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74" r:id="rId9"/>
    <p:sldId id="261" r:id="rId10"/>
    <p:sldId id="275" r:id="rId11"/>
    <p:sldId id="262" r:id="rId12"/>
    <p:sldId id="276" r:id="rId13"/>
    <p:sldId id="277" r:id="rId14"/>
    <p:sldId id="278" r:id="rId15"/>
    <p:sldId id="279" r:id="rId16"/>
    <p:sldId id="280" r:id="rId17"/>
    <p:sldId id="263" r:id="rId18"/>
    <p:sldId id="264" r:id="rId19"/>
    <p:sldId id="281" r:id="rId20"/>
    <p:sldId id="282" r:id="rId21"/>
    <p:sldId id="283" r:id="rId22"/>
    <p:sldId id="284" r:id="rId23"/>
    <p:sldId id="267" r:id="rId24"/>
    <p:sldId id="265" r:id="rId25"/>
    <p:sldId id="268" r:id="rId26"/>
    <p:sldId id="269" r:id="rId27"/>
    <p:sldId id="270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87227" autoAdjust="0"/>
  </p:normalViewPr>
  <p:slideViewPr>
    <p:cSldViewPr snapToGrid="0">
      <p:cViewPr varScale="1">
        <p:scale>
          <a:sx n="69" d="100"/>
          <a:sy n="69" d="100"/>
        </p:scale>
        <p:origin x="13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E83FE-D171-4709-97F3-59CC92B91252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CD640-2603-43AA-ABFC-4FE01BC7F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为什么讲这个综述？两个原因，第一个是前几天投了篇文章，然后被以各种理由各种</a:t>
            </a:r>
            <a:r>
              <a:rPr lang="en-US" altLang="zh-CN" dirty="0" smtClean="0"/>
              <a:t>reject</a:t>
            </a:r>
            <a:r>
              <a:rPr lang="zh-CN" altLang="en-US" dirty="0" smtClean="0"/>
              <a:t>，其中几个评审意见都关注的就是</a:t>
            </a:r>
            <a:r>
              <a:rPr lang="en-US" altLang="zh-CN" dirty="0" smtClean="0"/>
              <a:t>related work </a:t>
            </a:r>
            <a:r>
              <a:rPr lang="zh-CN" altLang="en-US" dirty="0" smtClean="0"/>
              <a:t>和实验对比部分，这里借着组会的机会对所研究的问题做一个总结；第二个原因，也希望大家对我的工作有一个全面的了解，能在遇到相关的文章或者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的时候能提供一些借鉴和帮助。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1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主流的特征有三种</a:t>
            </a:r>
            <a:r>
              <a:rPr lang="en-US" altLang="zh-CN" dirty="0" smtClean="0"/>
              <a:t>,</a:t>
            </a:r>
            <a:r>
              <a:rPr lang="zh-CN" altLang="en-US" dirty="0" smtClean="0"/>
              <a:t>外加一种</a:t>
            </a:r>
            <a:r>
              <a:rPr lang="en-US" altLang="zh-CN" dirty="0" err="1" smtClean="0"/>
              <a:t>deeplearning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0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这页太挤，要删除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对行为模式进行定义，并展示图片，分析方法有一下三类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46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各种方法之间会有进化关系，重点要说出各个算法关注的点在哪里，有什么优势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3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希望详细介绍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4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Segmentation </a:t>
            </a:r>
            <a:r>
              <a:rPr lang="zh-CN" altLang="en-US" dirty="0" smtClean="0"/>
              <a:t>的目的是什么？（这里就应该是模式的识别而不是分割的意思，后面一章的</a:t>
            </a:r>
            <a:r>
              <a:rPr lang="en-US" altLang="zh-CN" dirty="0" smtClean="0"/>
              <a:t>crowd behavior recognition </a:t>
            </a:r>
            <a:r>
              <a:rPr lang="zh-CN" altLang="en-US" dirty="0" smtClean="0"/>
              <a:t>实际更多像是一种预测，）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98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4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特定的物理环境中，大量个体行为的集合。这里的行为在大多数环境中是指有一定目的的运动</a:t>
            </a:r>
            <a:r>
              <a:rPr lang="zh-CN" altLang="en-US" dirty="0" smtClean="0"/>
              <a:t>。做参考文献列表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8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随着对群体中个体的定义不同，应用场景也会有很多的不同。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可以考虑跟后面的应用场景换一下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0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介绍一些实际应用，最好能在各个文章中找到相关应用场景的图片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文献</a:t>
            </a:r>
            <a:r>
              <a:rPr lang="en-US" altLang="zh-CN" baseline="0" dirty="0" smtClean="0"/>
              <a:t>【21~28】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3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1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场景本身的分类：有两种：</a:t>
            </a:r>
            <a:r>
              <a:rPr lang="en-US" altLang="zh-CN" dirty="0" smtClean="0"/>
              <a:t>structured</a:t>
            </a:r>
            <a:r>
              <a:rPr lang="en-US" altLang="zh-CN" baseline="0" dirty="0" smtClean="0"/>
              <a:t> unstructured</a:t>
            </a:r>
          </a:p>
          <a:p>
            <a:r>
              <a:rPr lang="zh-CN" altLang="en-US" baseline="0" dirty="0" smtClean="0"/>
              <a:t>任务分类： 有两种：宏观任务；微观任务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2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按任务分类：两种，配图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5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群体动力学，是一个从社会学和心理学引入的理论，建模的两种方式，一种是机理建模，另一种是</a:t>
            </a:r>
            <a:r>
              <a:rPr lang="en-US" altLang="zh-CN" dirty="0" smtClean="0"/>
              <a:t>??,</a:t>
            </a:r>
            <a:r>
              <a:rPr lang="zh-CN" altLang="en-US" dirty="0" smtClean="0"/>
              <a:t>这个是机理建模的部分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D640-2603-43AA-ABFC-4FE01BC7F9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0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4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4C65-5A5F-4AF4-8590-C1478208F5FF}" type="datetimeFigureOut">
              <a:rPr lang="zh-CN" altLang="en-US" smtClean="0"/>
              <a:t>2017/6/10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E45-39FB-4364-9129-FD0FA819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8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群体行为分析综述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9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8421" y="2415309"/>
            <a:ext cx="8795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crowd Scene </a:t>
            </a:r>
            <a:r>
              <a:rPr lang="zh-CN" altLang="en-US" dirty="0"/>
              <a:t>分两类</a:t>
            </a:r>
            <a:endParaRPr lang="en-US" altLang="zh-CN" dirty="0"/>
          </a:p>
          <a:p>
            <a:r>
              <a:rPr lang="en-US" altLang="zh-CN" dirty="0"/>
              <a:t>At the macroscopic level, we are interested in the global motions of a mass of </a:t>
            </a:r>
          </a:p>
          <a:p>
            <a:r>
              <a:rPr lang="en-US" altLang="zh-CN" dirty="0"/>
              <a:t>	people, without concerning the movements of any individual;</a:t>
            </a:r>
          </a:p>
          <a:p>
            <a:r>
              <a:rPr lang="en-US" altLang="zh-CN" dirty="0"/>
              <a:t>at the microscopic level, we concern the movements of each individual pedestrian</a:t>
            </a:r>
          </a:p>
          <a:p>
            <a:r>
              <a:rPr lang="en-US" altLang="zh-CN" dirty="0"/>
              <a:t>	and do analyze according to the collective information of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9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969" y="356461"/>
            <a:ext cx="8463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 smtClean="0"/>
              <a:t>Models in Crowd Dynamics (</a:t>
            </a:r>
            <a:r>
              <a:rPr lang="zh-CN" altLang="en-US" dirty="0" smtClean="0"/>
              <a:t>群体动力学模型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 study of how and where crowds form and move above the critical density level [41], </a:t>
            </a:r>
          </a:p>
          <a:p>
            <a:r>
              <a:rPr lang="en-US" altLang="zh-CN" dirty="0" smtClean="0"/>
              <a:t>and how individuals in the crowd interact with each other to inﬂuence the crowd status.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1627" y="1861111"/>
            <a:ext cx="253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computational modeling </a:t>
            </a:r>
          </a:p>
          <a:p>
            <a:r>
              <a:rPr lang="en-US" altLang="zh-CN" dirty="0" smtClean="0"/>
              <a:t>of crowd behavior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8565" y="2852280"/>
            <a:ext cx="7845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continuum-based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medium- and high-density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the crowd is treated as a physical ﬂuid with particles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[43,44]</a:t>
            </a:r>
            <a:r>
              <a:rPr lang="en-US" altLang="zh-CN" dirty="0" smtClean="0"/>
              <a:t>		,thus a lot of analytical methods from statistical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mechanics and thermodynamics are introduced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43369" y="4228542"/>
            <a:ext cx="7309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agent-based approach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low-density crowds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individuals in the crowd are considered as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autonomous agents which actively sense the 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 [</a:t>
            </a:r>
            <a:r>
              <a:rPr lang="en-US" altLang="zh-CN" dirty="0" smtClean="0"/>
              <a:t>41,45] </a:t>
            </a:r>
            <a:r>
              <a:rPr lang="en-US" altLang="zh-CN" dirty="0" smtClean="0"/>
              <a:t>		environment and make decisions according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some predefined rules  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5703" y="2989204"/>
            <a:ext cx="293780" cy="1780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22345" y="3039310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2345" y="4511319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microscopic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284203" y="5455403"/>
            <a:ext cx="914400" cy="250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SFM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1859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Motion representation in crowded scenes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1586" y="1416521"/>
            <a:ext cx="633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ﬂow-based features: extracted densely on the pixel level.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1586" y="2400402"/>
            <a:ext cx="781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spatiotemporal features: local information from (2-D) patches or 3-D cubes.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1586" y="3384283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trajectory/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: compute the individual tracks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41586" y="4368164"/>
            <a:ext cx="67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Deep learning based </a:t>
            </a:r>
            <a:r>
              <a:rPr lang="zh-CN" altLang="en-US" dirty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encode </a:t>
            </a:r>
            <a:r>
              <a:rPr lang="zh-CN" altLang="en-US" dirty="0"/>
              <a:t> </a:t>
            </a:r>
            <a:r>
              <a:rPr lang="en-US" altLang="zh-CN" dirty="0" smtClean="0"/>
              <a:t>video by auto-coder and 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05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6246" y="795601"/>
            <a:ext cx="20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ﬂow-based features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071" y="137002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high-density crowded scenes, tracking is difﬁcult and unfeasible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Optical Flow,</a:t>
            </a:r>
          </a:p>
          <a:p>
            <a:r>
              <a:rPr lang="en-US" altLang="zh-CN" dirty="0"/>
              <a:t>Particle Flow, spatial changes are ignored, and time delay is significant.</a:t>
            </a:r>
          </a:p>
          <a:p>
            <a:r>
              <a:rPr lang="en-US" altLang="zh-CN" dirty="0"/>
              <a:t>Streak Flow,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6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649" y="718110"/>
            <a:ext cx="3038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spatiotemporal features: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73078" y="1087442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exploit the dense local motion patterns created by the subjects,</a:t>
            </a:r>
          </a:p>
          <a:p>
            <a:r>
              <a:rPr lang="en-US" altLang="zh-CN" dirty="0"/>
              <a:t> and model their </a:t>
            </a:r>
            <a:r>
              <a:rPr lang="en-US" altLang="zh-CN" dirty="0" err="1"/>
              <a:t>spatio</a:t>
            </a:r>
            <a:r>
              <a:rPr lang="en-US" altLang="zh-CN" dirty="0"/>
              <a:t>-temporal relationships to represent the</a:t>
            </a:r>
          </a:p>
          <a:p>
            <a:r>
              <a:rPr lang="en-US" altLang="zh-CN" dirty="0"/>
              <a:t> underlying intrinsic structure they form in the video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73078" y="2948487"/>
            <a:ext cx="265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Spatiotemporal Gradients:</a:t>
            </a:r>
          </a:p>
          <a:p>
            <a:r>
              <a:rPr lang="en-US" altLang="zh-CN" dirty="0" smtClean="0"/>
              <a:t>Motion Histogram: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517" y="454639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trajectory/</a:t>
            </a:r>
            <a:r>
              <a:rPr lang="en-US" altLang="zh-CN" dirty="0" err="1"/>
              <a:t>tracklet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2517" y="2673849"/>
            <a:ext cx="80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 is a fragment of a trajectory obtained by the tracker within a short period.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2517" y="1564244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semantic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29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5770" y="2525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评：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8936" y="1017438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1.For outdoor scenes, often with wide field of view but low resolution for each target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6875" y="1575376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aim to </a:t>
            </a:r>
            <a:r>
              <a:rPr lang="en-US" altLang="zh-CN" dirty="0" err="1" smtClean="0"/>
              <a:t>ana-lyze</a:t>
            </a:r>
            <a:r>
              <a:rPr lang="en-US" altLang="zh-CN" dirty="0" smtClean="0"/>
              <a:t> the holistic crowd motion trends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5261" y="1944708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ﬂow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8936" y="2464231"/>
            <a:ext cx="635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2.For indoor scenes, he resolution of a single target is high enough</a:t>
            </a:r>
          </a:p>
          <a:p>
            <a:r>
              <a:rPr lang="en-US" altLang="zh-CN" dirty="0" smtClean="0"/>
              <a:t> and the crowd density may not be so high.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6875" y="3425125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analyzing activities or semantic regions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6773" y="4109020"/>
            <a:ext cx="44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trajectories or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-based features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936" y="4792915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3.crowd density is high with severe occlusion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74446" y="5536834"/>
            <a:ext cx="57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Various local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features could be considered.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8936" y="6094772"/>
            <a:ext cx="371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Auto encoder : abnormal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185980"/>
            <a:ext cx="409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Motion representation in crowded scenes</a:t>
            </a:r>
            <a:endParaRPr lang="zh-CN" altLang="en-US" dirty="0"/>
          </a:p>
        </p:txBody>
      </p:sp>
      <p:sp>
        <p:nvSpPr>
          <p:cNvPr id="3" name="左大括号 2"/>
          <p:cNvSpPr/>
          <p:nvPr/>
        </p:nvSpPr>
        <p:spPr>
          <a:xfrm>
            <a:off x="526942" y="1301857"/>
            <a:ext cx="371960" cy="42310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2854" y="1301857"/>
            <a:ext cx="54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ﬂow-based features: extracted densely on the pixel level.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6122" y="3232710"/>
            <a:ext cx="781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spatiotemporal features: local information from (2-D) patches or 3-D cubes.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7393" y="5532895"/>
            <a:ext cx="478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trajectory/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: compute the individual tracks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13302" y="1906292"/>
            <a:ext cx="614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high-density crowded scenes, tracking is difﬁcult and unfeasible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13302" y="2258943"/>
            <a:ext cx="702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Flow,</a:t>
            </a:r>
          </a:p>
          <a:p>
            <a:r>
              <a:rPr lang="en-US" altLang="zh-CN" dirty="0" smtClean="0"/>
              <a:t>Particle Flow, spatial changes are ignored, and time delay is significant.</a:t>
            </a:r>
          </a:p>
          <a:p>
            <a:r>
              <a:rPr lang="en-US" altLang="zh-CN" dirty="0" smtClean="0"/>
              <a:t>Streak Flow,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96" y="736900"/>
            <a:ext cx="1793319" cy="11132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13302" y="3652479"/>
            <a:ext cx="6151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exploit the dense local motion patterns created by the subjects,</a:t>
            </a:r>
          </a:p>
          <a:p>
            <a:r>
              <a:rPr lang="en-US" altLang="zh-CN" dirty="0" smtClean="0"/>
              <a:t> and model their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relationships to represent the</a:t>
            </a:r>
          </a:p>
          <a:p>
            <a:r>
              <a:rPr lang="en-US" altLang="zh-CN" dirty="0" smtClean="0"/>
              <a:t> underlying intrinsic structure they form in the video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83783" y="4575809"/>
            <a:ext cx="265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Spatiotemporal Gradients:</a:t>
            </a:r>
          </a:p>
          <a:p>
            <a:r>
              <a:rPr lang="en-US" altLang="zh-CN" dirty="0" smtClean="0"/>
              <a:t>Motion Histogram: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448" y="5876485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semantic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7182" y="6253957"/>
            <a:ext cx="804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 is a fragment of a trajectory obtained by the tracker within a short period.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65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461" y="557939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1.For outdoor scenes, often with wide field of view but low resolution for each target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4400" y="1115877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aim to </a:t>
            </a:r>
            <a:r>
              <a:rPr lang="en-US" altLang="zh-CN" dirty="0" err="1" smtClean="0"/>
              <a:t>ana-lyze</a:t>
            </a:r>
            <a:r>
              <a:rPr lang="en-US" altLang="zh-CN" dirty="0" smtClean="0"/>
              <a:t> the holistic crowd motion trends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52786" y="1485209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optical ﬂow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88936" y="2464231"/>
            <a:ext cx="6350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2.For indoor scenes, he resolution of a single target is high enough</a:t>
            </a:r>
          </a:p>
          <a:p>
            <a:r>
              <a:rPr lang="en-US" altLang="zh-CN" dirty="0" smtClean="0"/>
              <a:t> and the crowd density may not be so high.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6875" y="3425125"/>
            <a:ext cx="389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analyzing activities or semantic regions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76773" y="4109020"/>
            <a:ext cx="44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trajectories or </a:t>
            </a:r>
            <a:r>
              <a:rPr lang="en-US" altLang="zh-CN" dirty="0" err="1" smtClean="0"/>
              <a:t>tracklet</a:t>
            </a:r>
            <a:r>
              <a:rPr lang="en-US" altLang="zh-CN" dirty="0" smtClean="0"/>
              <a:t>-based features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5912" y="5331417"/>
            <a:ext cx="439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3.crowd density is high with severe occlusion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91422" y="6075336"/>
            <a:ext cx="574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Various local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features could be considered.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76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023" y="222165"/>
            <a:ext cx="346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CROWD MOTION PATTERN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9641" y="560500"/>
            <a:ext cx="6656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 the crowded scene analysis, it is highly desirable to analyze the motion patterns and obtain some high-level interpretation.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449721" y="2212907"/>
            <a:ext cx="844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motion </a:t>
            </a:r>
            <a:r>
              <a:rPr lang="zh-CN" altLang="en-US" dirty="0" smtClean="0"/>
              <a:t>pattern</a:t>
            </a:r>
            <a:r>
              <a:rPr lang="en-US" altLang="zh-CN" dirty="0" smtClean="0"/>
              <a:t>: a </a:t>
            </a:r>
            <a:r>
              <a:rPr lang="en-US" altLang="zh-CN" dirty="0"/>
              <a:t>spatial region of the scene that has a high degree of local similarity of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speed, as well as </a:t>
            </a:r>
            <a:r>
              <a:rPr lang="en-US" altLang="zh-CN" dirty="0" smtClean="0"/>
              <a:t>flow </a:t>
            </a:r>
            <a:r>
              <a:rPr lang="en-US" altLang="zh-CN" dirty="0"/>
              <a:t>direction within the region and otherwise outside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3480" y="4335662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6" name="矩形 5"/>
          <p:cNvSpPr/>
          <p:nvPr/>
        </p:nvSpPr>
        <p:spPr>
          <a:xfrm>
            <a:off x="1153480" y="4961491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7" name="矩形 6"/>
          <p:cNvSpPr/>
          <p:nvPr/>
        </p:nvSpPr>
        <p:spPr>
          <a:xfrm>
            <a:off x="1153480" y="5548952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902776" y="4426744"/>
            <a:ext cx="193729" cy="15085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3137" y="83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什么是群体行为？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crowd has been defined as a large group of individuals in the same </a:t>
            </a:r>
          </a:p>
          <a:p>
            <a:r>
              <a:rPr lang="en-US" altLang="zh-CN" dirty="0"/>
              <a:t>physical environment, sharing a common goal [39].</a:t>
            </a:r>
          </a:p>
        </p:txBody>
      </p:sp>
    </p:spTree>
    <p:extLst>
      <p:ext uri="{BB962C8B-B14F-4D97-AF65-F5344CB8AC3E}">
        <p14:creationId xmlns:p14="http://schemas.microsoft.com/office/powerpoint/2010/main" val="142547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066" y="538577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286361" y="282903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Lagrangian</a:t>
            </a:r>
            <a:r>
              <a:rPr lang="en-US" altLang="zh-CN" dirty="0"/>
              <a:t> particle </a:t>
            </a:r>
            <a:r>
              <a:rPr lang="en-US" altLang="zh-CN" dirty="0" smtClean="0"/>
              <a:t>dynamic[12]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4716" y="2855201"/>
            <a:ext cx="40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Lagrangian coherent structures (LCS) [57]</a:t>
            </a:r>
          </a:p>
        </p:txBody>
      </p:sp>
      <p:sp>
        <p:nvSpPr>
          <p:cNvPr id="5" name="矩形 4"/>
          <p:cNvSpPr/>
          <p:nvPr/>
        </p:nvSpPr>
        <p:spPr>
          <a:xfrm>
            <a:off x="1286361" y="3242953"/>
            <a:ext cx="440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earn dominant motion patterns in </a:t>
            </a:r>
            <a:r>
              <a:rPr lang="zh-CN" altLang="en-US" dirty="0" smtClean="0"/>
              <a:t>videos</a:t>
            </a:r>
            <a:r>
              <a:rPr lang="en-US" altLang="zh-CN" dirty="0" smtClean="0"/>
              <a:t>[54]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78224" y="3630705"/>
            <a:ext cx="701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local–translational domain segmenta-tion (LTDS) </a:t>
            </a:r>
            <a:r>
              <a:rPr lang="zh-CN" altLang="en-US" dirty="0" smtClean="0"/>
              <a:t>model </a:t>
            </a:r>
            <a:r>
              <a:rPr lang="zh-CN" altLang="en-US" dirty="0"/>
              <a:t>[67].</a:t>
            </a:r>
          </a:p>
        </p:txBody>
      </p:sp>
      <p:sp>
        <p:nvSpPr>
          <p:cNvPr id="7" name="矩形 6"/>
          <p:cNvSpPr/>
          <p:nvPr/>
        </p:nvSpPr>
        <p:spPr>
          <a:xfrm>
            <a:off x="1286361" y="3990664"/>
            <a:ext cx="260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streakline framework [13]</a:t>
            </a:r>
          </a:p>
        </p:txBody>
      </p:sp>
      <p:sp>
        <p:nvSpPr>
          <p:cNvPr id="8" name="矩形 7"/>
          <p:cNvSpPr/>
          <p:nvPr/>
        </p:nvSpPr>
        <p:spPr>
          <a:xfrm>
            <a:off x="4177512" y="3990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Wang et al. [55] improved the streakline framework with a highly accurate variational model [56].</a:t>
            </a:r>
          </a:p>
        </p:txBody>
      </p:sp>
    </p:spTree>
    <p:extLst>
      <p:ext uri="{BB962C8B-B14F-4D97-AF65-F5344CB8AC3E}">
        <p14:creationId xmlns:p14="http://schemas.microsoft.com/office/powerpoint/2010/main" val="351320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063" y="683959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3" name="矩形 2"/>
          <p:cNvSpPr/>
          <p:nvPr/>
        </p:nvSpPr>
        <p:spPr>
          <a:xfrm>
            <a:off x="1097545" y="2350541"/>
            <a:ext cx="16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motion features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6277" y="2364498"/>
            <a:ext cx="31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grouped into similar cat-egories</a:t>
            </a:r>
          </a:p>
        </p:txBody>
      </p:sp>
      <p:sp>
        <p:nvSpPr>
          <p:cNvPr id="5" name="矩形 4"/>
          <p:cNvSpPr/>
          <p:nvPr/>
        </p:nvSpPr>
        <p:spPr>
          <a:xfrm>
            <a:off x="6246951" y="2340526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semantic regions</a:t>
            </a:r>
          </a:p>
        </p:txBody>
      </p:sp>
      <p:sp>
        <p:nvSpPr>
          <p:cNvPr id="6" name="右箭头 5"/>
          <p:cNvSpPr/>
          <p:nvPr/>
        </p:nvSpPr>
        <p:spPr>
          <a:xfrm>
            <a:off x="2784545" y="2549164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101632" y="2533328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29632" y="2645218"/>
            <a:ext cx="415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ongest </a:t>
            </a:r>
            <a:r>
              <a:rPr lang="zh-CN" altLang="en-US" dirty="0"/>
              <a:t>common sub-sequence (LCSS) [73]</a:t>
            </a:r>
          </a:p>
        </p:txBody>
      </p:sp>
      <p:sp>
        <p:nvSpPr>
          <p:cNvPr id="9" name="矩形 8"/>
          <p:cNvSpPr/>
          <p:nvPr/>
        </p:nvSpPr>
        <p:spPr>
          <a:xfrm>
            <a:off x="1239498" y="2890502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coherent </a:t>
            </a:r>
            <a:r>
              <a:rPr lang="en-US" altLang="zh-CN" dirty="0" smtClean="0"/>
              <a:t>filtering [70]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33799" y="3153568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Metatracking</a:t>
            </a:r>
            <a:r>
              <a:rPr lang="en-US" altLang="zh-CN" dirty="0" smtClean="0"/>
              <a:t>[19]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33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12331"/>
            <a:ext cx="934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contrast to the simple averaging optical ﬂow methods, the use of an probability model allows for long-term analysis of a scene. Moreover, it can capture both the overlapping behaviors at any given location in a scene and the spatial dependencies between behaviors. Finally, the statistical model can incorporate a priori knowledge on where, when and what types of activities occur.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8838" y="542999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4" name="矩形 3"/>
          <p:cNvSpPr/>
          <p:nvPr/>
        </p:nvSpPr>
        <p:spPr>
          <a:xfrm>
            <a:off x="944797" y="2112660"/>
            <a:ext cx="31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diffusion maps embedding [75]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4797" y="2481992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GMM[3]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4797" y="2851324"/>
            <a:ext cx="167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RFT</a:t>
            </a:r>
            <a:r>
              <a:rPr lang="en-US" altLang="zh-CN" dirty="0" smtClean="0"/>
              <a:t>+MRFs[7][8]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4797" y="3220656"/>
            <a:ext cx="79161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Two-level </a:t>
            </a:r>
            <a:r>
              <a:rPr lang="zh-CN" altLang="en-US" dirty="0" smtClean="0"/>
              <a:t>LDA</a:t>
            </a:r>
            <a:r>
              <a:rPr lang="en-US" altLang="zh-CN" dirty="0"/>
              <a:t>[71]:At </a:t>
            </a:r>
            <a:r>
              <a:rPr lang="en-US" altLang="zh-CN" dirty="0" smtClean="0"/>
              <a:t>the first </a:t>
            </a:r>
            <a:r>
              <a:rPr lang="en-US" altLang="zh-CN" dirty="0"/>
              <a:t>level, single-agent motion patterns are modeled as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distributions </a:t>
            </a:r>
            <a:r>
              <a:rPr lang="en-US" altLang="zh-CN" dirty="0"/>
              <a:t>over pixel-based features. At the second level, interaction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patterns </a:t>
            </a:r>
            <a:r>
              <a:rPr lang="en-US" altLang="zh-CN" dirty="0"/>
              <a:t>are modeled as distributions over single-agent motion patterns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Then, LDA is applied to discover both single-agent motion patterns and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interaction </a:t>
            </a:r>
            <a:r>
              <a:rPr lang="en-US" altLang="zh-CN" dirty="0"/>
              <a:t>patterns in the video.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79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915" y="805912"/>
            <a:ext cx="112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Summary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5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06" y="191168"/>
            <a:ext cx="423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CROWD MOTION PATTERN SEGMENTATION</a:t>
            </a:r>
          </a:p>
        </p:txBody>
      </p:sp>
      <p:sp>
        <p:nvSpPr>
          <p:cNvPr id="3" name="矩形 2"/>
          <p:cNvSpPr/>
          <p:nvPr/>
        </p:nvSpPr>
        <p:spPr>
          <a:xfrm>
            <a:off x="999641" y="560500"/>
            <a:ext cx="66565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 the crowded scene analysis, it is highly desirable to analyze the motion patterns and obtain some high-level interpretation.</a:t>
            </a:r>
          </a:p>
        </p:txBody>
      </p:sp>
      <p:sp>
        <p:nvSpPr>
          <p:cNvPr id="4" name="矩形 3"/>
          <p:cNvSpPr/>
          <p:nvPr/>
        </p:nvSpPr>
        <p:spPr>
          <a:xfrm>
            <a:off x="217247" y="1391497"/>
            <a:ext cx="844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motion </a:t>
            </a:r>
            <a:r>
              <a:rPr lang="zh-CN" altLang="en-US" dirty="0" smtClean="0"/>
              <a:t>pattern</a:t>
            </a:r>
            <a:r>
              <a:rPr lang="en-US" altLang="zh-CN" dirty="0" smtClean="0"/>
              <a:t>: a </a:t>
            </a:r>
            <a:r>
              <a:rPr lang="en-US" altLang="zh-CN" dirty="0"/>
              <a:t>spatial region of the scene that has a high degree of local similarity of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the </a:t>
            </a:r>
            <a:r>
              <a:rPr lang="en-US" altLang="zh-CN" dirty="0"/>
              <a:t>speed, as well as </a:t>
            </a:r>
            <a:r>
              <a:rPr lang="en-US" altLang="zh-CN" dirty="0" smtClean="0"/>
              <a:t>flow </a:t>
            </a:r>
            <a:r>
              <a:rPr lang="en-US" altLang="zh-CN" dirty="0"/>
              <a:t>direction within the region and otherwise outside 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712921" y="2696704"/>
            <a:ext cx="286720" cy="2774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9641" y="2512038"/>
            <a:ext cx="3785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Flow Field Model-Based Segmentation</a:t>
            </a:r>
          </a:p>
        </p:txBody>
      </p:sp>
      <p:sp>
        <p:nvSpPr>
          <p:cNvPr id="7" name="矩形 6"/>
          <p:cNvSpPr/>
          <p:nvPr/>
        </p:nvSpPr>
        <p:spPr>
          <a:xfrm>
            <a:off x="1153480" y="4961491"/>
            <a:ext cx="268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 Clustering</a:t>
            </a:r>
          </a:p>
        </p:txBody>
      </p:sp>
      <p:sp>
        <p:nvSpPr>
          <p:cNvPr id="8" name="矩形 7"/>
          <p:cNvSpPr/>
          <p:nvPr/>
        </p:nvSpPr>
        <p:spPr>
          <a:xfrm>
            <a:off x="753787" y="6432355"/>
            <a:ext cx="348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Probability Model-Based Clustering</a:t>
            </a:r>
          </a:p>
        </p:txBody>
      </p:sp>
      <p:sp>
        <p:nvSpPr>
          <p:cNvPr id="11" name="矩形 10"/>
          <p:cNvSpPr/>
          <p:nvPr/>
        </p:nvSpPr>
        <p:spPr>
          <a:xfrm>
            <a:off x="1286361" y="2829031"/>
            <a:ext cx="324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Lagrangian</a:t>
            </a:r>
            <a:r>
              <a:rPr lang="en-US" altLang="zh-CN" dirty="0"/>
              <a:t> particle </a:t>
            </a:r>
            <a:r>
              <a:rPr lang="en-US" altLang="zh-CN" dirty="0" smtClean="0"/>
              <a:t>dynamic[12]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84716" y="2855201"/>
            <a:ext cx="40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Lagrangian coherent structures (LCS) [57]</a:t>
            </a:r>
          </a:p>
        </p:txBody>
      </p:sp>
      <p:sp>
        <p:nvSpPr>
          <p:cNvPr id="13" name="矩形 12"/>
          <p:cNvSpPr/>
          <p:nvPr/>
        </p:nvSpPr>
        <p:spPr>
          <a:xfrm>
            <a:off x="1286361" y="3242953"/>
            <a:ext cx="440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earn dominant motion patterns in </a:t>
            </a:r>
            <a:r>
              <a:rPr lang="zh-CN" altLang="en-US" dirty="0" smtClean="0"/>
              <a:t>videos</a:t>
            </a:r>
            <a:r>
              <a:rPr lang="en-US" altLang="zh-CN" dirty="0" smtClean="0"/>
              <a:t>[54]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78224" y="3630705"/>
            <a:ext cx="701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local–translational domain segmenta-tion (LTDS) </a:t>
            </a:r>
            <a:r>
              <a:rPr lang="zh-CN" altLang="en-US" dirty="0" smtClean="0"/>
              <a:t>model </a:t>
            </a:r>
            <a:r>
              <a:rPr lang="zh-CN" altLang="en-US" dirty="0"/>
              <a:t>[67].</a:t>
            </a:r>
          </a:p>
        </p:txBody>
      </p:sp>
      <p:sp>
        <p:nvSpPr>
          <p:cNvPr id="15" name="矩形 14"/>
          <p:cNvSpPr/>
          <p:nvPr/>
        </p:nvSpPr>
        <p:spPr>
          <a:xfrm>
            <a:off x="1286361" y="3990664"/>
            <a:ext cx="260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streakline framework [13]</a:t>
            </a:r>
          </a:p>
        </p:txBody>
      </p:sp>
      <p:sp>
        <p:nvSpPr>
          <p:cNvPr id="16" name="矩形 15"/>
          <p:cNvSpPr/>
          <p:nvPr/>
        </p:nvSpPr>
        <p:spPr>
          <a:xfrm>
            <a:off x="4177512" y="3990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Wang et al. [55] improved the streakline framework with a highly accurate variational model [56].</a:t>
            </a:r>
          </a:p>
        </p:txBody>
      </p:sp>
      <p:sp>
        <p:nvSpPr>
          <p:cNvPr id="17" name="矩形 16"/>
          <p:cNvSpPr/>
          <p:nvPr/>
        </p:nvSpPr>
        <p:spPr>
          <a:xfrm>
            <a:off x="1651726" y="5259996"/>
            <a:ext cx="168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motion features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90458" y="5273953"/>
            <a:ext cx="315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grouped into similar cat-egories</a:t>
            </a:r>
          </a:p>
        </p:txBody>
      </p:sp>
      <p:sp>
        <p:nvSpPr>
          <p:cNvPr id="19" name="矩形 18"/>
          <p:cNvSpPr/>
          <p:nvPr/>
        </p:nvSpPr>
        <p:spPr>
          <a:xfrm>
            <a:off x="6801132" y="5249981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semantic regions</a:t>
            </a:r>
          </a:p>
        </p:txBody>
      </p:sp>
      <p:sp>
        <p:nvSpPr>
          <p:cNvPr id="20" name="右箭头 19"/>
          <p:cNvSpPr/>
          <p:nvPr/>
        </p:nvSpPr>
        <p:spPr>
          <a:xfrm>
            <a:off x="3338726" y="5458619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655813" y="5442783"/>
            <a:ext cx="1517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83813" y="5554673"/>
            <a:ext cx="415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ongest </a:t>
            </a:r>
            <a:r>
              <a:rPr lang="zh-CN" altLang="en-US" dirty="0"/>
              <a:t>common sub-sequence (LCSS) [73]</a:t>
            </a:r>
          </a:p>
        </p:txBody>
      </p:sp>
      <p:sp>
        <p:nvSpPr>
          <p:cNvPr id="23" name="矩形 22"/>
          <p:cNvSpPr/>
          <p:nvPr/>
        </p:nvSpPr>
        <p:spPr>
          <a:xfrm>
            <a:off x="1793679" y="5799957"/>
            <a:ext cx="223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coherent </a:t>
            </a:r>
            <a:r>
              <a:rPr lang="en-US" altLang="zh-CN" dirty="0" smtClean="0"/>
              <a:t>filtering [70]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87980" y="6063023"/>
            <a:ext cx="180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Metatracking</a:t>
            </a:r>
            <a:r>
              <a:rPr lang="en-US" altLang="zh-CN" dirty="0" smtClean="0"/>
              <a:t>[19]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2" y="123986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behavior recognition</a:t>
            </a:r>
          </a:p>
        </p:txBody>
      </p:sp>
      <p:sp>
        <p:nvSpPr>
          <p:cNvPr id="3" name="矩形 2"/>
          <p:cNvSpPr/>
          <p:nvPr/>
        </p:nvSpPr>
        <p:spPr>
          <a:xfrm>
            <a:off x="805237" y="1090070"/>
            <a:ext cx="182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Holistic Approach</a:t>
            </a:r>
          </a:p>
        </p:txBody>
      </p:sp>
      <p:sp>
        <p:nvSpPr>
          <p:cNvPr id="4" name="矩形 3"/>
          <p:cNvSpPr/>
          <p:nvPr/>
        </p:nvSpPr>
        <p:spPr>
          <a:xfrm>
            <a:off x="805237" y="4258557"/>
            <a:ext cx="23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Object-Based Approach</a:t>
            </a:r>
          </a:p>
        </p:txBody>
      </p:sp>
      <p:sp>
        <p:nvSpPr>
          <p:cNvPr id="5" name="矩形 4"/>
          <p:cNvSpPr/>
          <p:nvPr/>
        </p:nvSpPr>
        <p:spPr>
          <a:xfrm>
            <a:off x="964767" y="1459402"/>
            <a:ext cx="333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single entity</a:t>
            </a:r>
          </a:p>
        </p:txBody>
      </p:sp>
      <p:sp>
        <p:nvSpPr>
          <p:cNvPr id="6" name="矩形 5"/>
          <p:cNvSpPr/>
          <p:nvPr/>
        </p:nvSpPr>
        <p:spPr>
          <a:xfrm>
            <a:off x="1080196" y="4627889"/>
            <a:ext cx="452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treats the crowd as a collection of </a:t>
            </a:r>
            <a:r>
              <a:rPr lang="zh-CN" altLang="en-US" dirty="0" smtClean="0"/>
              <a:t>individuals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3764" y="1769103"/>
            <a:ext cx="903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21] low-level motion </a:t>
            </a:r>
            <a:r>
              <a:rPr lang="en-US" altLang="zh-CN" dirty="0" smtClean="0"/>
              <a:t>features</a:t>
            </a:r>
            <a:r>
              <a:rPr lang="en-US" altLang="zh-CN" dirty="0">
                <a:sym typeface="Wingdings" panose="05000000000000000000" pitchFamily="2" charset="2"/>
              </a:rPr>
              <a:t> direction and magnitude </a:t>
            </a:r>
            <a:r>
              <a:rPr lang="en-US" altLang="zh-CN" dirty="0" smtClean="0">
                <a:sym typeface="Wingdings" panose="05000000000000000000" pitchFamily="2" charset="2"/>
              </a:rPr>
              <a:t>models </a:t>
            </a:r>
            <a:r>
              <a:rPr lang="en-US" altLang="zh-CN" dirty="0">
                <a:sym typeface="Wingdings" panose="05000000000000000000" pitchFamily="2" charset="2"/>
              </a:rPr>
              <a:t>of crowds </a:t>
            </a:r>
            <a:r>
              <a:rPr lang="en-US" altLang="zh-CN" dirty="0" smtClean="0">
                <a:sym typeface="Wingdings" panose="05000000000000000000" pitchFamily="2" charset="2"/>
              </a:rPr>
              <a:t>used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 region-based segmentation algorithm to generate different motion patterns crowd events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468" y="2921497"/>
            <a:ext cx="869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20] exploring both appearance of crowd behaviors and </a:t>
            </a:r>
            <a:r>
              <a:rPr lang="en-US" altLang="zh-CN" dirty="0" smtClean="0"/>
              <a:t>interaction </a:t>
            </a:r>
            <a:r>
              <a:rPr lang="en-US" altLang="zh-CN" dirty="0"/>
              <a:t>among pedestrians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	the local </a:t>
            </a:r>
            <a:r>
              <a:rPr lang="en-US" altLang="zh-CN" dirty="0" smtClean="0"/>
              <a:t>fluctuation </a:t>
            </a:r>
            <a:r>
              <a:rPr lang="en-US" altLang="zh-CN" dirty="0"/>
              <a:t>for </a:t>
            </a:r>
            <a:r>
              <a:rPr lang="en-US" altLang="zh-CN" dirty="0" smtClean="0"/>
              <a:t>specific pixels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</a:t>
            </a:r>
            <a:r>
              <a:rPr lang="en-US" altLang="zh-CN" dirty="0">
                <a:sym typeface="Wingdings" panose="05000000000000000000" pitchFamily="2" charset="2"/>
              </a:rPr>
              <a:t>variation matrix </a:t>
            </a:r>
            <a:r>
              <a:rPr lang="en-US" altLang="zh-CN" dirty="0" smtClean="0">
                <a:sym typeface="Wingdings" panose="05000000000000000000" pitchFamily="2" charset="2"/>
              </a:rPr>
              <a:t>the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force among pedestrians is modeled with shear force in the matrix. clustering 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neighboring </a:t>
            </a:r>
            <a:r>
              <a:rPr lang="en-US" altLang="zh-CN" dirty="0">
                <a:sym typeface="Wingdings" panose="05000000000000000000" pitchFamily="2" charset="2"/>
              </a:rPr>
              <a:t>pixels with similar </a:t>
            </a:r>
            <a:r>
              <a:rPr lang="en-US" altLang="zh-CN" dirty="0" smtClean="0">
                <a:sym typeface="Wingdings" panose="05000000000000000000" pitchFamily="2" charset="2"/>
              </a:rPr>
              <a:t>spatiotemporal features  codebook  LDA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3764" y="2375337"/>
            <a:ext cx="759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[14] </a:t>
            </a:r>
            <a:r>
              <a:rPr lang="en-US" altLang="zh-CN" dirty="0"/>
              <a:t>a scene is represented by a grid of particles initializing a dynamical system </a:t>
            </a:r>
            <a:endParaRPr lang="en-US" altLang="zh-CN" dirty="0" smtClean="0"/>
          </a:p>
          <a:p>
            <a:r>
              <a:rPr lang="en-US" altLang="zh-CN" dirty="0" smtClean="0"/>
              <a:t>deﬁned </a:t>
            </a:r>
            <a:r>
              <a:rPr lang="en-US" altLang="zh-CN" dirty="0"/>
              <a:t>by the optical ﬂow.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40220" y="4949286"/>
            <a:ext cx="175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abnormal events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3764" y="5133952"/>
            <a:ext cx="839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79] used hierarchical Bayesian models to connect three elements in visual surveillance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low-level visual features, simple atomic activities, and interactions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45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6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anomaly detections</a:t>
            </a:r>
          </a:p>
        </p:txBody>
      </p:sp>
      <p:sp>
        <p:nvSpPr>
          <p:cNvPr id="3" name="矩形 2"/>
          <p:cNvSpPr/>
          <p:nvPr/>
        </p:nvSpPr>
        <p:spPr>
          <a:xfrm>
            <a:off x="202419" y="998439"/>
            <a:ext cx="264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Global Anomaly Detection</a:t>
            </a:r>
          </a:p>
        </p:txBody>
      </p:sp>
      <p:sp>
        <p:nvSpPr>
          <p:cNvPr id="4" name="矩形 3"/>
          <p:cNvSpPr/>
          <p:nvPr/>
        </p:nvSpPr>
        <p:spPr>
          <a:xfrm>
            <a:off x="265898" y="2121387"/>
            <a:ext cx="251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Local Anomaly Detection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475136" y="1559913"/>
            <a:ext cx="925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Global anomaly detection aims to distinguish the abnormal states of crowd from normal ones.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38183" y="3244335"/>
            <a:ext cx="304800" cy="24865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983" y="2959405"/>
            <a:ext cx="249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vision-based approaches</a:t>
            </a:r>
          </a:p>
        </p:txBody>
      </p:sp>
      <p:sp>
        <p:nvSpPr>
          <p:cNvPr id="8" name="矩形 7"/>
          <p:cNvSpPr/>
          <p:nvPr/>
        </p:nvSpPr>
        <p:spPr>
          <a:xfrm>
            <a:off x="542983" y="5546195"/>
            <a:ext cx="287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physics-inspired approaches </a:t>
            </a:r>
          </a:p>
        </p:txBody>
      </p:sp>
      <p:sp>
        <p:nvSpPr>
          <p:cNvPr id="9" name="矩形 8"/>
          <p:cNvSpPr/>
          <p:nvPr/>
        </p:nvSpPr>
        <p:spPr>
          <a:xfrm>
            <a:off x="1893" y="3185821"/>
            <a:ext cx="9729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extract visual features and construct a set of clusters to represent several possible event patterns.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219200" y="425115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96716" y="3983913"/>
            <a:ext cx="2570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Hidden Markov model:</a:t>
            </a:r>
          </a:p>
        </p:txBody>
      </p:sp>
      <p:sp>
        <p:nvSpPr>
          <p:cNvPr id="12" name="矩形 11"/>
          <p:cNvSpPr/>
          <p:nvPr/>
        </p:nvSpPr>
        <p:spPr>
          <a:xfrm>
            <a:off x="1475780" y="4268116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Dynamic texture model: </a:t>
            </a:r>
          </a:p>
        </p:txBody>
      </p:sp>
      <p:sp>
        <p:nvSpPr>
          <p:cNvPr id="13" name="矩形 12"/>
          <p:cNvSpPr/>
          <p:nvPr/>
        </p:nvSpPr>
        <p:spPr>
          <a:xfrm>
            <a:off x="1523998" y="4543563"/>
            <a:ext cx="242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Bag-of-words model: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75780" y="4860213"/>
            <a:ext cx="32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d) Sparse representation model;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23998" y="5166833"/>
            <a:ext cx="279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e) Manifold learning model: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3593431" y="579959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5893" y="5658305"/>
            <a:ext cx="2041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a) Flow </a:t>
            </a:r>
            <a:r>
              <a:rPr lang="en-US" altLang="zh-CN" dirty="0" smtClean="0"/>
              <a:t>fie</a:t>
            </a:r>
            <a:r>
              <a:rPr lang="zh-CN" altLang="en-US" dirty="0" smtClean="0"/>
              <a:t>ld </a:t>
            </a:r>
            <a:r>
              <a:rPr lang="zh-CN" altLang="en-US" dirty="0"/>
              <a:t>model:</a:t>
            </a:r>
          </a:p>
        </p:txBody>
      </p:sp>
      <p:sp>
        <p:nvSpPr>
          <p:cNvPr id="18" name="矩形 17"/>
          <p:cNvSpPr/>
          <p:nvPr/>
        </p:nvSpPr>
        <p:spPr>
          <a:xfrm>
            <a:off x="3925142" y="5965111"/>
            <a:ext cx="2266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b) Social force model: </a:t>
            </a:r>
          </a:p>
        </p:txBody>
      </p:sp>
      <p:sp>
        <p:nvSpPr>
          <p:cNvPr id="19" name="矩形 18"/>
          <p:cNvSpPr/>
          <p:nvPr/>
        </p:nvSpPr>
        <p:spPr>
          <a:xfrm>
            <a:off x="3877847" y="6279395"/>
            <a:ext cx="241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c) Crowd energy model:</a:t>
            </a:r>
          </a:p>
        </p:txBody>
      </p:sp>
    </p:spTree>
    <p:extLst>
      <p:ext uri="{BB962C8B-B14F-4D97-AF65-F5344CB8AC3E}">
        <p14:creationId xmlns:p14="http://schemas.microsoft.com/office/powerpoint/2010/main" val="400164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93431" y="16042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video dataset</a:t>
            </a:r>
          </a:p>
        </p:txBody>
      </p:sp>
    </p:spTree>
    <p:extLst>
      <p:ext uri="{BB962C8B-B14F-4D97-AF65-F5344CB8AC3E}">
        <p14:creationId xmlns:p14="http://schemas.microsoft.com/office/powerpoint/2010/main" val="269884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60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142" y="432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群体行为分析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主体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130" y="1226987"/>
            <a:ext cx="8246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生命体：人群、蚁群、蜂群、神经信号等的行为分析；</a:t>
            </a:r>
            <a:endParaRPr lang="en-US" altLang="zh-CN" dirty="0" smtClean="0"/>
          </a:p>
          <a:p>
            <a:r>
              <a:rPr lang="zh-CN" altLang="en-US" dirty="0" smtClean="0"/>
              <a:t>非生命体：</a:t>
            </a:r>
            <a:r>
              <a:rPr lang="zh-CN" altLang="en-US" dirty="0"/>
              <a:t>社交</a:t>
            </a:r>
            <a:r>
              <a:rPr lang="zh-CN" altLang="en-US" dirty="0" smtClean="0"/>
              <a:t>网络的分析、智能</a:t>
            </a:r>
            <a:r>
              <a:rPr lang="zh-CN" altLang="en-US" dirty="0"/>
              <a:t>体群组的控制、宏观经济分析</a:t>
            </a:r>
            <a:r>
              <a:rPr lang="zh-CN" altLang="en-US" dirty="0" smtClean="0"/>
              <a:t>调控；</a:t>
            </a:r>
            <a:endParaRPr lang="en-US" altLang="zh-CN" dirty="0" smtClean="0"/>
          </a:p>
          <a:p>
            <a:r>
              <a:rPr lang="zh-CN" altLang="en-US" dirty="0" smtClean="0"/>
              <a:t>二者的结合：人机协同行为的分析与控制</a:t>
            </a:r>
            <a:r>
              <a:rPr lang="en-US" altLang="zh-CN" dirty="0"/>
              <a:t>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5142" y="31422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计算机视觉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09950" y="42228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6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25587" y="81464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监控场景下的人群行为分析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270" y="2025456"/>
            <a:ext cx="8445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分析要素有哪些？</a:t>
            </a:r>
            <a:r>
              <a:rPr lang="en-US" altLang="zh-CN" dirty="0"/>
              <a:t>1.</a:t>
            </a:r>
            <a:r>
              <a:rPr lang="zh-CN" altLang="en-US" dirty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/>
              <a:t>		2.</a:t>
            </a:r>
            <a:r>
              <a:rPr lang="zh-CN" altLang="en-US" dirty="0"/>
              <a:t>作为生物群体，有社会属性和自然属性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社会属性中包含了人与人的关系，人</a:t>
            </a:r>
            <a:r>
              <a:rPr lang="zh-CN" altLang="en-US" dirty="0" smtClean="0"/>
              <a:t>与环境的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自然属性中包含了各种表观信息形状颜色等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51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270000"/>
            <a:ext cx="80329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什么是群体行为？是计算机视觉与认知科学的交叉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r>
              <a:rPr lang="en-US" altLang="zh-CN" dirty="0" smtClean="0"/>
              <a:t>The crowd has been defined as a large group of individuals in the same </a:t>
            </a:r>
          </a:p>
          <a:p>
            <a:r>
              <a:rPr lang="en-US" altLang="zh-CN" dirty="0" smtClean="0"/>
              <a:t>physical environment, sharing a common goal [39].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应用场景有哪些？监控、社交网络、神经信号传播、蚁群蜂群、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智能体群组的控制、宏观经济分析调控</a:t>
            </a:r>
            <a:endParaRPr lang="en-US" altLang="zh-CN" dirty="0" smtClean="0"/>
          </a:p>
          <a:p>
            <a:r>
              <a:rPr lang="zh-CN" altLang="en-US" dirty="0" smtClean="0"/>
              <a:t>分析要素有哪些？</a:t>
            </a:r>
            <a:r>
              <a:rPr lang="en-US" altLang="zh-CN" dirty="0" smtClean="0"/>
              <a:t>1.</a:t>
            </a:r>
            <a:r>
              <a:rPr lang="zh-CN" altLang="en-US" dirty="0" smtClean="0"/>
              <a:t>作为视频，被看做是数据点的模式识别；</a:t>
            </a:r>
            <a:endParaRPr lang="en-US" altLang="zh-CN" dirty="0"/>
          </a:p>
          <a:p>
            <a:r>
              <a:rPr lang="en-US" altLang="zh-CN" dirty="0" smtClean="0"/>
              <a:t>		2.</a:t>
            </a:r>
            <a:r>
              <a:rPr lang="zh-CN" altLang="en-US" dirty="0" smtClean="0"/>
              <a:t>作为生物群体，有社会属性和自然属性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社会属性中包含了人与人的关系，人与社会的关系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自然属性中包含了各种表观信息形状颜色等</a:t>
            </a:r>
            <a:endParaRPr lang="en-US" altLang="zh-CN" dirty="0" smtClean="0"/>
          </a:p>
          <a:p>
            <a:r>
              <a:rPr lang="zh-CN" altLang="en-US" dirty="0" smtClean="0"/>
              <a:t>监控场景的应用有哪些？异常行为检测（</a:t>
            </a:r>
            <a:r>
              <a:rPr lang="en-US" altLang="zh-CN" dirty="0" smtClean="0"/>
              <a:t>anomaly detection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行为分析（</a:t>
            </a:r>
            <a:r>
              <a:rPr lang="en-US" altLang="zh-CN" dirty="0" smtClean="0"/>
              <a:t>motion analysis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密度估计（）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群体计数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群体行为的仿真与控制</a:t>
            </a:r>
            <a:endParaRPr lang="en-US" altLang="zh-CN" dirty="0" smtClean="0"/>
          </a:p>
          <a:p>
            <a:r>
              <a:rPr lang="zh-CN" altLang="en-US" dirty="0" smtClean="0"/>
              <a:t>主要思路：</a:t>
            </a:r>
            <a:endParaRPr lang="en-US" altLang="zh-CN" dirty="0" smtClean="0"/>
          </a:p>
          <a:p>
            <a:r>
              <a:rPr lang="zh-CN" altLang="en-US" dirty="0" smtClean="0"/>
              <a:t>主要方法有哪些？针对的任务是什么？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16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11997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Visual Surveillance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2177959" y="991716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7764" y="718150"/>
            <a:ext cx="353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flux statistics  </a:t>
            </a:r>
            <a:r>
              <a:rPr lang="zh-CN" altLang="en-US" dirty="0" smtClean="0"/>
              <a:t>人群流量统计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7764" y="11279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ongestion analysis</a:t>
            </a:r>
            <a:r>
              <a:rPr lang="zh-CN" altLang="en-US" dirty="0" smtClean="0"/>
              <a:t>  拥堵分析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7764" y="1557382"/>
            <a:ext cx="29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Anomaly detection  </a:t>
            </a:r>
            <a:r>
              <a:rPr lang="zh-CN" altLang="en-US" dirty="0" smtClean="0"/>
              <a:t>异常检测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264299"/>
            <a:ext cx="495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Real-world </a:t>
            </a:r>
            <a:r>
              <a:rPr lang="en-US" altLang="zh-CN" dirty="0" smtClean="0"/>
              <a:t>Applications of crowded scene analysis: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1" y="2558197"/>
            <a:ext cx="7813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management: the crowded scene analysis can be used to develop crowd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management strategies and assist the movement of the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crowd or individuals, to avoid the crowd disasters and ensure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 the public safety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3894961"/>
            <a:ext cx="8332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Public Space Design : The analysis of crowd dynamics and its relevant ﬁndings can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provide some guidelines for public space design, and therefore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increase the efﬁciency and safety of train stations, airport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terminals, theaters, public buildings, and mass events in the future.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5211127"/>
            <a:ext cx="8404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Entertainment:  the establishment of mathematical mod-</a:t>
            </a:r>
            <a:r>
              <a:rPr lang="en-US" altLang="zh-CN" dirty="0" err="1" smtClean="0"/>
              <a:t>els</a:t>
            </a:r>
            <a:r>
              <a:rPr lang="en-US" altLang="zh-CN" dirty="0" smtClean="0"/>
              <a:t> can provide more accurate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simulation, which can be used in computer games, ﬁlm, and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television </a:t>
            </a:r>
            <a:r>
              <a:rPr lang="en-US" altLang="zh-CN" dirty="0" err="1" smtClean="0"/>
              <a:t>industries.Some</a:t>
            </a:r>
            <a:r>
              <a:rPr lang="en-US" altLang="zh-CN" dirty="0" smtClean="0"/>
              <a:t> recent works have been proposed to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synthesize crowd videos with realistic </a:t>
            </a:r>
            <a:r>
              <a:rPr lang="en-US" altLang="zh-CN" dirty="0" err="1" smtClean="0"/>
              <a:t>microscale</a:t>
            </a:r>
            <a:r>
              <a:rPr lang="en-US" altLang="zh-CN" dirty="0" smtClean="0"/>
              <a:t> behavior .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829" y="646585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群体中智能体的控制：在生物与人造智能体共存的环境中实现群体协调和控制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1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4" y="712923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analysis &amp;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3755" y="2389367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3755" y="153433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5699" y="3244401"/>
            <a:ext cx="223738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Behavior recognition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9905" y="7129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95104" y="1082255"/>
            <a:ext cx="507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extreme clutters, severe occlusions, and ambiguities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4732" y="1591994"/>
            <a:ext cx="397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1.</a:t>
            </a:r>
            <a:r>
              <a:rPr lang="zh-CN" altLang="en-US" dirty="0" smtClean="0"/>
              <a:t>the mechanics of human crowds are complex because a crowd exhibits both dynamics and psychological charac-teristics, which are often goal directed.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734732" y="2932730"/>
            <a:ext cx="3975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难点</a:t>
            </a:r>
            <a:r>
              <a:rPr lang="en-US" altLang="zh-CN" dirty="0" smtClean="0"/>
              <a:t>2.</a:t>
            </a:r>
            <a:r>
              <a:rPr lang="zh-CN" altLang="en-US" dirty="0" smtClean="0"/>
              <a:t>the </a:t>
            </a:r>
            <a:r>
              <a:rPr lang="en-US" altLang="zh-CN" dirty="0" smtClean="0"/>
              <a:t>specific </a:t>
            </a:r>
            <a:r>
              <a:rPr lang="zh-CN" altLang="en-US" dirty="0" smtClean="0"/>
              <a:t>crowd behaviors needed to be detected and </a:t>
            </a:r>
            <a:r>
              <a:rPr lang="en-US" altLang="zh-CN" dirty="0" smtClean="0"/>
              <a:t>classified </a:t>
            </a:r>
            <a:r>
              <a:rPr lang="zh-CN" altLang="en-US" dirty="0" smtClean="0"/>
              <a:t>may be both rare and subtle , and in most surveillance scenarios, these behaviors have few examples to learn.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014780" y="1937289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016899" y="2871128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0173" y="409773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31102" y="4580806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 extraction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31102" y="5247232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061633" y="597959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1983782" y="5003861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1983781" y="5651110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474" y="712923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 analysis &amp;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3755" y="2389367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tracking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63755" y="1534333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Object detection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75699" y="3244401"/>
            <a:ext cx="223738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Behavior recognition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014780" y="1937289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016899" y="2871128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26675" y="27923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understanding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587604" y="3275398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Feature extraction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87604" y="3941824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Segmentation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618135" y="4674185"/>
            <a:ext cx="2061275" cy="402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 learning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6540284" y="3698453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540283" y="4345702"/>
            <a:ext cx="154983" cy="294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956314" y="2871128"/>
            <a:ext cx="708676" cy="112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471" y="325465"/>
            <a:ext cx="83792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crowd </a:t>
            </a:r>
            <a:r>
              <a:rPr lang="en-US" altLang="zh-CN" dirty="0"/>
              <a:t>S</a:t>
            </a:r>
            <a:r>
              <a:rPr lang="en-US" altLang="zh-CN" dirty="0" smtClean="0"/>
              <a:t>cene </a:t>
            </a:r>
            <a:r>
              <a:rPr lang="zh-CN" altLang="en-US" dirty="0" smtClean="0"/>
              <a:t>分两类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有图为证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structured :the crowd moves coherently in a common direction, the motion direction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does not vary frequently, and each spatial location of the scene contains only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one main crowd behavior over the time.</a:t>
            </a:r>
          </a:p>
          <a:p>
            <a:r>
              <a:rPr lang="en-US" altLang="zh-CN" dirty="0" smtClean="0"/>
              <a:t>Unstructured: participants move in different directions at different times, and each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spatial location contains multiple crowd behaviors.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71" y="2429000"/>
            <a:ext cx="4142857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1870</Words>
  <Application>Microsoft Office PowerPoint</Application>
  <PresentationFormat>全屏显示(4:3)</PresentationFormat>
  <Paragraphs>269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Wingdings</vt:lpstr>
      <vt:lpstr>Office 主题</vt:lpstr>
      <vt:lpstr>群体行为分析综述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群体行为分析综述</dc:title>
  <dc:creator>dell</dc:creator>
  <cp:lastModifiedBy>dell</cp:lastModifiedBy>
  <cp:revision>57</cp:revision>
  <dcterms:created xsi:type="dcterms:W3CDTF">2017-06-07T23:32:19Z</dcterms:created>
  <dcterms:modified xsi:type="dcterms:W3CDTF">2017-06-10T03:28:35Z</dcterms:modified>
</cp:coreProperties>
</file>