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71" r:id="rId3"/>
    <p:sldId id="272" r:id="rId4"/>
    <p:sldId id="273" r:id="rId5"/>
    <p:sldId id="257" r:id="rId6"/>
    <p:sldId id="258" r:id="rId7"/>
    <p:sldId id="287" r:id="rId8"/>
    <p:sldId id="259" r:id="rId9"/>
    <p:sldId id="274" r:id="rId10"/>
    <p:sldId id="261" r:id="rId11"/>
    <p:sldId id="275" r:id="rId12"/>
    <p:sldId id="262" r:id="rId13"/>
    <p:sldId id="288" r:id="rId14"/>
    <p:sldId id="289" r:id="rId15"/>
    <p:sldId id="276" r:id="rId16"/>
    <p:sldId id="277" r:id="rId17"/>
    <p:sldId id="290" r:id="rId18"/>
    <p:sldId id="278" r:id="rId19"/>
    <p:sldId id="291" r:id="rId20"/>
    <p:sldId id="279" r:id="rId21"/>
    <p:sldId id="292" r:id="rId22"/>
    <p:sldId id="280" r:id="rId23"/>
    <p:sldId id="263" r:id="rId24"/>
    <p:sldId id="264" r:id="rId25"/>
    <p:sldId id="281" r:id="rId26"/>
    <p:sldId id="282" r:id="rId27"/>
    <p:sldId id="283" r:id="rId28"/>
    <p:sldId id="284" r:id="rId29"/>
    <p:sldId id="267" r:id="rId30"/>
    <p:sldId id="265" r:id="rId31"/>
    <p:sldId id="268" r:id="rId32"/>
    <p:sldId id="269" r:id="rId33"/>
    <p:sldId id="270" r:id="rId34"/>
    <p:sldId id="285" r:id="rId35"/>
    <p:sldId id="286"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87227" autoAdjust="0"/>
  </p:normalViewPr>
  <p:slideViewPr>
    <p:cSldViewPr snapToGrid="0">
      <p:cViewPr varScale="1">
        <p:scale>
          <a:sx n="69" d="100"/>
          <a:sy n="69" d="100"/>
        </p:scale>
        <p:origin x="1362" y="72"/>
      </p:cViewPr>
      <p:guideLst/>
    </p:cSldViewPr>
  </p:slideViewPr>
  <p:outlineViewPr>
    <p:cViewPr>
      <p:scale>
        <a:sx n="33" d="100"/>
        <a:sy n="33" d="100"/>
      </p:scale>
      <p:origin x="0" y="-174"/>
    </p:cViewPr>
  </p:outlineViewPr>
  <p:notesTextViewPr>
    <p:cViewPr>
      <p:scale>
        <a:sx n="1" d="1"/>
        <a:sy n="1" d="1"/>
      </p:scale>
      <p:origin x="0" y="0"/>
    </p:cViewPr>
  </p:notesTextViewPr>
  <p:notesViewPr>
    <p:cSldViewPr snapToGrid="0">
      <p:cViewPr varScale="1">
        <p:scale>
          <a:sx n="61" d="100"/>
          <a:sy n="61" d="100"/>
        </p:scale>
        <p:origin x="271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E83FE-D171-4709-97F3-59CC92B91252}" type="datetimeFigureOut">
              <a:rPr lang="zh-CN" altLang="en-US" smtClean="0"/>
              <a:t>2017/6/11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CD640-2603-43AA-ABFC-4FE01BC7F9B4}" type="slidenum">
              <a:rPr lang="zh-CN" altLang="en-US" smtClean="0"/>
              <a:t>‹#›</a:t>
            </a:fld>
            <a:endParaRPr lang="zh-CN" altLang="en-US"/>
          </a:p>
        </p:txBody>
      </p:sp>
    </p:spTree>
    <p:extLst>
      <p:ext uri="{BB962C8B-B14F-4D97-AF65-F5344CB8AC3E}">
        <p14:creationId xmlns:p14="http://schemas.microsoft.com/office/powerpoint/2010/main" val="141983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为什么讲这个综述？两个原因，第一个是前几天投了篇文章，然后被以各种理由各种</a:t>
            </a:r>
            <a:r>
              <a:rPr lang="en-US" altLang="zh-CN" dirty="0" smtClean="0"/>
              <a:t>reject</a:t>
            </a:r>
            <a:r>
              <a:rPr lang="zh-CN" altLang="en-US" dirty="0" smtClean="0"/>
              <a:t>，其中几个评审意见都关注的就是</a:t>
            </a:r>
            <a:r>
              <a:rPr lang="en-US" altLang="zh-CN" dirty="0" smtClean="0"/>
              <a:t>related work </a:t>
            </a:r>
            <a:r>
              <a:rPr lang="zh-CN" altLang="en-US" dirty="0" smtClean="0"/>
              <a:t>和实验对比部分，这里借着组会的机会对所研究的问题做一个总结；第二个原因，也希望大家对我的工作有一个全面的了解，能在遇到相关的文章或者</a:t>
            </a:r>
            <a:r>
              <a:rPr lang="en-US" altLang="zh-CN" dirty="0" smtClean="0"/>
              <a:t>idea</a:t>
            </a:r>
            <a:r>
              <a:rPr lang="zh-CN" altLang="en-US" dirty="0" smtClean="0"/>
              <a:t>的时候能提供一些借鉴和帮助。</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a:t>
            </a:fld>
            <a:endParaRPr lang="zh-CN" altLang="en-US"/>
          </a:p>
        </p:txBody>
      </p:sp>
    </p:spTree>
    <p:extLst>
      <p:ext uri="{BB962C8B-B14F-4D97-AF65-F5344CB8AC3E}">
        <p14:creationId xmlns:p14="http://schemas.microsoft.com/office/powerpoint/2010/main" val="93171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用一个式子表示这种个体之间的作用关系以及个体与场景之间的作用关系，</a:t>
            </a:r>
            <a:r>
              <a:rPr lang="en-US" altLang="zh-CN" dirty="0" err="1" smtClean="0"/>
              <a:t>int</a:t>
            </a:r>
            <a:r>
              <a:rPr lang="en-US" altLang="zh-CN" dirty="0" smtClean="0"/>
              <a:t> </a:t>
            </a:r>
            <a:r>
              <a:rPr lang="zh-CN" altLang="en-US" dirty="0" smtClean="0"/>
              <a:t>表示</a:t>
            </a:r>
            <a:r>
              <a:rPr lang="en-US" altLang="zh-CN" dirty="0" smtClean="0"/>
              <a:t>interaction </a:t>
            </a:r>
            <a:r>
              <a:rPr lang="zh-CN" altLang="en-US" dirty="0" smtClean="0"/>
              <a:t>，</a:t>
            </a:r>
            <a:r>
              <a:rPr lang="en-US" altLang="zh-CN" dirty="0" smtClean="0"/>
              <a:t>p </a:t>
            </a:r>
            <a:r>
              <a:rPr lang="zh-CN" altLang="en-US" dirty="0" smtClean="0"/>
              <a:t>表示</a:t>
            </a:r>
            <a:r>
              <a:rPr lang="en-US" altLang="zh-CN" dirty="0" smtClean="0"/>
              <a:t>purpose</a:t>
            </a:r>
            <a:r>
              <a:rPr lang="en-US" altLang="zh-CN" baseline="0" dirty="0" smtClean="0"/>
              <a:t> </a:t>
            </a:r>
            <a:r>
              <a:rPr lang="zh-CN" altLang="en-US" baseline="0" dirty="0" smtClean="0"/>
              <a:t>，</a:t>
            </a:r>
            <a:r>
              <a:rPr lang="en-US" altLang="zh-CN" baseline="0" dirty="0" smtClean="0"/>
              <a:t>F=ma ;</a:t>
            </a:r>
            <a:r>
              <a:rPr lang="zh-CN" altLang="en-US" baseline="0" dirty="0" smtClean="0"/>
              <a:t>有一定的使用场景，一就是人群不能太密集，至少要能区分出个体，二是相机视角，研究目标不能有过多的遮挡。</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13</a:t>
            </a:fld>
            <a:endParaRPr lang="zh-CN" altLang="en-US"/>
          </a:p>
        </p:txBody>
      </p:sp>
    </p:spTree>
    <p:extLst>
      <p:ext uri="{BB962C8B-B14F-4D97-AF65-F5344CB8AC3E}">
        <p14:creationId xmlns:p14="http://schemas.microsoft.com/office/powerpoint/2010/main" val="4707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14</a:t>
            </a:fld>
            <a:endParaRPr lang="zh-CN" altLang="en-US"/>
          </a:p>
        </p:txBody>
      </p:sp>
    </p:spTree>
    <p:extLst>
      <p:ext uri="{BB962C8B-B14F-4D97-AF65-F5344CB8AC3E}">
        <p14:creationId xmlns:p14="http://schemas.microsoft.com/office/powerpoint/2010/main" val="2594800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主流的特征有三种</a:t>
            </a:r>
            <a:r>
              <a:rPr lang="en-US" altLang="zh-CN" dirty="0" smtClean="0"/>
              <a:t>,</a:t>
            </a:r>
            <a:r>
              <a:rPr lang="zh-CN" altLang="en-US" dirty="0" smtClean="0"/>
              <a:t>外加一种</a:t>
            </a:r>
            <a:r>
              <a:rPr lang="en-US" altLang="zh-CN" dirty="0" err="1" smtClean="0"/>
              <a:t>deeplearning</a:t>
            </a:r>
            <a:r>
              <a:rPr lang="en-US" altLang="zh-CN" baseline="0" dirty="0" smtClean="0"/>
              <a:t> </a:t>
            </a:r>
            <a:r>
              <a:rPr lang="zh-CN" altLang="en-US" baseline="0" dirty="0" smtClean="0"/>
              <a:t>特征</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15</a:t>
            </a:fld>
            <a:endParaRPr lang="zh-CN" altLang="en-US"/>
          </a:p>
        </p:txBody>
      </p:sp>
    </p:spTree>
    <p:extLst>
      <p:ext uri="{BB962C8B-B14F-4D97-AF65-F5344CB8AC3E}">
        <p14:creationId xmlns:p14="http://schemas.microsoft.com/office/powerpoint/2010/main" val="1971202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适用于人流密度大，无法准确区分个体轨迹，多数用来研究整体问题</a:t>
            </a:r>
            <a:r>
              <a:rPr lang="en-US" altLang="zh-CN" dirty="0" smtClean="0"/>
              <a:t>,(</a:t>
            </a:r>
            <a:r>
              <a:rPr lang="zh-CN" altLang="en-US" dirty="0" smtClean="0"/>
              <a:t>插图一幅</a:t>
            </a:r>
            <a:r>
              <a:rPr lang="en-US" altLang="zh-CN" dirty="0" smtClean="0"/>
              <a:t>【53】,[12])</a:t>
            </a:r>
            <a:r>
              <a:rPr lang="zh-CN" altLang="en-US" dirty="0" smtClean="0"/>
              <a:t>，关注于场景中有哪些行为模式，对高密度群体进行行为模式的分割，而不关心这些模式具体由那个个体完成。</a:t>
            </a:r>
            <a:r>
              <a:rPr lang="en-US" altLang="zh-CN" dirty="0" smtClean="0"/>
              <a:t>【13】</a:t>
            </a:r>
            <a:r>
              <a:rPr lang="zh-CN" altLang="en-US" dirty="0" smtClean="0"/>
              <a:t>中对它们三个进行了对比。</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16</a:t>
            </a:fld>
            <a:endParaRPr lang="zh-CN" altLang="en-US"/>
          </a:p>
        </p:txBody>
      </p:sp>
    </p:spTree>
    <p:extLst>
      <p:ext uri="{BB962C8B-B14F-4D97-AF65-F5344CB8AC3E}">
        <p14:creationId xmlns:p14="http://schemas.microsoft.com/office/powerpoint/2010/main" val="102499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图来自</a:t>
            </a:r>
            <a:r>
              <a:rPr lang="en-US" altLang="zh-CN" dirty="0" smtClean="0"/>
              <a:t>【19】</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18</a:t>
            </a:fld>
            <a:endParaRPr lang="zh-CN" altLang="en-US"/>
          </a:p>
        </p:txBody>
      </p:sp>
    </p:spTree>
    <p:extLst>
      <p:ext uri="{BB962C8B-B14F-4D97-AF65-F5344CB8AC3E}">
        <p14:creationId xmlns:p14="http://schemas.microsoft.com/office/powerpoint/2010/main" val="2361132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对每个点计算各个帧的光流统计量，作为特征，也有很多的改进版本，不做详细介绍</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19</a:t>
            </a:fld>
            <a:endParaRPr lang="zh-CN" altLang="en-US"/>
          </a:p>
        </p:txBody>
      </p:sp>
    </p:spTree>
    <p:extLst>
      <p:ext uri="{BB962C8B-B14F-4D97-AF65-F5344CB8AC3E}">
        <p14:creationId xmlns:p14="http://schemas.microsoft.com/office/powerpoint/2010/main" val="1772413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轨迹特征更具语义性，所以用的人比较多，但是也存在问题，就是个体间遮挡严重时，我们跟踪变得很困难，所以更多的人把研究的目标转向了片段轨迹的研究，片段轨迹的定义如下：</a:t>
            </a:r>
            <a:endParaRPr lang="en-US" altLang="zh-CN" dirty="0" smtClean="0"/>
          </a:p>
          <a:p>
            <a:r>
              <a:rPr lang="zh-CN" altLang="en-US" dirty="0" smtClean="0"/>
              <a:t>片段轨迹有两类方法，一种是把它连起来；一种是通过轨迹所经过的区域进行聚类。</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20</a:t>
            </a:fld>
            <a:endParaRPr lang="zh-CN" altLang="en-US"/>
          </a:p>
        </p:txBody>
      </p:sp>
    </p:spTree>
    <p:extLst>
      <p:ext uri="{BB962C8B-B14F-4D97-AF65-F5344CB8AC3E}">
        <p14:creationId xmlns:p14="http://schemas.microsoft.com/office/powerpoint/2010/main" val="3457754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Deep learning feature</a:t>
            </a:r>
            <a:r>
              <a:rPr lang="zh-CN" altLang="en-US" dirty="0" smtClean="0"/>
              <a:t>，大部分针对异常行为检测，即将视频分为正常帧和异常帧两类，并不关心正常帧中具体，有什么样的行为模式</a:t>
            </a:r>
            <a:r>
              <a:rPr lang="en-US" altLang="zh-CN" dirty="0" smtClean="0"/>
              <a:t>,</a:t>
            </a:r>
            <a:r>
              <a:rPr lang="zh-CN" altLang="en-US" dirty="0" smtClean="0"/>
              <a:t>因此需要解决的就是时序的引入问题</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21</a:t>
            </a:fld>
            <a:endParaRPr lang="zh-CN" altLang="en-US"/>
          </a:p>
        </p:txBody>
      </p:sp>
    </p:spTree>
    <p:extLst>
      <p:ext uri="{BB962C8B-B14F-4D97-AF65-F5344CB8AC3E}">
        <p14:creationId xmlns:p14="http://schemas.microsoft.com/office/powerpoint/2010/main" val="781474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22</a:t>
            </a:fld>
            <a:endParaRPr lang="zh-CN" altLang="en-US"/>
          </a:p>
        </p:txBody>
      </p:sp>
    </p:spTree>
    <p:extLst>
      <p:ext uri="{BB962C8B-B14F-4D97-AF65-F5344CB8AC3E}">
        <p14:creationId xmlns:p14="http://schemas.microsoft.com/office/powerpoint/2010/main" val="2041146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这页太挤，要删除</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23</a:t>
            </a:fld>
            <a:endParaRPr lang="zh-CN" altLang="en-US"/>
          </a:p>
        </p:txBody>
      </p:sp>
    </p:spTree>
    <p:extLst>
      <p:ext uri="{BB962C8B-B14F-4D97-AF65-F5344CB8AC3E}">
        <p14:creationId xmlns:p14="http://schemas.microsoft.com/office/powerpoint/2010/main" val="16886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特定的物理环境中，大量个体行为的集合。这里的行为在大多数环境中是指有一定目的的运动。做参考文献</a:t>
            </a:r>
            <a:r>
              <a:rPr lang="zh-CN" altLang="en-US" dirty="0" smtClean="0"/>
              <a:t>列表，提这些的目的并不是要研究它们，只是这些研究领域会有一些共同的特质，所以，彼此的方法上可能会有借鉴，希望有关注到的能够共同交流。我们主要的研究对象还是专注于监控视频的。</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2</a:t>
            </a:fld>
            <a:endParaRPr lang="zh-CN" altLang="en-US"/>
          </a:p>
        </p:txBody>
      </p:sp>
    </p:spTree>
    <p:extLst>
      <p:ext uri="{BB962C8B-B14F-4D97-AF65-F5344CB8AC3E}">
        <p14:creationId xmlns:p14="http://schemas.microsoft.com/office/powerpoint/2010/main" val="3049683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对行为模式进行定义，并展示图片，分析方法有一下三类</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25</a:t>
            </a:fld>
            <a:endParaRPr lang="zh-CN" altLang="en-US"/>
          </a:p>
        </p:txBody>
      </p:sp>
    </p:spTree>
    <p:extLst>
      <p:ext uri="{BB962C8B-B14F-4D97-AF65-F5344CB8AC3E}">
        <p14:creationId xmlns:p14="http://schemas.microsoft.com/office/powerpoint/2010/main" val="3760546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各种方法之间会有进化关系，重点要说出各个算法关注的点在哪里，有什么优势</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26</a:t>
            </a:fld>
            <a:endParaRPr lang="zh-CN" altLang="en-US"/>
          </a:p>
        </p:txBody>
      </p:sp>
    </p:spTree>
    <p:extLst>
      <p:ext uri="{BB962C8B-B14F-4D97-AF65-F5344CB8AC3E}">
        <p14:creationId xmlns:p14="http://schemas.microsoft.com/office/powerpoint/2010/main" val="2757737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希望详细介绍</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28</a:t>
            </a:fld>
            <a:endParaRPr lang="zh-CN" altLang="en-US"/>
          </a:p>
        </p:txBody>
      </p:sp>
    </p:spTree>
    <p:extLst>
      <p:ext uri="{BB962C8B-B14F-4D97-AF65-F5344CB8AC3E}">
        <p14:creationId xmlns:p14="http://schemas.microsoft.com/office/powerpoint/2010/main" val="2422794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Segmentation </a:t>
            </a:r>
            <a:r>
              <a:rPr lang="zh-CN" altLang="en-US" dirty="0" smtClean="0"/>
              <a:t>的目的是什么？（这里就应该是模式的识别而不是分割的意思，后面一章的</a:t>
            </a:r>
            <a:r>
              <a:rPr lang="en-US" altLang="zh-CN" dirty="0" smtClean="0"/>
              <a:t>crowd behavior recognition </a:t>
            </a:r>
            <a:r>
              <a:rPr lang="zh-CN" altLang="en-US" dirty="0" smtClean="0"/>
              <a:t>实际更多像是一种预测，）</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30</a:t>
            </a:fld>
            <a:endParaRPr lang="zh-CN" altLang="en-US"/>
          </a:p>
        </p:txBody>
      </p:sp>
    </p:spTree>
    <p:extLst>
      <p:ext uri="{BB962C8B-B14F-4D97-AF65-F5344CB8AC3E}">
        <p14:creationId xmlns:p14="http://schemas.microsoft.com/office/powerpoint/2010/main" val="3261398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大部分算法都是场景相关的，要根据不同的场景选用不同的算法，接下来介绍一下数据集，以及可能适合的算法有哪些</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33</a:t>
            </a:fld>
            <a:endParaRPr lang="zh-CN" altLang="en-US"/>
          </a:p>
        </p:txBody>
      </p:sp>
    </p:spTree>
    <p:extLst>
      <p:ext uri="{BB962C8B-B14F-4D97-AF65-F5344CB8AC3E}">
        <p14:creationId xmlns:p14="http://schemas.microsoft.com/office/powerpoint/2010/main" val="3213086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参考文献列表</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34</a:t>
            </a:fld>
            <a:endParaRPr lang="zh-CN" altLang="en-US"/>
          </a:p>
        </p:txBody>
      </p:sp>
    </p:spTree>
    <p:extLst>
      <p:ext uri="{BB962C8B-B14F-4D97-AF65-F5344CB8AC3E}">
        <p14:creationId xmlns:p14="http://schemas.microsoft.com/office/powerpoint/2010/main" val="345164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随着对群体中个体的定义不同，应用场景也会有很多的不同。</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3</a:t>
            </a:fld>
            <a:endParaRPr lang="zh-CN" altLang="en-US"/>
          </a:p>
        </p:txBody>
      </p:sp>
    </p:spTree>
    <p:extLst>
      <p:ext uri="{BB962C8B-B14F-4D97-AF65-F5344CB8AC3E}">
        <p14:creationId xmlns:p14="http://schemas.microsoft.com/office/powerpoint/2010/main" val="97044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可以考虑跟后面的应用场景换一下</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4</a:t>
            </a:fld>
            <a:endParaRPr lang="zh-CN" altLang="en-US"/>
          </a:p>
        </p:txBody>
      </p:sp>
    </p:spTree>
    <p:extLst>
      <p:ext uri="{BB962C8B-B14F-4D97-AF65-F5344CB8AC3E}">
        <p14:creationId xmlns:p14="http://schemas.microsoft.com/office/powerpoint/2010/main" val="4005403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介绍一些实际应用，最好能在各个文章中找到相关应用场景的图片</a:t>
            </a:r>
            <a:r>
              <a:rPr lang="en-US" altLang="zh-CN" dirty="0" smtClean="0"/>
              <a:t>,</a:t>
            </a:r>
            <a:r>
              <a:rPr lang="en-US" altLang="zh-CN" baseline="0" dirty="0" smtClean="0"/>
              <a:t> </a:t>
            </a:r>
            <a:r>
              <a:rPr lang="zh-CN" altLang="en-US" baseline="0" dirty="0" smtClean="0"/>
              <a:t>文献</a:t>
            </a:r>
            <a:r>
              <a:rPr lang="en-US" altLang="zh-CN" baseline="0" dirty="0" smtClean="0"/>
              <a:t>【21~28】,[7,8]</a:t>
            </a:r>
            <a:r>
              <a:rPr lang="zh-CN" altLang="en-US" baseline="0" dirty="0" smtClean="0"/>
              <a:t>感觉意义不大可以删了</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6</a:t>
            </a:fld>
            <a:endParaRPr lang="zh-CN" altLang="en-US"/>
          </a:p>
        </p:txBody>
      </p:sp>
    </p:spTree>
    <p:extLst>
      <p:ext uri="{BB962C8B-B14F-4D97-AF65-F5344CB8AC3E}">
        <p14:creationId xmlns:p14="http://schemas.microsoft.com/office/powerpoint/2010/main" val="229043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删除</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8</a:t>
            </a:fld>
            <a:endParaRPr lang="zh-CN" altLang="en-US"/>
          </a:p>
        </p:txBody>
      </p:sp>
    </p:spTree>
    <p:extLst>
      <p:ext uri="{BB962C8B-B14F-4D97-AF65-F5344CB8AC3E}">
        <p14:creationId xmlns:p14="http://schemas.microsoft.com/office/powerpoint/2010/main" val="344281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场景本身的分类：有两种：</a:t>
            </a:r>
            <a:r>
              <a:rPr lang="en-US" altLang="zh-CN" dirty="0" smtClean="0"/>
              <a:t>structured</a:t>
            </a:r>
            <a:r>
              <a:rPr lang="en-US" altLang="zh-CN" baseline="0" dirty="0" smtClean="0"/>
              <a:t> unstructured</a:t>
            </a:r>
          </a:p>
          <a:p>
            <a:r>
              <a:rPr lang="zh-CN" altLang="en-US" baseline="0" dirty="0" smtClean="0"/>
              <a:t>任务分类： 有两种：宏观任务；微观任务</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10</a:t>
            </a:fld>
            <a:endParaRPr lang="zh-CN" altLang="en-US"/>
          </a:p>
        </p:txBody>
      </p:sp>
    </p:spTree>
    <p:extLst>
      <p:ext uri="{BB962C8B-B14F-4D97-AF65-F5344CB8AC3E}">
        <p14:creationId xmlns:p14="http://schemas.microsoft.com/office/powerpoint/2010/main" val="1547426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按任务分类：两种，配图</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11</a:t>
            </a:fld>
            <a:endParaRPr lang="zh-CN" altLang="en-US"/>
          </a:p>
        </p:txBody>
      </p:sp>
    </p:spTree>
    <p:extLst>
      <p:ext uri="{BB962C8B-B14F-4D97-AF65-F5344CB8AC3E}">
        <p14:creationId xmlns:p14="http://schemas.microsoft.com/office/powerpoint/2010/main" val="1748855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背景介绍，群体动力学</a:t>
            </a:r>
            <a:r>
              <a:rPr lang="zh-CN" altLang="en-US" dirty="0" smtClean="0"/>
              <a:t>，是一个从社会学和心理学引入的理论，建模的两种方式，一种是机理建模，另一种</a:t>
            </a:r>
            <a:r>
              <a:rPr lang="zh-CN" altLang="en-US" dirty="0" smtClean="0"/>
              <a:t>是实验建模，</a:t>
            </a:r>
            <a:r>
              <a:rPr lang="en-US" altLang="zh-CN" dirty="0" smtClean="0"/>
              <a:t>,</a:t>
            </a:r>
            <a:r>
              <a:rPr lang="zh-CN" altLang="en-US" dirty="0" smtClean="0"/>
              <a:t>这个是机理建模的部分</a:t>
            </a:r>
            <a:r>
              <a:rPr lang="en-US" altLang="zh-CN" dirty="0" smtClean="0"/>
              <a:t>,[44]</a:t>
            </a:r>
            <a:r>
              <a:rPr lang="zh-CN" altLang="en-US" dirty="0" smtClean="0"/>
              <a:t>要重点瞅瞅（图多）</a:t>
            </a:r>
            <a:endParaRPr lang="zh-CN" altLang="en-US" dirty="0"/>
          </a:p>
        </p:txBody>
      </p:sp>
      <p:sp>
        <p:nvSpPr>
          <p:cNvPr id="4" name="灯片编号占位符 3"/>
          <p:cNvSpPr>
            <a:spLocks noGrp="1"/>
          </p:cNvSpPr>
          <p:nvPr>
            <p:ph type="sldNum" sz="quarter" idx="10"/>
          </p:nvPr>
        </p:nvSpPr>
        <p:spPr/>
        <p:txBody>
          <a:bodyPr/>
          <a:lstStyle/>
          <a:p>
            <a:fld id="{D4ACD640-2603-43AA-ABFC-4FE01BC7F9B4}" type="slidenum">
              <a:rPr lang="zh-CN" altLang="en-US" smtClean="0"/>
              <a:t>12</a:t>
            </a:fld>
            <a:endParaRPr lang="zh-CN" altLang="en-US"/>
          </a:p>
        </p:txBody>
      </p:sp>
    </p:spTree>
    <p:extLst>
      <p:ext uri="{BB962C8B-B14F-4D97-AF65-F5344CB8AC3E}">
        <p14:creationId xmlns:p14="http://schemas.microsoft.com/office/powerpoint/2010/main" val="117790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26533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405995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94865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119911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18349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1357741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303408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13993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97691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348092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2834C65-5A5F-4AF4-8590-C1478208F5FF}" type="datetimeFigureOut">
              <a:rPr lang="zh-CN" altLang="en-US" smtClean="0"/>
              <a:t>2017/6/11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112469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34C65-5A5F-4AF4-8590-C1478208F5FF}" type="datetimeFigureOut">
              <a:rPr lang="zh-CN" altLang="en-US" smtClean="0"/>
              <a:t>2017/6/11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20E45-39FB-4364-9129-FD0FA8195A88}" type="slidenum">
              <a:rPr lang="zh-CN" altLang="en-US" smtClean="0"/>
              <a:t>‹#›</a:t>
            </a:fld>
            <a:endParaRPr lang="zh-CN" altLang="en-US"/>
          </a:p>
        </p:txBody>
      </p:sp>
    </p:spTree>
    <p:extLst>
      <p:ext uri="{BB962C8B-B14F-4D97-AF65-F5344CB8AC3E}">
        <p14:creationId xmlns:p14="http://schemas.microsoft.com/office/powerpoint/2010/main" val="2863384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群体行为分析综述</a:t>
            </a:r>
            <a:endParaRPr lang="zh-CN" altLang="en-US" dirty="0"/>
          </a:p>
        </p:txBody>
      </p:sp>
      <p:sp>
        <p:nvSpPr>
          <p:cNvPr id="3" name="副标题 2"/>
          <p:cNvSpPr>
            <a:spLocks noGrp="1"/>
          </p:cNvSpPr>
          <p:nvPr>
            <p:ph type="subTitle" idx="1"/>
          </p:nvPr>
        </p:nvSpPr>
        <p:spPr>
          <a:xfrm>
            <a:off x="1143000" y="3602038"/>
            <a:ext cx="8001000" cy="1655762"/>
          </a:xfrm>
        </p:spPr>
        <p:txBody>
          <a:bodyPr>
            <a:normAutofit fontScale="40000" lnSpcReduction="20000"/>
          </a:bodyPr>
          <a:lstStyle/>
          <a:p>
            <a:pPr algn="l"/>
            <a:r>
              <a:rPr lang="zh-CN" altLang="en-US" dirty="0" smtClean="0"/>
              <a:t>主要参考：</a:t>
            </a:r>
            <a:endParaRPr lang="en-US" altLang="zh-CN" dirty="0"/>
          </a:p>
          <a:p>
            <a:pPr algn="l"/>
            <a:r>
              <a:rPr lang="en-US" altLang="zh-CN" dirty="0" smtClean="0"/>
              <a:t>Li </a:t>
            </a:r>
            <a:r>
              <a:rPr lang="en-US" altLang="zh-CN" dirty="0"/>
              <a:t>T, Chang H, Wang M, et al. </a:t>
            </a:r>
            <a:r>
              <a:rPr lang="en-US" altLang="zh-CN" b="1" dirty="0"/>
              <a:t>Crowded scene analysis: A survey</a:t>
            </a:r>
            <a:r>
              <a:rPr lang="en-US" altLang="zh-CN" dirty="0"/>
              <a:t>[J]. IEEE transactions on circuits and systems for video technology, 2015, 25(3): 367-386</a:t>
            </a:r>
            <a:r>
              <a:rPr lang="en-US" altLang="zh-CN" dirty="0" smtClean="0"/>
              <a:t>.</a:t>
            </a:r>
          </a:p>
          <a:p>
            <a:pPr algn="l"/>
            <a:r>
              <a:rPr lang="zh-CN" altLang="en-US" dirty="0" smtClean="0"/>
              <a:t>赵炜琪</a:t>
            </a:r>
            <a:r>
              <a:rPr lang="en-US" altLang="zh-CN" dirty="0" smtClean="0"/>
              <a:t>. </a:t>
            </a:r>
            <a:r>
              <a:rPr lang="zh-CN" altLang="en-US" dirty="0" smtClean="0"/>
              <a:t>监控场景下群体行为分析研究</a:t>
            </a:r>
            <a:r>
              <a:rPr lang="en-US" altLang="zh-CN" dirty="0" smtClean="0"/>
              <a:t>[D].</a:t>
            </a:r>
            <a:r>
              <a:rPr lang="zh-CN" altLang="en-US" dirty="0" smtClean="0"/>
              <a:t>中国科学院大学</a:t>
            </a:r>
            <a:r>
              <a:rPr lang="en-US" altLang="zh-CN" dirty="0" smtClean="0"/>
              <a:t>,</a:t>
            </a:r>
            <a:r>
              <a:rPr lang="en-US" altLang="zh-CN" dirty="0" smtClean="0"/>
              <a:t>2017</a:t>
            </a:r>
          </a:p>
          <a:p>
            <a:pPr algn="l"/>
            <a:r>
              <a:rPr lang="en-US" altLang="zh-CN" dirty="0" smtClean="0"/>
              <a:t>J</a:t>
            </a:r>
            <a:r>
              <a:rPr lang="en-US" altLang="zh-CN" dirty="0"/>
              <a:t>. C. S. Jacques, S. R. </a:t>
            </a:r>
            <a:r>
              <a:rPr lang="en-US" altLang="zh-CN" dirty="0" err="1"/>
              <a:t>Musse</a:t>
            </a:r>
            <a:r>
              <a:rPr lang="en-US" altLang="zh-CN" dirty="0"/>
              <a:t>, and C. R. Jung, “Crowd analysis using computer vision techniques,” IEEE Signal Process. Mag., vol. 27, no. 5, pp. 66–77, Sep. 2010.</a:t>
            </a:r>
          </a:p>
          <a:p>
            <a:pPr algn="l"/>
            <a:r>
              <a:rPr lang="en-US" altLang="zh-CN" dirty="0" smtClean="0"/>
              <a:t>.Zhan</a:t>
            </a:r>
            <a:r>
              <a:rPr lang="en-US" altLang="zh-CN" dirty="0"/>
              <a:t>, D. N. </a:t>
            </a:r>
            <a:r>
              <a:rPr lang="en-US" altLang="zh-CN" dirty="0" err="1"/>
              <a:t>Monekosso</a:t>
            </a:r>
            <a:r>
              <a:rPr lang="en-US" altLang="zh-CN" dirty="0"/>
              <a:t>, P. </a:t>
            </a:r>
            <a:r>
              <a:rPr lang="en-US" altLang="zh-CN" dirty="0" err="1"/>
              <a:t>Remagnino</a:t>
            </a:r>
            <a:r>
              <a:rPr lang="en-US" altLang="zh-CN" dirty="0"/>
              <a:t>, S. A. </a:t>
            </a:r>
            <a:r>
              <a:rPr lang="en-US" altLang="zh-CN" dirty="0" err="1"/>
              <a:t>Velastin</a:t>
            </a:r>
            <a:r>
              <a:rPr lang="en-US" altLang="zh-CN" dirty="0"/>
              <a:t>, and L.-Q. </a:t>
            </a:r>
            <a:r>
              <a:rPr lang="en-US" altLang="zh-CN" dirty="0" err="1"/>
              <a:t>Xu</a:t>
            </a:r>
            <a:r>
              <a:rPr lang="en-US" altLang="zh-CN" dirty="0"/>
              <a:t>, “Crowd analysis: A survey,” Mach. Vis. Appl., vol. 19, nos. 5–6, pp. 345–357, 2008.</a:t>
            </a:r>
            <a:endParaRPr lang="en-US" altLang="zh-CN" dirty="0" smtClean="0"/>
          </a:p>
          <a:p>
            <a:pPr algn="l"/>
            <a:r>
              <a:rPr lang="en-US" altLang="zh-CN" dirty="0" smtClean="0"/>
              <a:t>.</a:t>
            </a:r>
            <a:endParaRPr lang="zh-CN" altLang="en-US" dirty="0"/>
          </a:p>
        </p:txBody>
      </p:sp>
    </p:spTree>
    <p:extLst>
      <p:ext uri="{BB962C8B-B14F-4D97-AF65-F5344CB8AC3E}">
        <p14:creationId xmlns:p14="http://schemas.microsoft.com/office/powerpoint/2010/main" val="1543499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471" y="325465"/>
            <a:ext cx="8379217" cy="2031325"/>
          </a:xfrm>
          <a:prstGeom prst="rect">
            <a:avLst/>
          </a:prstGeom>
          <a:noFill/>
        </p:spPr>
        <p:txBody>
          <a:bodyPr wrap="none" rtlCol="0">
            <a:spAutoFit/>
          </a:bodyPr>
          <a:lstStyle/>
          <a:p>
            <a:r>
              <a:rPr lang="en-US" altLang="zh-CN" dirty="0" smtClean="0"/>
              <a:t>crowd </a:t>
            </a:r>
            <a:r>
              <a:rPr lang="en-US" altLang="zh-CN" dirty="0"/>
              <a:t>S</a:t>
            </a:r>
            <a:r>
              <a:rPr lang="en-US" altLang="zh-CN" dirty="0" smtClean="0"/>
              <a:t>cene </a:t>
            </a:r>
            <a:r>
              <a:rPr lang="zh-CN" altLang="en-US" dirty="0" smtClean="0"/>
              <a:t>分两类</a:t>
            </a:r>
            <a:r>
              <a:rPr lang="zh-CN" altLang="en-US" dirty="0">
                <a:sym typeface="Wingdings" panose="05000000000000000000" pitchFamily="2" charset="2"/>
              </a:rPr>
              <a:t> </a:t>
            </a:r>
            <a:r>
              <a:rPr lang="en-US" altLang="zh-CN" dirty="0" smtClean="0">
                <a:sym typeface="Wingdings" panose="05000000000000000000" pitchFamily="2" charset="2"/>
              </a:rPr>
              <a:t>(</a:t>
            </a:r>
            <a:r>
              <a:rPr lang="zh-CN" altLang="en-US" dirty="0" smtClean="0">
                <a:sym typeface="Wingdings" panose="05000000000000000000" pitchFamily="2" charset="2"/>
              </a:rPr>
              <a:t>有图为证</a:t>
            </a:r>
            <a:r>
              <a:rPr lang="en-US" altLang="zh-CN" dirty="0" smtClean="0">
                <a:sym typeface="Wingdings" panose="05000000000000000000" pitchFamily="2" charset="2"/>
              </a:rPr>
              <a:t>)</a:t>
            </a:r>
            <a:endParaRPr lang="en-US" altLang="zh-CN" dirty="0" smtClean="0"/>
          </a:p>
          <a:p>
            <a:endParaRPr lang="en-US" altLang="zh-CN" dirty="0"/>
          </a:p>
          <a:p>
            <a:r>
              <a:rPr lang="en-US" altLang="zh-CN" dirty="0" smtClean="0"/>
              <a:t>structured :the crowd moves coherently in a common direction, the motion direction </a:t>
            </a:r>
          </a:p>
          <a:p>
            <a:r>
              <a:rPr lang="en-US" altLang="zh-CN" dirty="0"/>
              <a:t>	</a:t>
            </a:r>
            <a:r>
              <a:rPr lang="en-US" altLang="zh-CN" dirty="0" smtClean="0"/>
              <a:t>does not vary frequently, and each spatial location of the scene contains only </a:t>
            </a:r>
          </a:p>
          <a:p>
            <a:r>
              <a:rPr lang="en-US" altLang="zh-CN" dirty="0"/>
              <a:t>	</a:t>
            </a:r>
            <a:r>
              <a:rPr lang="en-US" altLang="zh-CN" dirty="0" smtClean="0"/>
              <a:t>one main crowd behavior over the time.</a:t>
            </a:r>
          </a:p>
          <a:p>
            <a:r>
              <a:rPr lang="en-US" altLang="zh-CN" dirty="0" smtClean="0"/>
              <a:t>Unstructured: participants move in different directions at different times, and each </a:t>
            </a:r>
          </a:p>
          <a:p>
            <a:r>
              <a:rPr lang="en-US" altLang="zh-CN" dirty="0"/>
              <a:t>	</a:t>
            </a:r>
            <a:r>
              <a:rPr lang="en-US" altLang="zh-CN" dirty="0" smtClean="0"/>
              <a:t>spatial location contains multiple crowd behaviors.</a:t>
            </a:r>
            <a:endParaRPr lang="zh-CN" altLang="en-US" dirty="0"/>
          </a:p>
        </p:txBody>
      </p:sp>
      <p:pic>
        <p:nvPicPr>
          <p:cNvPr id="5" name="图片 4"/>
          <p:cNvPicPr>
            <a:picLocks noChangeAspect="1"/>
          </p:cNvPicPr>
          <p:nvPr/>
        </p:nvPicPr>
        <p:blipFill>
          <a:blip r:embed="rId3"/>
          <a:stretch>
            <a:fillRect/>
          </a:stretch>
        </p:blipFill>
        <p:spPr>
          <a:xfrm>
            <a:off x="2500571" y="2429000"/>
            <a:ext cx="4142857" cy="2000000"/>
          </a:xfrm>
          <a:prstGeom prst="rect">
            <a:avLst/>
          </a:prstGeom>
        </p:spPr>
      </p:pic>
    </p:spTree>
    <p:extLst>
      <p:ext uri="{BB962C8B-B14F-4D97-AF65-F5344CB8AC3E}">
        <p14:creationId xmlns:p14="http://schemas.microsoft.com/office/powerpoint/2010/main" val="105421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421" y="2415309"/>
            <a:ext cx="8795288" cy="1477328"/>
          </a:xfrm>
          <a:prstGeom prst="rect">
            <a:avLst/>
          </a:prstGeom>
        </p:spPr>
        <p:txBody>
          <a:bodyPr wrap="square">
            <a:spAutoFit/>
          </a:bodyPr>
          <a:lstStyle/>
          <a:p>
            <a:r>
              <a:rPr lang="en-US" altLang="zh-CN" dirty="0"/>
              <a:t>crowd Scene </a:t>
            </a:r>
            <a:r>
              <a:rPr lang="zh-CN" altLang="en-US" dirty="0"/>
              <a:t>分两类</a:t>
            </a:r>
            <a:endParaRPr lang="en-US" altLang="zh-CN" dirty="0"/>
          </a:p>
          <a:p>
            <a:r>
              <a:rPr lang="en-US" altLang="zh-CN" dirty="0"/>
              <a:t>At the macroscopic level, we are interested in the global motions of a mass of </a:t>
            </a:r>
          </a:p>
          <a:p>
            <a:r>
              <a:rPr lang="en-US" altLang="zh-CN" dirty="0"/>
              <a:t>	people, without concerning the movements of any individual;</a:t>
            </a:r>
          </a:p>
          <a:p>
            <a:r>
              <a:rPr lang="en-US" altLang="zh-CN" dirty="0"/>
              <a:t>at the microscopic level, we concern the movements of each individual pedestrian</a:t>
            </a:r>
          </a:p>
          <a:p>
            <a:r>
              <a:rPr lang="en-US" altLang="zh-CN" dirty="0"/>
              <a:t>	and do analyze according to the collective information of them.</a:t>
            </a:r>
            <a:endParaRPr lang="zh-CN" altLang="en-US" dirty="0"/>
          </a:p>
        </p:txBody>
      </p:sp>
    </p:spTree>
    <p:extLst>
      <p:ext uri="{BB962C8B-B14F-4D97-AF65-F5344CB8AC3E}">
        <p14:creationId xmlns:p14="http://schemas.microsoft.com/office/powerpoint/2010/main" val="180529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8969" y="356461"/>
            <a:ext cx="8463151" cy="923330"/>
          </a:xfrm>
          <a:prstGeom prst="rect">
            <a:avLst/>
          </a:prstGeom>
          <a:noFill/>
        </p:spPr>
        <p:txBody>
          <a:bodyPr wrap="none" rtlCol="0">
            <a:spAutoFit/>
          </a:bodyPr>
          <a:lstStyle/>
          <a:p>
            <a:pPr marL="342900" indent="-342900">
              <a:buAutoNum type="alphaUcPeriod"/>
            </a:pPr>
            <a:r>
              <a:rPr lang="en-US" altLang="zh-CN" dirty="0" smtClean="0"/>
              <a:t>Models in Crowd Dynamics (</a:t>
            </a:r>
            <a:r>
              <a:rPr lang="zh-CN" altLang="en-US" dirty="0" smtClean="0"/>
              <a:t>群体动力学模型</a:t>
            </a:r>
            <a:r>
              <a:rPr lang="en-US" altLang="zh-CN" dirty="0" smtClean="0"/>
              <a:t>)</a:t>
            </a:r>
          </a:p>
          <a:p>
            <a:r>
              <a:rPr lang="en-US" altLang="zh-CN" dirty="0" smtClean="0"/>
              <a:t>the study of how and where crowds form and move above the critical density level [41], </a:t>
            </a:r>
          </a:p>
          <a:p>
            <a:r>
              <a:rPr lang="en-US" altLang="zh-CN" dirty="0" smtClean="0"/>
              <a:t>and how individuals in the crowd interact with each other to inﬂuence the crowd status.</a:t>
            </a:r>
            <a:endParaRPr lang="zh-CN" altLang="en-US" dirty="0"/>
          </a:p>
        </p:txBody>
      </p:sp>
      <p:sp>
        <p:nvSpPr>
          <p:cNvPr id="4" name="文本框 3"/>
          <p:cNvSpPr txBox="1"/>
          <p:nvPr/>
        </p:nvSpPr>
        <p:spPr>
          <a:xfrm>
            <a:off x="271627" y="1861111"/>
            <a:ext cx="2535822" cy="646331"/>
          </a:xfrm>
          <a:prstGeom prst="rect">
            <a:avLst/>
          </a:prstGeom>
          <a:noFill/>
        </p:spPr>
        <p:txBody>
          <a:bodyPr wrap="none" rtlCol="0">
            <a:spAutoFit/>
          </a:bodyPr>
          <a:lstStyle/>
          <a:p>
            <a:r>
              <a:rPr lang="en-US" altLang="zh-CN" dirty="0" smtClean="0"/>
              <a:t>computational modeling </a:t>
            </a:r>
          </a:p>
          <a:p>
            <a:r>
              <a:rPr lang="en-US" altLang="zh-CN" dirty="0" smtClean="0"/>
              <a:t>of crowd behavior</a:t>
            </a:r>
            <a:endParaRPr lang="zh-CN" altLang="en-US" dirty="0"/>
          </a:p>
        </p:txBody>
      </p:sp>
      <p:sp>
        <p:nvSpPr>
          <p:cNvPr id="5" name="文本框 4"/>
          <p:cNvSpPr txBox="1"/>
          <p:nvPr/>
        </p:nvSpPr>
        <p:spPr>
          <a:xfrm>
            <a:off x="1028565" y="2852280"/>
            <a:ext cx="7845225" cy="1200329"/>
          </a:xfrm>
          <a:prstGeom prst="rect">
            <a:avLst/>
          </a:prstGeom>
          <a:noFill/>
        </p:spPr>
        <p:txBody>
          <a:bodyPr wrap="none" rtlCol="0">
            <a:spAutoFit/>
          </a:bodyPr>
          <a:lstStyle/>
          <a:p>
            <a:r>
              <a:rPr lang="en-US" altLang="zh-CN" dirty="0" smtClean="0"/>
              <a:t>continuum-based approach</a:t>
            </a:r>
            <a:r>
              <a:rPr lang="zh-CN" altLang="en-US" dirty="0" smtClean="0"/>
              <a:t>：</a:t>
            </a:r>
            <a:r>
              <a:rPr lang="en-US" altLang="zh-CN" dirty="0" smtClean="0"/>
              <a:t> medium- and high-density crowds</a:t>
            </a:r>
          </a:p>
          <a:p>
            <a:r>
              <a:rPr lang="en-US" altLang="zh-CN" dirty="0"/>
              <a:t>	</a:t>
            </a:r>
            <a:r>
              <a:rPr lang="en-US" altLang="zh-CN" dirty="0" smtClean="0"/>
              <a:t>		the crowd is treated as a physical ﬂuid with particles</a:t>
            </a:r>
          </a:p>
          <a:p>
            <a:r>
              <a:rPr lang="en-US" altLang="zh-CN" dirty="0"/>
              <a:t>	</a:t>
            </a:r>
            <a:r>
              <a:rPr lang="en-US" altLang="zh-CN" dirty="0" smtClean="0"/>
              <a:t>[43,44]		,thus a lot of analytical methods from statistical </a:t>
            </a:r>
          </a:p>
          <a:p>
            <a:r>
              <a:rPr lang="en-US" altLang="zh-CN" dirty="0"/>
              <a:t>	</a:t>
            </a:r>
            <a:r>
              <a:rPr lang="en-US" altLang="zh-CN" dirty="0" smtClean="0"/>
              <a:t>		mechanics and thermodynamics are introduced </a:t>
            </a:r>
            <a:endParaRPr lang="zh-CN" altLang="en-US" dirty="0"/>
          </a:p>
        </p:txBody>
      </p:sp>
      <p:sp>
        <p:nvSpPr>
          <p:cNvPr id="6" name="文本框 5"/>
          <p:cNvSpPr txBox="1"/>
          <p:nvPr/>
        </p:nvSpPr>
        <p:spPr>
          <a:xfrm>
            <a:off x="1243369" y="4228542"/>
            <a:ext cx="7309630" cy="1477328"/>
          </a:xfrm>
          <a:prstGeom prst="rect">
            <a:avLst/>
          </a:prstGeom>
          <a:noFill/>
        </p:spPr>
        <p:txBody>
          <a:bodyPr wrap="none" rtlCol="0">
            <a:spAutoFit/>
          </a:bodyPr>
          <a:lstStyle/>
          <a:p>
            <a:r>
              <a:rPr lang="en-US" altLang="zh-CN" dirty="0" smtClean="0"/>
              <a:t>agent-based approach</a:t>
            </a:r>
            <a:r>
              <a:rPr lang="zh-CN" altLang="en-US" dirty="0" smtClean="0"/>
              <a:t>：</a:t>
            </a:r>
            <a:r>
              <a:rPr lang="en-US" altLang="zh-CN" dirty="0" smtClean="0"/>
              <a:t>low-density crowds</a:t>
            </a:r>
          </a:p>
          <a:p>
            <a:r>
              <a:rPr lang="en-US" altLang="zh-CN" dirty="0"/>
              <a:t>	</a:t>
            </a:r>
            <a:r>
              <a:rPr lang="en-US" altLang="zh-CN" dirty="0" smtClean="0"/>
              <a:t>		individuals in the crowd are considered as </a:t>
            </a:r>
          </a:p>
          <a:p>
            <a:r>
              <a:rPr lang="en-US" altLang="zh-CN" dirty="0"/>
              <a:t>	</a:t>
            </a:r>
            <a:r>
              <a:rPr lang="en-US" altLang="zh-CN" dirty="0" smtClean="0"/>
              <a:t>		autonomous agents which actively sense the </a:t>
            </a:r>
          </a:p>
          <a:p>
            <a:r>
              <a:rPr lang="en-US" altLang="zh-CN" dirty="0"/>
              <a:t>	 [</a:t>
            </a:r>
            <a:r>
              <a:rPr lang="en-US" altLang="zh-CN" dirty="0" smtClean="0"/>
              <a:t>41,45] 		environment and make decisions according to </a:t>
            </a:r>
          </a:p>
          <a:p>
            <a:r>
              <a:rPr lang="en-US" altLang="zh-CN" dirty="0"/>
              <a:t>	</a:t>
            </a:r>
            <a:r>
              <a:rPr lang="en-US" altLang="zh-CN" dirty="0" smtClean="0"/>
              <a:t>		some predefined rules  </a:t>
            </a:r>
            <a:endParaRPr lang="zh-CN" altLang="en-US" dirty="0"/>
          </a:p>
        </p:txBody>
      </p:sp>
      <p:sp>
        <p:nvSpPr>
          <p:cNvPr id="7" name="左大括号 6"/>
          <p:cNvSpPr/>
          <p:nvPr/>
        </p:nvSpPr>
        <p:spPr>
          <a:xfrm>
            <a:off x="415703" y="2989204"/>
            <a:ext cx="293780" cy="17804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322345" y="3039310"/>
            <a:ext cx="1858779" cy="369332"/>
          </a:xfrm>
          <a:prstGeom prst="rect">
            <a:avLst/>
          </a:prstGeom>
          <a:noFill/>
        </p:spPr>
        <p:txBody>
          <a:bodyPr wrap="none" rtlCol="0">
            <a:spAutoFit/>
          </a:bodyPr>
          <a:lstStyle/>
          <a:p>
            <a:r>
              <a:rPr lang="en-US" altLang="zh-CN" dirty="0" smtClean="0">
                <a:solidFill>
                  <a:srgbClr val="FF0000"/>
                </a:solidFill>
              </a:rPr>
              <a:t>Macroscopic level</a:t>
            </a:r>
            <a:endParaRPr lang="zh-CN" altLang="en-US" dirty="0">
              <a:solidFill>
                <a:srgbClr val="FF0000"/>
              </a:solidFill>
            </a:endParaRPr>
          </a:p>
        </p:txBody>
      </p:sp>
      <p:sp>
        <p:nvSpPr>
          <p:cNvPr id="9" name="文本框 8"/>
          <p:cNvSpPr txBox="1"/>
          <p:nvPr/>
        </p:nvSpPr>
        <p:spPr>
          <a:xfrm>
            <a:off x="1322345" y="4511319"/>
            <a:ext cx="1858779" cy="369332"/>
          </a:xfrm>
          <a:prstGeom prst="rect">
            <a:avLst/>
          </a:prstGeom>
          <a:noFill/>
        </p:spPr>
        <p:txBody>
          <a:bodyPr wrap="none" rtlCol="0">
            <a:spAutoFit/>
          </a:bodyPr>
          <a:lstStyle/>
          <a:p>
            <a:r>
              <a:rPr lang="en-US" altLang="zh-CN" dirty="0" smtClean="0">
                <a:solidFill>
                  <a:srgbClr val="FF0000"/>
                </a:solidFill>
              </a:rPr>
              <a:t>microscopic level</a:t>
            </a:r>
            <a:endParaRPr lang="zh-CN" altLang="en-US" dirty="0">
              <a:solidFill>
                <a:srgbClr val="FF0000"/>
              </a:solidFill>
            </a:endParaRPr>
          </a:p>
        </p:txBody>
      </p:sp>
      <p:sp>
        <p:nvSpPr>
          <p:cNvPr id="10" name="椭圆 9"/>
          <p:cNvSpPr/>
          <p:nvPr/>
        </p:nvSpPr>
        <p:spPr>
          <a:xfrm>
            <a:off x="7284203" y="5455403"/>
            <a:ext cx="914400" cy="250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SFM</a:t>
            </a:r>
            <a:endParaRPr lang="zh-CN" altLang="en-US" dirty="0"/>
          </a:p>
        </p:txBody>
      </p:sp>
    </p:spTree>
    <p:extLst>
      <p:ext uri="{BB962C8B-B14F-4D97-AF65-F5344CB8AC3E}">
        <p14:creationId xmlns:p14="http://schemas.microsoft.com/office/powerpoint/2010/main" val="1985622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1036349"/>
            <a:ext cx="9144000" cy="3829741"/>
          </a:xfrm>
          <a:prstGeom prst="rect">
            <a:avLst/>
          </a:prstGeom>
        </p:spPr>
      </p:pic>
      <p:sp>
        <p:nvSpPr>
          <p:cNvPr id="3" name="文本框 2"/>
          <p:cNvSpPr txBox="1"/>
          <p:nvPr/>
        </p:nvSpPr>
        <p:spPr>
          <a:xfrm>
            <a:off x="1801090" y="328463"/>
            <a:ext cx="5541818" cy="707886"/>
          </a:xfrm>
          <a:prstGeom prst="rect">
            <a:avLst/>
          </a:prstGeom>
          <a:noFill/>
        </p:spPr>
        <p:txBody>
          <a:bodyPr wrap="square" rtlCol="0">
            <a:spAutoFit/>
          </a:bodyPr>
          <a:lstStyle/>
          <a:p>
            <a:r>
              <a:rPr lang="en-US" altLang="zh-CN" sz="4000" dirty="0"/>
              <a:t>S</a:t>
            </a:r>
            <a:r>
              <a:rPr lang="en-US" altLang="zh-CN" sz="4000" dirty="0" smtClean="0"/>
              <a:t>ocial </a:t>
            </a:r>
            <a:r>
              <a:rPr lang="en-US" altLang="zh-CN" sz="4000" dirty="0"/>
              <a:t>F</a:t>
            </a:r>
            <a:r>
              <a:rPr lang="en-US" altLang="zh-CN" sz="4000" dirty="0" smtClean="0"/>
              <a:t>orce </a:t>
            </a:r>
            <a:r>
              <a:rPr lang="en-US" altLang="zh-CN" sz="4000" dirty="0"/>
              <a:t>M</a:t>
            </a:r>
            <a:r>
              <a:rPr lang="en-US" altLang="zh-CN" sz="4000" dirty="0" smtClean="0"/>
              <a:t>odel</a:t>
            </a:r>
            <a:r>
              <a:rPr lang="zh-CN" altLang="en-US" sz="4000" dirty="0" smtClean="0"/>
              <a:t>（</a:t>
            </a:r>
            <a:r>
              <a:rPr lang="en-US" altLang="zh-CN" sz="4000" dirty="0" smtClean="0"/>
              <a:t>SFM</a:t>
            </a:r>
            <a:r>
              <a:rPr lang="zh-CN" altLang="en-US" sz="4000" dirty="0" smtClean="0"/>
              <a:t>）</a:t>
            </a:r>
            <a:endParaRPr lang="zh-CN" altLang="en-US" sz="4000" dirty="0"/>
          </a:p>
        </p:txBody>
      </p:sp>
      <p:pic>
        <p:nvPicPr>
          <p:cNvPr id="4" name="图片 3"/>
          <p:cNvPicPr>
            <a:picLocks noChangeAspect="1"/>
          </p:cNvPicPr>
          <p:nvPr/>
        </p:nvPicPr>
        <p:blipFill>
          <a:blip r:embed="rId4"/>
          <a:stretch>
            <a:fillRect/>
          </a:stretch>
        </p:blipFill>
        <p:spPr>
          <a:xfrm>
            <a:off x="193963" y="4653234"/>
            <a:ext cx="8756073" cy="2204766"/>
          </a:xfrm>
          <a:prstGeom prst="rect">
            <a:avLst/>
          </a:prstGeom>
        </p:spPr>
      </p:pic>
    </p:spTree>
    <p:extLst>
      <p:ext uri="{BB962C8B-B14F-4D97-AF65-F5344CB8AC3E}">
        <p14:creationId xmlns:p14="http://schemas.microsoft.com/office/powerpoint/2010/main" val="3525372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8363" y="1233055"/>
            <a:ext cx="7571303" cy="369332"/>
          </a:xfrm>
          <a:prstGeom prst="rect">
            <a:avLst/>
          </a:prstGeom>
          <a:noFill/>
        </p:spPr>
        <p:txBody>
          <a:bodyPr wrap="none" rtlCol="0">
            <a:spAutoFit/>
          </a:bodyPr>
          <a:lstStyle/>
          <a:p>
            <a:r>
              <a:rPr lang="zh-CN" altLang="en-US" dirty="0" smtClean="0"/>
              <a:t>以上是来自其他领域的知识，接下来要讨论视觉领域的建模和应用方法；</a:t>
            </a:r>
            <a:endParaRPr lang="zh-CN" altLang="en-US" dirty="0"/>
          </a:p>
        </p:txBody>
      </p:sp>
      <p:sp>
        <p:nvSpPr>
          <p:cNvPr id="3" name="文本框 2"/>
          <p:cNvSpPr txBox="1"/>
          <p:nvPr/>
        </p:nvSpPr>
        <p:spPr>
          <a:xfrm>
            <a:off x="2826327" y="2757055"/>
            <a:ext cx="2954655" cy="369332"/>
          </a:xfrm>
          <a:prstGeom prst="rect">
            <a:avLst/>
          </a:prstGeom>
          <a:noFill/>
        </p:spPr>
        <p:txBody>
          <a:bodyPr wrap="none" rtlCol="0">
            <a:spAutoFit/>
          </a:bodyPr>
          <a:lstStyle/>
          <a:p>
            <a:r>
              <a:rPr lang="zh-CN" altLang="en-US" dirty="0" smtClean="0"/>
              <a:t>大部分视觉方法的步骤都是</a:t>
            </a:r>
            <a:endParaRPr lang="zh-CN" altLang="en-US" dirty="0"/>
          </a:p>
        </p:txBody>
      </p:sp>
      <p:sp>
        <p:nvSpPr>
          <p:cNvPr id="4" name="文本框 3"/>
          <p:cNvSpPr txBox="1"/>
          <p:nvPr/>
        </p:nvSpPr>
        <p:spPr>
          <a:xfrm>
            <a:off x="3688820" y="3969959"/>
            <a:ext cx="2783134" cy="369332"/>
          </a:xfrm>
          <a:prstGeom prst="rect">
            <a:avLst/>
          </a:prstGeom>
          <a:noFill/>
        </p:spPr>
        <p:txBody>
          <a:bodyPr wrap="none" rtlCol="0">
            <a:spAutoFit/>
          </a:bodyPr>
          <a:lstStyle/>
          <a:p>
            <a:r>
              <a:rPr lang="en-US" altLang="zh-CN" dirty="0" smtClean="0"/>
              <a:t>crowd </a:t>
            </a:r>
            <a:r>
              <a:rPr lang="en-US" altLang="zh-CN" dirty="0"/>
              <a:t>S</a:t>
            </a:r>
            <a:r>
              <a:rPr lang="en-US" altLang="zh-CN" dirty="0" smtClean="0"/>
              <a:t>cene understanding</a:t>
            </a:r>
            <a:endParaRPr lang="zh-CN" altLang="en-US" dirty="0"/>
          </a:p>
        </p:txBody>
      </p:sp>
      <p:sp>
        <p:nvSpPr>
          <p:cNvPr id="5" name="圆角矩形 4"/>
          <p:cNvSpPr/>
          <p:nvPr/>
        </p:nvSpPr>
        <p:spPr>
          <a:xfrm>
            <a:off x="4049749" y="4453034"/>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Feature extraction</a:t>
            </a:r>
            <a:endParaRPr lang="zh-CN" altLang="en-US" dirty="0">
              <a:solidFill>
                <a:schemeClr val="tx1"/>
              </a:solidFill>
            </a:endParaRPr>
          </a:p>
        </p:txBody>
      </p:sp>
      <p:sp>
        <p:nvSpPr>
          <p:cNvPr id="6" name="圆角矩形 5"/>
          <p:cNvSpPr/>
          <p:nvPr/>
        </p:nvSpPr>
        <p:spPr>
          <a:xfrm>
            <a:off x="4049749" y="5119460"/>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Segmentation</a:t>
            </a:r>
            <a:endParaRPr lang="zh-CN" altLang="en-US" dirty="0">
              <a:solidFill>
                <a:schemeClr val="tx1"/>
              </a:solidFill>
            </a:endParaRPr>
          </a:p>
        </p:txBody>
      </p:sp>
      <p:sp>
        <p:nvSpPr>
          <p:cNvPr id="7" name="圆角矩形 6"/>
          <p:cNvSpPr/>
          <p:nvPr/>
        </p:nvSpPr>
        <p:spPr>
          <a:xfrm>
            <a:off x="4080280" y="5851821"/>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Model learning</a:t>
            </a:r>
            <a:endParaRPr lang="zh-CN" altLang="en-US" dirty="0">
              <a:solidFill>
                <a:schemeClr val="tx1"/>
              </a:solidFill>
            </a:endParaRPr>
          </a:p>
        </p:txBody>
      </p:sp>
      <p:sp>
        <p:nvSpPr>
          <p:cNvPr id="8" name="下箭头 7"/>
          <p:cNvSpPr/>
          <p:nvPr/>
        </p:nvSpPr>
        <p:spPr>
          <a:xfrm>
            <a:off x="5002429" y="4876089"/>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5002428" y="5523338"/>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34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471" y="185980"/>
            <a:ext cx="4098686" cy="369332"/>
          </a:xfrm>
          <a:prstGeom prst="rect">
            <a:avLst/>
          </a:prstGeom>
          <a:noFill/>
        </p:spPr>
        <p:txBody>
          <a:bodyPr wrap="none" rtlCol="0">
            <a:spAutoFit/>
          </a:bodyPr>
          <a:lstStyle/>
          <a:p>
            <a:r>
              <a:rPr lang="en-US" altLang="zh-CN" dirty="0" smtClean="0"/>
              <a:t>Motion representation in crowded scenes</a:t>
            </a:r>
            <a:endParaRPr lang="zh-CN" altLang="en-US" dirty="0"/>
          </a:p>
        </p:txBody>
      </p:sp>
      <p:sp>
        <p:nvSpPr>
          <p:cNvPr id="3" name="矩形 2"/>
          <p:cNvSpPr/>
          <p:nvPr/>
        </p:nvSpPr>
        <p:spPr>
          <a:xfrm>
            <a:off x="1141586" y="1416521"/>
            <a:ext cx="6331057" cy="369332"/>
          </a:xfrm>
          <a:prstGeom prst="rect">
            <a:avLst/>
          </a:prstGeom>
        </p:spPr>
        <p:txBody>
          <a:bodyPr wrap="square">
            <a:spAutoFit/>
          </a:bodyPr>
          <a:lstStyle/>
          <a:p>
            <a:r>
              <a:rPr lang="en-US" altLang="zh-CN" dirty="0"/>
              <a:t>ﬂow-based features: extracted densely on the pixel level.</a:t>
            </a:r>
            <a:endParaRPr lang="zh-CN" altLang="en-US" dirty="0"/>
          </a:p>
        </p:txBody>
      </p:sp>
      <p:sp>
        <p:nvSpPr>
          <p:cNvPr id="4" name="文本框 3"/>
          <p:cNvSpPr txBox="1"/>
          <p:nvPr/>
        </p:nvSpPr>
        <p:spPr>
          <a:xfrm>
            <a:off x="1141586" y="2400402"/>
            <a:ext cx="7810728" cy="369332"/>
          </a:xfrm>
          <a:prstGeom prst="rect">
            <a:avLst/>
          </a:prstGeom>
          <a:noFill/>
        </p:spPr>
        <p:txBody>
          <a:bodyPr wrap="none" rtlCol="0">
            <a:spAutoFit/>
          </a:bodyPr>
          <a:lstStyle/>
          <a:p>
            <a:r>
              <a:rPr lang="en-US" altLang="zh-CN" dirty="0" smtClean="0"/>
              <a:t>local spatiotemporal features: local information from (2-D) patches or 3-D cubes. </a:t>
            </a:r>
            <a:endParaRPr lang="zh-CN" altLang="en-US" dirty="0"/>
          </a:p>
        </p:txBody>
      </p:sp>
      <p:sp>
        <p:nvSpPr>
          <p:cNvPr id="5" name="文本框 4"/>
          <p:cNvSpPr txBox="1"/>
          <p:nvPr/>
        </p:nvSpPr>
        <p:spPr>
          <a:xfrm>
            <a:off x="1141586" y="3384283"/>
            <a:ext cx="4786247" cy="369332"/>
          </a:xfrm>
          <a:prstGeom prst="rect">
            <a:avLst/>
          </a:prstGeom>
          <a:noFill/>
        </p:spPr>
        <p:txBody>
          <a:bodyPr wrap="none" rtlCol="0">
            <a:spAutoFit/>
          </a:bodyPr>
          <a:lstStyle/>
          <a:p>
            <a:r>
              <a:rPr lang="en-US" altLang="zh-CN" dirty="0" smtClean="0"/>
              <a:t>trajectory/</a:t>
            </a:r>
            <a:r>
              <a:rPr lang="en-US" altLang="zh-CN" dirty="0" err="1" smtClean="0"/>
              <a:t>tracklet</a:t>
            </a:r>
            <a:r>
              <a:rPr lang="en-US" altLang="zh-CN" dirty="0" smtClean="0"/>
              <a:t>: compute the individual tracks</a:t>
            </a:r>
            <a:endParaRPr lang="zh-CN" altLang="en-US" dirty="0"/>
          </a:p>
        </p:txBody>
      </p:sp>
      <p:sp>
        <p:nvSpPr>
          <p:cNvPr id="6" name="文本框 5"/>
          <p:cNvSpPr txBox="1"/>
          <p:nvPr/>
        </p:nvSpPr>
        <p:spPr>
          <a:xfrm>
            <a:off x="1141586" y="4368164"/>
            <a:ext cx="6777305" cy="369332"/>
          </a:xfrm>
          <a:prstGeom prst="rect">
            <a:avLst/>
          </a:prstGeom>
          <a:noFill/>
        </p:spPr>
        <p:txBody>
          <a:bodyPr wrap="none" rtlCol="0">
            <a:spAutoFit/>
          </a:bodyPr>
          <a:lstStyle/>
          <a:p>
            <a:r>
              <a:rPr lang="en-US" altLang="zh-CN" dirty="0" smtClean="0"/>
              <a:t>Deep learning based </a:t>
            </a:r>
            <a:r>
              <a:rPr lang="zh-CN" altLang="en-US" dirty="0"/>
              <a:t> </a:t>
            </a:r>
            <a:r>
              <a:rPr lang="en-US" altLang="zh-CN" dirty="0" smtClean="0"/>
              <a:t>feature</a:t>
            </a:r>
            <a:r>
              <a:rPr lang="zh-CN" altLang="en-US" dirty="0" smtClean="0"/>
              <a:t>：</a:t>
            </a:r>
            <a:r>
              <a:rPr lang="en-US" altLang="zh-CN" dirty="0" smtClean="0"/>
              <a:t>encode </a:t>
            </a:r>
            <a:r>
              <a:rPr lang="zh-CN" altLang="en-US" dirty="0"/>
              <a:t> </a:t>
            </a:r>
            <a:r>
              <a:rPr lang="en-US" altLang="zh-CN" dirty="0" smtClean="0"/>
              <a:t>video by auto-coder and LSTM</a:t>
            </a:r>
            <a:endParaRPr lang="zh-CN" altLang="en-US" dirty="0"/>
          </a:p>
        </p:txBody>
      </p:sp>
    </p:spTree>
    <p:extLst>
      <p:ext uri="{BB962C8B-B14F-4D97-AF65-F5344CB8AC3E}">
        <p14:creationId xmlns:p14="http://schemas.microsoft.com/office/powerpoint/2010/main" val="3973059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6246" y="795601"/>
            <a:ext cx="2045175" cy="369332"/>
          </a:xfrm>
          <a:prstGeom prst="rect">
            <a:avLst/>
          </a:prstGeom>
        </p:spPr>
        <p:txBody>
          <a:bodyPr wrap="none">
            <a:spAutoFit/>
          </a:bodyPr>
          <a:lstStyle/>
          <a:p>
            <a:r>
              <a:rPr lang="en-US" altLang="zh-CN" dirty="0"/>
              <a:t>ﬂow-based features</a:t>
            </a:r>
            <a:endParaRPr lang="zh-CN" altLang="en-US" dirty="0"/>
          </a:p>
        </p:txBody>
      </p:sp>
      <p:sp>
        <p:nvSpPr>
          <p:cNvPr id="3" name="矩形 2"/>
          <p:cNvSpPr/>
          <p:nvPr/>
        </p:nvSpPr>
        <p:spPr>
          <a:xfrm>
            <a:off x="1635071" y="1370025"/>
            <a:ext cx="6858000" cy="369332"/>
          </a:xfrm>
          <a:prstGeom prst="rect">
            <a:avLst/>
          </a:prstGeom>
        </p:spPr>
        <p:txBody>
          <a:bodyPr wrap="square">
            <a:spAutoFit/>
          </a:bodyPr>
          <a:lstStyle/>
          <a:p>
            <a:r>
              <a:rPr lang="en-US" altLang="zh-CN" dirty="0"/>
              <a:t>high-density crowded scenes, tracking is difﬁcult and unfeasible</a:t>
            </a:r>
            <a:endParaRPr lang="zh-CN" altLang="en-US" dirty="0"/>
          </a:p>
        </p:txBody>
      </p:sp>
      <p:sp>
        <p:nvSpPr>
          <p:cNvPr id="4" name="矩形 3"/>
          <p:cNvSpPr/>
          <p:nvPr/>
        </p:nvSpPr>
        <p:spPr>
          <a:xfrm>
            <a:off x="2286000" y="2828836"/>
            <a:ext cx="4572000" cy="1200329"/>
          </a:xfrm>
          <a:prstGeom prst="rect">
            <a:avLst/>
          </a:prstGeom>
        </p:spPr>
        <p:txBody>
          <a:bodyPr>
            <a:spAutoFit/>
          </a:bodyPr>
          <a:lstStyle/>
          <a:p>
            <a:r>
              <a:rPr lang="en-US" altLang="zh-CN" dirty="0"/>
              <a:t>Optical Flow,</a:t>
            </a:r>
          </a:p>
          <a:p>
            <a:r>
              <a:rPr lang="en-US" altLang="zh-CN" dirty="0"/>
              <a:t>Particle Flow, spatial changes are ignored, and </a:t>
            </a:r>
            <a:r>
              <a:rPr lang="en-US" altLang="zh-CN" dirty="0" smtClean="0"/>
              <a:t>	time </a:t>
            </a:r>
            <a:r>
              <a:rPr lang="en-US" altLang="zh-CN" dirty="0"/>
              <a:t>delay is significant.</a:t>
            </a:r>
          </a:p>
          <a:p>
            <a:r>
              <a:rPr lang="en-US" altLang="zh-CN" dirty="0"/>
              <a:t>Streak Flow,</a:t>
            </a:r>
            <a:endParaRPr lang="zh-CN" altLang="en-US" dirty="0"/>
          </a:p>
        </p:txBody>
      </p:sp>
      <p:pic>
        <p:nvPicPr>
          <p:cNvPr id="5" name="图片 4"/>
          <p:cNvPicPr>
            <a:picLocks noChangeAspect="1"/>
          </p:cNvPicPr>
          <p:nvPr/>
        </p:nvPicPr>
        <p:blipFill>
          <a:blip r:embed="rId3"/>
          <a:stretch>
            <a:fillRect/>
          </a:stretch>
        </p:blipFill>
        <p:spPr>
          <a:xfrm>
            <a:off x="154439" y="4683976"/>
            <a:ext cx="2728787" cy="2035480"/>
          </a:xfrm>
          <a:prstGeom prst="rect">
            <a:avLst/>
          </a:prstGeom>
        </p:spPr>
      </p:pic>
      <p:pic>
        <p:nvPicPr>
          <p:cNvPr id="6" name="图片 5"/>
          <p:cNvPicPr>
            <a:picLocks noChangeAspect="1"/>
          </p:cNvPicPr>
          <p:nvPr/>
        </p:nvPicPr>
        <p:blipFill>
          <a:blip r:embed="rId4"/>
          <a:stretch>
            <a:fillRect/>
          </a:stretch>
        </p:blipFill>
        <p:spPr>
          <a:xfrm>
            <a:off x="6858000" y="2126831"/>
            <a:ext cx="4000903" cy="2706825"/>
          </a:xfrm>
          <a:prstGeom prst="rect">
            <a:avLst/>
          </a:prstGeom>
        </p:spPr>
      </p:pic>
      <p:pic>
        <p:nvPicPr>
          <p:cNvPr id="7" name="图片 6"/>
          <p:cNvPicPr>
            <a:picLocks noChangeAspect="1"/>
          </p:cNvPicPr>
          <p:nvPr/>
        </p:nvPicPr>
        <p:blipFill>
          <a:blip r:embed="rId5"/>
          <a:stretch>
            <a:fillRect/>
          </a:stretch>
        </p:blipFill>
        <p:spPr>
          <a:xfrm>
            <a:off x="4726427" y="5638148"/>
            <a:ext cx="4676190" cy="1028571"/>
          </a:xfrm>
          <a:prstGeom prst="rect">
            <a:avLst/>
          </a:prstGeom>
        </p:spPr>
      </p:pic>
    </p:spTree>
    <p:extLst>
      <p:ext uri="{BB962C8B-B14F-4D97-AF65-F5344CB8AC3E}">
        <p14:creationId xmlns:p14="http://schemas.microsoft.com/office/powerpoint/2010/main" val="448463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619" y="490905"/>
            <a:ext cx="9104762" cy="5876190"/>
          </a:xfrm>
          <a:prstGeom prst="rect">
            <a:avLst/>
          </a:prstGeom>
        </p:spPr>
      </p:pic>
    </p:spTree>
    <p:extLst>
      <p:ext uri="{BB962C8B-B14F-4D97-AF65-F5344CB8AC3E}">
        <p14:creationId xmlns:p14="http://schemas.microsoft.com/office/powerpoint/2010/main" val="3652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649" y="718110"/>
            <a:ext cx="3038268" cy="369332"/>
          </a:xfrm>
          <a:prstGeom prst="rect">
            <a:avLst/>
          </a:prstGeom>
        </p:spPr>
        <p:txBody>
          <a:bodyPr wrap="none">
            <a:spAutoFit/>
          </a:bodyPr>
          <a:lstStyle/>
          <a:p>
            <a:r>
              <a:rPr lang="en-US" altLang="zh-CN" dirty="0"/>
              <a:t>local spatiotemporal features: </a:t>
            </a:r>
            <a:endParaRPr lang="zh-CN" altLang="en-US" dirty="0"/>
          </a:p>
        </p:txBody>
      </p:sp>
      <p:sp>
        <p:nvSpPr>
          <p:cNvPr id="3" name="矩形 2"/>
          <p:cNvSpPr/>
          <p:nvPr/>
        </p:nvSpPr>
        <p:spPr>
          <a:xfrm>
            <a:off x="1573078" y="1087442"/>
            <a:ext cx="6858000" cy="923330"/>
          </a:xfrm>
          <a:prstGeom prst="rect">
            <a:avLst/>
          </a:prstGeom>
        </p:spPr>
        <p:txBody>
          <a:bodyPr wrap="square">
            <a:spAutoFit/>
          </a:bodyPr>
          <a:lstStyle/>
          <a:p>
            <a:r>
              <a:rPr lang="en-US" altLang="zh-CN" dirty="0"/>
              <a:t>exploit the dense local motion patterns created by the subjects,</a:t>
            </a:r>
          </a:p>
          <a:p>
            <a:r>
              <a:rPr lang="en-US" altLang="zh-CN" dirty="0"/>
              <a:t> and model their </a:t>
            </a:r>
            <a:r>
              <a:rPr lang="en-US" altLang="zh-CN" dirty="0" err="1"/>
              <a:t>spatio</a:t>
            </a:r>
            <a:r>
              <a:rPr lang="en-US" altLang="zh-CN" dirty="0"/>
              <a:t>-temporal relationships to represent the</a:t>
            </a:r>
          </a:p>
          <a:p>
            <a:r>
              <a:rPr lang="en-US" altLang="zh-CN" dirty="0"/>
              <a:t> underlying intrinsic structure they form in the video</a:t>
            </a:r>
            <a:endParaRPr lang="zh-CN" altLang="en-US" dirty="0"/>
          </a:p>
        </p:txBody>
      </p:sp>
      <p:sp>
        <p:nvSpPr>
          <p:cNvPr id="4" name="文本框 3"/>
          <p:cNvSpPr txBox="1"/>
          <p:nvPr/>
        </p:nvSpPr>
        <p:spPr>
          <a:xfrm>
            <a:off x="1573078" y="2948487"/>
            <a:ext cx="2653099" cy="646331"/>
          </a:xfrm>
          <a:prstGeom prst="rect">
            <a:avLst/>
          </a:prstGeom>
          <a:noFill/>
        </p:spPr>
        <p:txBody>
          <a:bodyPr wrap="none" rtlCol="0">
            <a:spAutoFit/>
          </a:bodyPr>
          <a:lstStyle/>
          <a:p>
            <a:r>
              <a:rPr lang="en-US" altLang="zh-CN" dirty="0" smtClean="0"/>
              <a:t>Spatiotemporal Gradients:</a:t>
            </a:r>
          </a:p>
          <a:p>
            <a:r>
              <a:rPr lang="en-US" altLang="zh-CN" dirty="0" smtClean="0"/>
              <a:t>Motion Histogram:</a:t>
            </a:r>
            <a:endParaRPr lang="zh-CN" altLang="en-US" dirty="0"/>
          </a:p>
        </p:txBody>
      </p:sp>
      <p:pic>
        <p:nvPicPr>
          <p:cNvPr id="5" name="图片 4"/>
          <p:cNvPicPr>
            <a:picLocks noChangeAspect="1"/>
          </p:cNvPicPr>
          <p:nvPr/>
        </p:nvPicPr>
        <p:blipFill>
          <a:blip r:embed="rId3"/>
          <a:stretch>
            <a:fillRect/>
          </a:stretch>
        </p:blipFill>
        <p:spPr>
          <a:xfrm>
            <a:off x="593654" y="4532533"/>
            <a:ext cx="8095238" cy="2152381"/>
          </a:xfrm>
          <a:prstGeom prst="rect">
            <a:avLst/>
          </a:prstGeom>
        </p:spPr>
      </p:pic>
    </p:spTree>
    <p:extLst>
      <p:ext uri="{BB962C8B-B14F-4D97-AF65-F5344CB8AC3E}">
        <p14:creationId xmlns:p14="http://schemas.microsoft.com/office/powerpoint/2010/main" val="22427153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52952" y="1552809"/>
            <a:ext cx="7238095" cy="3752381"/>
          </a:xfrm>
          <a:prstGeom prst="rect">
            <a:avLst/>
          </a:prstGeom>
        </p:spPr>
      </p:pic>
    </p:spTree>
    <p:extLst>
      <p:ext uri="{BB962C8B-B14F-4D97-AF65-F5344CB8AC3E}">
        <p14:creationId xmlns:p14="http://schemas.microsoft.com/office/powerpoint/2010/main" val="356953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3137" y="833643"/>
            <a:ext cx="2031325" cy="369332"/>
          </a:xfrm>
          <a:prstGeom prst="rect">
            <a:avLst/>
          </a:prstGeom>
        </p:spPr>
        <p:txBody>
          <a:bodyPr wrap="none">
            <a:spAutoFit/>
          </a:bodyPr>
          <a:lstStyle/>
          <a:p>
            <a:r>
              <a:rPr lang="zh-CN" altLang="en-US" dirty="0"/>
              <a:t>什么是群体行为？</a:t>
            </a:r>
          </a:p>
        </p:txBody>
      </p:sp>
      <p:sp>
        <p:nvSpPr>
          <p:cNvPr id="5" name="矩形 4"/>
          <p:cNvSpPr/>
          <p:nvPr/>
        </p:nvSpPr>
        <p:spPr>
          <a:xfrm>
            <a:off x="254000" y="1292136"/>
            <a:ext cx="7670800" cy="646331"/>
          </a:xfrm>
          <a:prstGeom prst="rect">
            <a:avLst/>
          </a:prstGeom>
        </p:spPr>
        <p:txBody>
          <a:bodyPr wrap="square">
            <a:spAutoFit/>
          </a:bodyPr>
          <a:lstStyle/>
          <a:p>
            <a:r>
              <a:rPr lang="en-US" altLang="zh-CN" dirty="0"/>
              <a:t>The crowd has been defined as a large group of individuals in the same </a:t>
            </a:r>
            <a:r>
              <a:rPr lang="en-US" altLang="zh-CN" dirty="0" smtClean="0"/>
              <a:t>physical </a:t>
            </a:r>
            <a:r>
              <a:rPr lang="en-US" altLang="zh-CN" dirty="0"/>
              <a:t>environment, sharing a common goal </a:t>
            </a:r>
            <a:r>
              <a:rPr lang="en-US" altLang="zh-CN" dirty="0" smtClean="0"/>
              <a:t>[</a:t>
            </a:r>
            <a:r>
              <a:rPr lang="en-US" altLang="zh-CN" dirty="0"/>
              <a:t>1</a:t>
            </a:r>
            <a:r>
              <a:rPr lang="en-US" altLang="zh-CN" dirty="0" smtClean="0"/>
              <a:t>].</a:t>
            </a:r>
            <a:endParaRPr lang="en-US" altLang="zh-CN" dirty="0"/>
          </a:p>
        </p:txBody>
      </p:sp>
      <p:pic>
        <p:nvPicPr>
          <p:cNvPr id="1026" name="Picture 2" descr="http://www.fxyqpx.org/kjdb/images/2016072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59" y="4537284"/>
            <a:ext cx="3363480" cy="22354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yuedu.sdnews.com.cn/ws/201408/W0201408165315926687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0981" y="4537284"/>
            <a:ext cx="3586307" cy="22508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微型智能机器人：像蚂蚁一样拥有群体协作能力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4775" y="5219223"/>
            <a:ext cx="2460625" cy="1638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77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2517" y="454639"/>
            <a:ext cx="1958613" cy="369332"/>
          </a:xfrm>
          <a:prstGeom prst="rect">
            <a:avLst/>
          </a:prstGeom>
        </p:spPr>
        <p:txBody>
          <a:bodyPr wrap="none">
            <a:spAutoFit/>
          </a:bodyPr>
          <a:lstStyle/>
          <a:p>
            <a:r>
              <a:rPr lang="en-US" altLang="zh-CN" dirty="0"/>
              <a:t>trajectory/</a:t>
            </a:r>
            <a:r>
              <a:rPr lang="en-US" altLang="zh-CN" dirty="0" err="1"/>
              <a:t>tracklet</a:t>
            </a:r>
            <a:r>
              <a:rPr lang="en-US" altLang="zh-CN" dirty="0"/>
              <a:t>:</a:t>
            </a:r>
            <a:endParaRPr lang="zh-CN" altLang="en-US" dirty="0"/>
          </a:p>
        </p:txBody>
      </p:sp>
      <p:sp>
        <p:nvSpPr>
          <p:cNvPr id="3" name="文本框 2"/>
          <p:cNvSpPr txBox="1"/>
          <p:nvPr/>
        </p:nvSpPr>
        <p:spPr>
          <a:xfrm>
            <a:off x="632517" y="2673849"/>
            <a:ext cx="8046818" cy="369332"/>
          </a:xfrm>
          <a:prstGeom prst="rect">
            <a:avLst/>
          </a:prstGeom>
          <a:noFill/>
        </p:spPr>
        <p:txBody>
          <a:bodyPr wrap="none" rtlCol="0">
            <a:spAutoFit/>
          </a:bodyPr>
          <a:lstStyle/>
          <a:p>
            <a:r>
              <a:rPr lang="en-US" altLang="zh-CN" dirty="0" smtClean="0"/>
              <a:t>A </a:t>
            </a:r>
            <a:r>
              <a:rPr lang="en-US" altLang="zh-CN" dirty="0" err="1" smtClean="0"/>
              <a:t>tracklet</a:t>
            </a:r>
            <a:r>
              <a:rPr lang="en-US" altLang="zh-CN" dirty="0" smtClean="0"/>
              <a:t> is a fragment of a trajectory obtained by the tracker within a short period.</a:t>
            </a:r>
            <a:endParaRPr lang="zh-CN" altLang="en-US" dirty="0"/>
          </a:p>
        </p:txBody>
      </p:sp>
      <p:sp>
        <p:nvSpPr>
          <p:cNvPr id="4" name="文本框 3"/>
          <p:cNvSpPr txBox="1"/>
          <p:nvPr/>
        </p:nvSpPr>
        <p:spPr>
          <a:xfrm>
            <a:off x="632517" y="1564244"/>
            <a:ext cx="1583767" cy="369332"/>
          </a:xfrm>
          <a:prstGeom prst="rect">
            <a:avLst/>
          </a:prstGeom>
          <a:noFill/>
        </p:spPr>
        <p:txBody>
          <a:bodyPr wrap="none" rtlCol="0">
            <a:spAutoFit/>
          </a:bodyPr>
          <a:lstStyle/>
          <a:p>
            <a:r>
              <a:rPr lang="en-US" altLang="zh-CN" dirty="0" smtClean="0"/>
              <a:t>more semantic</a:t>
            </a:r>
            <a:endParaRPr lang="zh-CN" altLang="en-US" dirty="0"/>
          </a:p>
        </p:txBody>
      </p:sp>
    </p:spTree>
    <p:extLst>
      <p:ext uri="{BB962C8B-B14F-4D97-AF65-F5344CB8AC3E}">
        <p14:creationId xmlns:p14="http://schemas.microsoft.com/office/powerpoint/2010/main" val="3110295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8502" y="512574"/>
            <a:ext cx="2151551" cy="369332"/>
          </a:xfrm>
          <a:prstGeom prst="rect">
            <a:avLst/>
          </a:prstGeom>
          <a:noFill/>
        </p:spPr>
        <p:txBody>
          <a:bodyPr wrap="none" rtlCol="0">
            <a:spAutoFit/>
          </a:bodyPr>
          <a:lstStyle/>
          <a:p>
            <a:r>
              <a:rPr lang="en-US" altLang="zh-CN" dirty="0" smtClean="0"/>
              <a:t>Multi-Channels CNN:</a:t>
            </a:r>
            <a:endParaRPr lang="zh-CN" altLang="en-US" dirty="0"/>
          </a:p>
        </p:txBody>
      </p:sp>
      <p:sp>
        <p:nvSpPr>
          <p:cNvPr id="3" name="文本框 2"/>
          <p:cNvSpPr txBox="1"/>
          <p:nvPr/>
        </p:nvSpPr>
        <p:spPr>
          <a:xfrm>
            <a:off x="268502" y="1883690"/>
            <a:ext cx="981359" cy="369332"/>
          </a:xfrm>
          <a:prstGeom prst="rect">
            <a:avLst/>
          </a:prstGeom>
          <a:noFill/>
        </p:spPr>
        <p:txBody>
          <a:bodyPr wrap="none" rtlCol="0">
            <a:spAutoFit/>
          </a:bodyPr>
          <a:lstStyle/>
          <a:p>
            <a:r>
              <a:rPr lang="en-US" altLang="zh-CN" dirty="0" smtClean="0"/>
              <a:t>3D CNN:</a:t>
            </a:r>
            <a:endParaRPr lang="zh-CN" altLang="en-US" dirty="0"/>
          </a:p>
        </p:txBody>
      </p:sp>
      <p:sp>
        <p:nvSpPr>
          <p:cNvPr id="4" name="文本框 3"/>
          <p:cNvSpPr txBox="1"/>
          <p:nvPr/>
        </p:nvSpPr>
        <p:spPr>
          <a:xfrm>
            <a:off x="268502" y="3141759"/>
            <a:ext cx="1367682" cy="369332"/>
          </a:xfrm>
          <a:prstGeom prst="rect">
            <a:avLst/>
          </a:prstGeom>
          <a:noFill/>
        </p:spPr>
        <p:txBody>
          <a:bodyPr wrap="none" rtlCol="0">
            <a:spAutoFit/>
          </a:bodyPr>
          <a:lstStyle/>
          <a:p>
            <a:r>
              <a:rPr lang="en-US" altLang="zh-CN" dirty="0" smtClean="0"/>
              <a:t>Slicing CNN :</a:t>
            </a:r>
            <a:endParaRPr lang="zh-CN" altLang="en-US" dirty="0"/>
          </a:p>
        </p:txBody>
      </p:sp>
      <p:sp>
        <p:nvSpPr>
          <p:cNvPr id="5" name="文本框 4"/>
          <p:cNvSpPr txBox="1"/>
          <p:nvPr/>
        </p:nvSpPr>
        <p:spPr>
          <a:xfrm>
            <a:off x="268502" y="4399828"/>
            <a:ext cx="1912703" cy="369332"/>
          </a:xfrm>
          <a:prstGeom prst="rect">
            <a:avLst/>
          </a:prstGeom>
          <a:noFill/>
        </p:spPr>
        <p:txBody>
          <a:bodyPr wrap="none" rtlCol="0">
            <a:spAutoFit/>
          </a:bodyPr>
          <a:lstStyle/>
          <a:p>
            <a:r>
              <a:rPr lang="en-US" altLang="zh-CN" dirty="0" smtClean="0"/>
              <a:t>LSTM:</a:t>
            </a:r>
            <a:r>
              <a:rPr lang="zh-CN" altLang="en-US" dirty="0" smtClean="0"/>
              <a:t>输入是轨迹</a:t>
            </a:r>
            <a:endParaRPr lang="zh-CN" altLang="en-US" dirty="0"/>
          </a:p>
        </p:txBody>
      </p:sp>
      <p:sp>
        <p:nvSpPr>
          <p:cNvPr id="6" name="文本框 5"/>
          <p:cNvSpPr txBox="1"/>
          <p:nvPr/>
        </p:nvSpPr>
        <p:spPr>
          <a:xfrm>
            <a:off x="268502" y="5657897"/>
            <a:ext cx="1523815" cy="369332"/>
          </a:xfrm>
          <a:prstGeom prst="rect">
            <a:avLst/>
          </a:prstGeom>
          <a:noFill/>
        </p:spPr>
        <p:txBody>
          <a:bodyPr wrap="none" rtlCol="0">
            <a:spAutoFit/>
          </a:bodyPr>
          <a:lstStyle/>
          <a:p>
            <a:r>
              <a:rPr lang="en-US" altLang="zh-CN" dirty="0" smtClean="0"/>
              <a:t>Auto encoder:</a:t>
            </a:r>
            <a:endParaRPr lang="zh-CN" altLang="en-US" dirty="0"/>
          </a:p>
        </p:txBody>
      </p:sp>
    </p:spTree>
    <p:extLst>
      <p:ext uri="{BB962C8B-B14F-4D97-AF65-F5344CB8AC3E}">
        <p14:creationId xmlns:p14="http://schemas.microsoft.com/office/powerpoint/2010/main" val="134284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5770" y="252570"/>
            <a:ext cx="646331" cy="369332"/>
          </a:xfrm>
          <a:prstGeom prst="rect">
            <a:avLst/>
          </a:prstGeom>
          <a:noFill/>
        </p:spPr>
        <p:txBody>
          <a:bodyPr wrap="none" rtlCol="0">
            <a:spAutoFit/>
          </a:bodyPr>
          <a:lstStyle/>
          <a:p>
            <a:r>
              <a:rPr lang="zh-CN" altLang="en-US" dirty="0" smtClean="0"/>
              <a:t>评：</a:t>
            </a:r>
            <a:endParaRPr lang="zh-CN" altLang="en-US" dirty="0"/>
          </a:p>
        </p:txBody>
      </p:sp>
      <p:sp>
        <p:nvSpPr>
          <p:cNvPr id="3" name="文本框 2"/>
          <p:cNvSpPr txBox="1"/>
          <p:nvPr/>
        </p:nvSpPr>
        <p:spPr>
          <a:xfrm>
            <a:off x="588936" y="1017438"/>
            <a:ext cx="8101898" cy="369332"/>
          </a:xfrm>
          <a:prstGeom prst="rect">
            <a:avLst/>
          </a:prstGeom>
          <a:noFill/>
        </p:spPr>
        <p:txBody>
          <a:bodyPr wrap="none" rtlCol="0">
            <a:spAutoFit/>
          </a:bodyPr>
          <a:lstStyle/>
          <a:p>
            <a:r>
              <a:rPr lang="en-US" altLang="zh-CN" dirty="0" smtClean="0"/>
              <a:t>1.For outdoor scenes, often with wide field of view but low resolution for each target</a:t>
            </a:r>
            <a:endParaRPr lang="zh-CN" altLang="en-US" dirty="0"/>
          </a:p>
        </p:txBody>
      </p:sp>
      <p:sp>
        <p:nvSpPr>
          <p:cNvPr id="4" name="文本框 3"/>
          <p:cNvSpPr txBox="1"/>
          <p:nvPr/>
        </p:nvSpPr>
        <p:spPr>
          <a:xfrm>
            <a:off x="1146875" y="1622011"/>
            <a:ext cx="4710777" cy="369332"/>
          </a:xfrm>
          <a:prstGeom prst="rect">
            <a:avLst/>
          </a:prstGeom>
          <a:noFill/>
        </p:spPr>
        <p:txBody>
          <a:bodyPr wrap="none" rtlCol="0">
            <a:spAutoFit/>
          </a:bodyPr>
          <a:lstStyle/>
          <a:p>
            <a:r>
              <a:rPr lang="en-US" altLang="zh-CN" dirty="0" smtClean="0"/>
              <a:t>aim to </a:t>
            </a:r>
            <a:r>
              <a:rPr lang="en-US" altLang="zh-CN" dirty="0" smtClean="0"/>
              <a:t>analyze </a:t>
            </a:r>
            <a:r>
              <a:rPr lang="en-US" altLang="zh-CN" dirty="0" smtClean="0"/>
              <a:t>the holistic crowd motion trends</a:t>
            </a:r>
            <a:endParaRPr lang="zh-CN" altLang="en-US" dirty="0"/>
          </a:p>
        </p:txBody>
      </p:sp>
      <p:sp>
        <p:nvSpPr>
          <p:cNvPr id="5" name="文本框 4"/>
          <p:cNvSpPr txBox="1"/>
          <p:nvPr/>
        </p:nvSpPr>
        <p:spPr>
          <a:xfrm>
            <a:off x="2185261" y="1944708"/>
            <a:ext cx="1277273" cy="369332"/>
          </a:xfrm>
          <a:prstGeom prst="rect">
            <a:avLst/>
          </a:prstGeom>
          <a:noFill/>
        </p:spPr>
        <p:txBody>
          <a:bodyPr wrap="none" rtlCol="0">
            <a:spAutoFit/>
          </a:bodyPr>
          <a:lstStyle/>
          <a:p>
            <a:r>
              <a:rPr lang="en-US" altLang="zh-CN" dirty="0" smtClean="0"/>
              <a:t>optical ﬂow</a:t>
            </a:r>
            <a:endParaRPr lang="zh-CN" altLang="en-US" dirty="0"/>
          </a:p>
        </p:txBody>
      </p:sp>
      <p:sp>
        <p:nvSpPr>
          <p:cNvPr id="6" name="文本框 5"/>
          <p:cNvSpPr txBox="1"/>
          <p:nvPr/>
        </p:nvSpPr>
        <p:spPr>
          <a:xfrm>
            <a:off x="588936" y="2464231"/>
            <a:ext cx="8101898" cy="646331"/>
          </a:xfrm>
          <a:prstGeom prst="rect">
            <a:avLst/>
          </a:prstGeom>
          <a:noFill/>
        </p:spPr>
        <p:txBody>
          <a:bodyPr wrap="square" rtlCol="0">
            <a:spAutoFit/>
          </a:bodyPr>
          <a:lstStyle/>
          <a:p>
            <a:r>
              <a:rPr lang="en-US" altLang="zh-CN" dirty="0" smtClean="0"/>
              <a:t>2.For indoor scenes, he resolution of a single target is high </a:t>
            </a:r>
            <a:r>
              <a:rPr lang="en-US" altLang="zh-CN" dirty="0" smtClean="0"/>
              <a:t>enough and </a:t>
            </a:r>
            <a:r>
              <a:rPr lang="en-US" altLang="zh-CN" dirty="0" smtClean="0"/>
              <a:t>the crowd density may not be so high.</a:t>
            </a:r>
            <a:endParaRPr lang="zh-CN" altLang="en-US" dirty="0"/>
          </a:p>
        </p:txBody>
      </p:sp>
      <p:sp>
        <p:nvSpPr>
          <p:cNvPr id="7" name="文本框 6"/>
          <p:cNvSpPr txBox="1"/>
          <p:nvPr/>
        </p:nvSpPr>
        <p:spPr>
          <a:xfrm>
            <a:off x="1146875" y="3425125"/>
            <a:ext cx="3890168" cy="369332"/>
          </a:xfrm>
          <a:prstGeom prst="rect">
            <a:avLst/>
          </a:prstGeom>
          <a:noFill/>
        </p:spPr>
        <p:txBody>
          <a:bodyPr wrap="none" rtlCol="0">
            <a:spAutoFit/>
          </a:bodyPr>
          <a:lstStyle/>
          <a:p>
            <a:r>
              <a:rPr lang="en-US" altLang="zh-CN" dirty="0" smtClean="0"/>
              <a:t>analyzing activities or semantic regions </a:t>
            </a:r>
            <a:endParaRPr lang="zh-CN" altLang="en-US" dirty="0"/>
          </a:p>
        </p:txBody>
      </p:sp>
      <p:sp>
        <p:nvSpPr>
          <p:cNvPr id="8" name="文本框 7"/>
          <p:cNvSpPr txBox="1"/>
          <p:nvPr/>
        </p:nvSpPr>
        <p:spPr>
          <a:xfrm>
            <a:off x="2076773" y="4109020"/>
            <a:ext cx="4413581" cy="369332"/>
          </a:xfrm>
          <a:prstGeom prst="rect">
            <a:avLst/>
          </a:prstGeom>
          <a:noFill/>
        </p:spPr>
        <p:txBody>
          <a:bodyPr wrap="none" rtlCol="0">
            <a:spAutoFit/>
          </a:bodyPr>
          <a:lstStyle/>
          <a:p>
            <a:r>
              <a:rPr lang="en-US" altLang="zh-CN" dirty="0" smtClean="0"/>
              <a:t>object trajectories or </a:t>
            </a:r>
            <a:r>
              <a:rPr lang="en-US" altLang="zh-CN" dirty="0" err="1" smtClean="0"/>
              <a:t>tracklet</a:t>
            </a:r>
            <a:r>
              <a:rPr lang="en-US" altLang="zh-CN" dirty="0" smtClean="0"/>
              <a:t>-based features </a:t>
            </a:r>
            <a:endParaRPr lang="zh-CN" altLang="en-US" dirty="0"/>
          </a:p>
        </p:txBody>
      </p:sp>
      <p:sp>
        <p:nvSpPr>
          <p:cNvPr id="9" name="文本框 8"/>
          <p:cNvSpPr txBox="1"/>
          <p:nvPr/>
        </p:nvSpPr>
        <p:spPr>
          <a:xfrm>
            <a:off x="588936" y="4792915"/>
            <a:ext cx="4397101" cy="369332"/>
          </a:xfrm>
          <a:prstGeom prst="rect">
            <a:avLst/>
          </a:prstGeom>
          <a:noFill/>
        </p:spPr>
        <p:txBody>
          <a:bodyPr wrap="none" rtlCol="0">
            <a:spAutoFit/>
          </a:bodyPr>
          <a:lstStyle/>
          <a:p>
            <a:r>
              <a:rPr lang="en-US" altLang="zh-CN" dirty="0" smtClean="0"/>
              <a:t>3.crowd density is high with severe occlusion</a:t>
            </a:r>
            <a:endParaRPr lang="zh-CN" altLang="en-US" dirty="0"/>
          </a:p>
        </p:txBody>
      </p:sp>
      <p:sp>
        <p:nvSpPr>
          <p:cNvPr id="10" name="文本框 9"/>
          <p:cNvSpPr txBox="1"/>
          <p:nvPr/>
        </p:nvSpPr>
        <p:spPr>
          <a:xfrm>
            <a:off x="2374446" y="5536834"/>
            <a:ext cx="5743688" cy="369332"/>
          </a:xfrm>
          <a:prstGeom prst="rect">
            <a:avLst/>
          </a:prstGeom>
          <a:noFill/>
        </p:spPr>
        <p:txBody>
          <a:bodyPr wrap="none" rtlCol="0">
            <a:spAutoFit/>
          </a:bodyPr>
          <a:lstStyle/>
          <a:p>
            <a:r>
              <a:rPr lang="en-US" altLang="zh-CN" dirty="0" smtClean="0"/>
              <a:t>Various local </a:t>
            </a:r>
            <a:r>
              <a:rPr lang="en-US" altLang="zh-CN" dirty="0" err="1" smtClean="0"/>
              <a:t>spatio</a:t>
            </a:r>
            <a:r>
              <a:rPr lang="en-US" altLang="zh-CN" dirty="0" smtClean="0"/>
              <a:t>-temporal features could be considered.</a:t>
            </a:r>
            <a:endParaRPr lang="zh-CN" altLang="en-US" dirty="0"/>
          </a:p>
        </p:txBody>
      </p:sp>
      <p:sp>
        <p:nvSpPr>
          <p:cNvPr id="11" name="文本框 10"/>
          <p:cNvSpPr txBox="1"/>
          <p:nvPr/>
        </p:nvSpPr>
        <p:spPr>
          <a:xfrm>
            <a:off x="588936" y="6094772"/>
            <a:ext cx="3711401" cy="369332"/>
          </a:xfrm>
          <a:prstGeom prst="rect">
            <a:avLst/>
          </a:prstGeom>
          <a:noFill/>
        </p:spPr>
        <p:txBody>
          <a:bodyPr wrap="none" rtlCol="0">
            <a:spAutoFit/>
          </a:bodyPr>
          <a:lstStyle/>
          <a:p>
            <a:r>
              <a:rPr lang="en-US" altLang="zh-CN" dirty="0" smtClean="0"/>
              <a:t>4. Auto encoder : abnormal detection</a:t>
            </a:r>
            <a:endParaRPr lang="zh-CN" altLang="en-US" dirty="0"/>
          </a:p>
        </p:txBody>
      </p:sp>
    </p:spTree>
    <p:extLst>
      <p:ext uri="{BB962C8B-B14F-4D97-AF65-F5344CB8AC3E}">
        <p14:creationId xmlns:p14="http://schemas.microsoft.com/office/powerpoint/2010/main" val="118015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471" y="185980"/>
            <a:ext cx="4098686" cy="369332"/>
          </a:xfrm>
          <a:prstGeom prst="rect">
            <a:avLst/>
          </a:prstGeom>
          <a:noFill/>
        </p:spPr>
        <p:txBody>
          <a:bodyPr wrap="none" rtlCol="0">
            <a:spAutoFit/>
          </a:bodyPr>
          <a:lstStyle/>
          <a:p>
            <a:r>
              <a:rPr lang="en-US" altLang="zh-CN" dirty="0" smtClean="0"/>
              <a:t>Motion representation in crowded scenes</a:t>
            </a:r>
            <a:endParaRPr lang="zh-CN" altLang="en-US" dirty="0"/>
          </a:p>
        </p:txBody>
      </p:sp>
      <p:sp>
        <p:nvSpPr>
          <p:cNvPr id="3" name="左大括号 2"/>
          <p:cNvSpPr/>
          <p:nvPr/>
        </p:nvSpPr>
        <p:spPr>
          <a:xfrm>
            <a:off x="526942" y="1301857"/>
            <a:ext cx="371960" cy="42310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p:cNvSpPr txBox="1"/>
          <p:nvPr/>
        </p:nvSpPr>
        <p:spPr>
          <a:xfrm>
            <a:off x="1332854" y="1301857"/>
            <a:ext cx="5467331" cy="369332"/>
          </a:xfrm>
          <a:prstGeom prst="rect">
            <a:avLst/>
          </a:prstGeom>
          <a:noFill/>
        </p:spPr>
        <p:txBody>
          <a:bodyPr wrap="none" rtlCol="0">
            <a:spAutoFit/>
          </a:bodyPr>
          <a:lstStyle/>
          <a:p>
            <a:r>
              <a:rPr lang="en-US" altLang="zh-CN" dirty="0" smtClean="0"/>
              <a:t>ﬂow-based features: extracted densely on the pixel level.</a:t>
            </a:r>
            <a:endParaRPr lang="zh-CN" altLang="en-US" dirty="0"/>
          </a:p>
        </p:txBody>
      </p:sp>
      <p:sp>
        <p:nvSpPr>
          <p:cNvPr id="5" name="文本框 4"/>
          <p:cNvSpPr txBox="1"/>
          <p:nvPr/>
        </p:nvSpPr>
        <p:spPr>
          <a:xfrm>
            <a:off x="816122" y="3232710"/>
            <a:ext cx="7810728" cy="369332"/>
          </a:xfrm>
          <a:prstGeom prst="rect">
            <a:avLst/>
          </a:prstGeom>
          <a:noFill/>
        </p:spPr>
        <p:txBody>
          <a:bodyPr wrap="none" rtlCol="0">
            <a:spAutoFit/>
          </a:bodyPr>
          <a:lstStyle/>
          <a:p>
            <a:r>
              <a:rPr lang="en-US" altLang="zh-CN" dirty="0" smtClean="0"/>
              <a:t>local spatiotemporal features: local information from (2-D) patches or 3-D cubes. </a:t>
            </a:r>
            <a:endParaRPr lang="zh-CN" altLang="en-US" dirty="0"/>
          </a:p>
        </p:txBody>
      </p:sp>
      <p:sp>
        <p:nvSpPr>
          <p:cNvPr id="6" name="文本框 5"/>
          <p:cNvSpPr txBox="1"/>
          <p:nvPr/>
        </p:nvSpPr>
        <p:spPr>
          <a:xfrm>
            <a:off x="1407393" y="5532895"/>
            <a:ext cx="4786247" cy="369332"/>
          </a:xfrm>
          <a:prstGeom prst="rect">
            <a:avLst/>
          </a:prstGeom>
          <a:noFill/>
        </p:spPr>
        <p:txBody>
          <a:bodyPr wrap="none" rtlCol="0">
            <a:spAutoFit/>
          </a:bodyPr>
          <a:lstStyle/>
          <a:p>
            <a:r>
              <a:rPr lang="en-US" altLang="zh-CN" dirty="0" smtClean="0"/>
              <a:t>trajectory/</a:t>
            </a:r>
            <a:r>
              <a:rPr lang="en-US" altLang="zh-CN" dirty="0" err="1" smtClean="0"/>
              <a:t>tracklet</a:t>
            </a:r>
            <a:r>
              <a:rPr lang="en-US" altLang="zh-CN" dirty="0" smtClean="0"/>
              <a:t>: compute the individual tracks</a:t>
            </a:r>
            <a:endParaRPr lang="zh-CN" altLang="en-US" dirty="0"/>
          </a:p>
        </p:txBody>
      </p:sp>
      <p:sp>
        <p:nvSpPr>
          <p:cNvPr id="7" name="文本框 6"/>
          <p:cNvSpPr txBox="1"/>
          <p:nvPr/>
        </p:nvSpPr>
        <p:spPr>
          <a:xfrm>
            <a:off x="1813302" y="1906292"/>
            <a:ext cx="6144695" cy="369332"/>
          </a:xfrm>
          <a:prstGeom prst="rect">
            <a:avLst/>
          </a:prstGeom>
          <a:noFill/>
        </p:spPr>
        <p:txBody>
          <a:bodyPr wrap="none" rtlCol="0">
            <a:spAutoFit/>
          </a:bodyPr>
          <a:lstStyle/>
          <a:p>
            <a:r>
              <a:rPr lang="en-US" altLang="zh-CN" dirty="0" smtClean="0"/>
              <a:t>high-density crowded scenes, tracking is difﬁcult and unfeasible</a:t>
            </a:r>
            <a:endParaRPr lang="zh-CN" altLang="en-US" dirty="0"/>
          </a:p>
        </p:txBody>
      </p:sp>
      <p:sp>
        <p:nvSpPr>
          <p:cNvPr id="8" name="文本框 7"/>
          <p:cNvSpPr txBox="1"/>
          <p:nvPr/>
        </p:nvSpPr>
        <p:spPr>
          <a:xfrm>
            <a:off x="1813302" y="2258943"/>
            <a:ext cx="7025513" cy="923330"/>
          </a:xfrm>
          <a:prstGeom prst="rect">
            <a:avLst/>
          </a:prstGeom>
          <a:noFill/>
        </p:spPr>
        <p:txBody>
          <a:bodyPr wrap="none" rtlCol="0">
            <a:spAutoFit/>
          </a:bodyPr>
          <a:lstStyle/>
          <a:p>
            <a:r>
              <a:rPr lang="en-US" altLang="zh-CN" dirty="0" smtClean="0"/>
              <a:t>Optical Flow,</a:t>
            </a:r>
          </a:p>
          <a:p>
            <a:r>
              <a:rPr lang="en-US" altLang="zh-CN" dirty="0" smtClean="0"/>
              <a:t>Particle Flow, spatial changes are ignored, and time delay is significant.</a:t>
            </a:r>
          </a:p>
          <a:p>
            <a:r>
              <a:rPr lang="en-US" altLang="zh-CN" dirty="0" smtClean="0"/>
              <a:t>Streak Flow,</a:t>
            </a:r>
            <a:endParaRPr lang="zh-CN" altLang="en-US" dirty="0"/>
          </a:p>
        </p:txBody>
      </p:sp>
      <p:pic>
        <p:nvPicPr>
          <p:cNvPr id="9" name="图片 8"/>
          <p:cNvPicPr>
            <a:picLocks noChangeAspect="1"/>
          </p:cNvPicPr>
          <p:nvPr/>
        </p:nvPicPr>
        <p:blipFill>
          <a:blip r:embed="rId3"/>
          <a:stretch>
            <a:fillRect/>
          </a:stretch>
        </p:blipFill>
        <p:spPr>
          <a:xfrm>
            <a:off x="7045496" y="736900"/>
            <a:ext cx="1793319" cy="1113234"/>
          </a:xfrm>
          <a:prstGeom prst="rect">
            <a:avLst/>
          </a:prstGeom>
        </p:spPr>
      </p:pic>
      <p:sp>
        <p:nvSpPr>
          <p:cNvPr id="10" name="文本框 9"/>
          <p:cNvSpPr txBox="1"/>
          <p:nvPr/>
        </p:nvSpPr>
        <p:spPr>
          <a:xfrm>
            <a:off x="1813302" y="3652479"/>
            <a:ext cx="6151428" cy="923330"/>
          </a:xfrm>
          <a:prstGeom prst="rect">
            <a:avLst/>
          </a:prstGeom>
          <a:noFill/>
        </p:spPr>
        <p:txBody>
          <a:bodyPr wrap="none" rtlCol="0">
            <a:spAutoFit/>
          </a:bodyPr>
          <a:lstStyle/>
          <a:p>
            <a:r>
              <a:rPr lang="en-US" altLang="zh-CN" dirty="0" smtClean="0"/>
              <a:t>exploit the dense local motion patterns created by the subjects,</a:t>
            </a:r>
          </a:p>
          <a:p>
            <a:r>
              <a:rPr lang="en-US" altLang="zh-CN" dirty="0" smtClean="0"/>
              <a:t> and model their </a:t>
            </a:r>
            <a:r>
              <a:rPr lang="en-US" altLang="zh-CN" dirty="0" err="1" smtClean="0"/>
              <a:t>spatio</a:t>
            </a:r>
            <a:r>
              <a:rPr lang="en-US" altLang="zh-CN" dirty="0" smtClean="0"/>
              <a:t>-temporal relationships to represent the</a:t>
            </a:r>
          </a:p>
          <a:p>
            <a:r>
              <a:rPr lang="en-US" altLang="zh-CN" dirty="0" smtClean="0"/>
              <a:t> underlying intrinsic structure they form in the video</a:t>
            </a:r>
            <a:endParaRPr lang="zh-CN" altLang="en-US" dirty="0"/>
          </a:p>
        </p:txBody>
      </p:sp>
      <p:sp>
        <p:nvSpPr>
          <p:cNvPr id="11" name="文本框 10"/>
          <p:cNvSpPr txBox="1"/>
          <p:nvPr/>
        </p:nvSpPr>
        <p:spPr>
          <a:xfrm>
            <a:off x="1983783" y="4575809"/>
            <a:ext cx="2653099" cy="646331"/>
          </a:xfrm>
          <a:prstGeom prst="rect">
            <a:avLst/>
          </a:prstGeom>
          <a:noFill/>
        </p:spPr>
        <p:txBody>
          <a:bodyPr wrap="none" rtlCol="0">
            <a:spAutoFit/>
          </a:bodyPr>
          <a:lstStyle/>
          <a:p>
            <a:r>
              <a:rPr lang="en-US" altLang="zh-CN" dirty="0" smtClean="0"/>
              <a:t>Spatiotemporal Gradients:</a:t>
            </a:r>
          </a:p>
          <a:p>
            <a:r>
              <a:rPr lang="en-US" altLang="zh-CN" dirty="0" smtClean="0"/>
              <a:t>Motion Histogram:</a:t>
            </a:r>
            <a:endParaRPr lang="zh-CN" altLang="en-US" dirty="0"/>
          </a:p>
        </p:txBody>
      </p:sp>
      <p:sp>
        <p:nvSpPr>
          <p:cNvPr id="12" name="文本框 11"/>
          <p:cNvSpPr txBox="1"/>
          <p:nvPr/>
        </p:nvSpPr>
        <p:spPr>
          <a:xfrm>
            <a:off x="2518448" y="5876485"/>
            <a:ext cx="1583767" cy="369332"/>
          </a:xfrm>
          <a:prstGeom prst="rect">
            <a:avLst/>
          </a:prstGeom>
          <a:noFill/>
        </p:spPr>
        <p:txBody>
          <a:bodyPr wrap="none" rtlCol="0">
            <a:spAutoFit/>
          </a:bodyPr>
          <a:lstStyle/>
          <a:p>
            <a:r>
              <a:rPr lang="en-US" altLang="zh-CN" dirty="0" smtClean="0"/>
              <a:t>more semantic</a:t>
            </a:r>
            <a:endParaRPr lang="zh-CN" altLang="en-US" dirty="0"/>
          </a:p>
        </p:txBody>
      </p:sp>
      <p:sp>
        <p:nvSpPr>
          <p:cNvPr id="13" name="文本框 12"/>
          <p:cNvSpPr txBox="1"/>
          <p:nvPr/>
        </p:nvSpPr>
        <p:spPr>
          <a:xfrm>
            <a:off x="1097182" y="6253957"/>
            <a:ext cx="8046818" cy="369332"/>
          </a:xfrm>
          <a:prstGeom prst="rect">
            <a:avLst/>
          </a:prstGeom>
          <a:noFill/>
        </p:spPr>
        <p:txBody>
          <a:bodyPr wrap="none" rtlCol="0">
            <a:spAutoFit/>
          </a:bodyPr>
          <a:lstStyle/>
          <a:p>
            <a:r>
              <a:rPr lang="en-US" altLang="zh-CN" dirty="0" smtClean="0"/>
              <a:t>A </a:t>
            </a:r>
            <a:r>
              <a:rPr lang="en-US" altLang="zh-CN" dirty="0" err="1" smtClean="0"/>
              <a:t>tracklet</a:t>
            </a:r>
            <a:r>
              <a:rPr lang="en-US" altLang="zh-CN" dirty="0" smtClean="0"/>
              <a:t> is a fragment of a trajectory obtained by the tracker within a short period.</a:t>
            </a:r>
            <a:endParaRPr lang="zh-CN" altLang="en-US" dirty="0"/>
          </a:p>
        </p:txBody>
      </p:sp>
    </p:spTree>
    <p:extLst>
      <p:ext uri="{BB962C8B-B14F-4D97-AF65-F5344CB8AC3E}">
        <p14:creationId xmlns:p14="http://schemas.microsoft.com/office/powerpoint/2010/main" val="585658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6461" y="557939"/>
            <a:ext cx="8101898" cy="369332"/>
          </a:xfrm>
          <a:prstGeom prst="rect">
            <a:avLst/>
          </a:prstGeom>
          <a:noFill/>
        </p:spPr>
        <p:txBody>
          <a:bodyPr wrap="none" rtlCol="0">
            <a:spAutoFit/>
          </a:bodyPr>
          <a:lstStyle/>
          <a:p>
            <a:r>
              <a:rPr lang="en-US" altLang="zh-CN" dirty="0" smtClean="0"/>
              <a:t>1.For outdoor scenes, often with wide field of view but low resolution for each target</a:t>
            </a:r>
            <a:endParaRPr lang="zh-CN" altLang="en-US" dirty="0"/>
          </a:p>
        </p:txBody>
      </p:sp>
      <p:sp>
        <p:nvSpPr>
          <p:cNvPr id="3" name="文本框 2"/>
          <p:cNvSpPr txBox="1"/>
          <p:nvPr/>
        </p:nvSpPr>
        <p:spPr>
          <a:xfrm>
            <a:off x="914400" y="1115877"/>
            <a:ext cx="4710777" cy="369332"/>
          </a:xfrm>
          <a:prstGeom prst="rect">
            <a:avLst/>
          </a:prstGeom>
          <a:noFill/>
        </p:spPr>
        <p:txBody>
          <a:bodyPr wrap="none" rtlCol="0">
            <a:spAutoFit/>
          </a:bodyPr>
          <a:lstStyle/>
          <a:p>
            <a:r>
              <a:rPr lang="en-US" altLang="zh-CN" dirty="0" smtClean="0"/>
              <a:t>aim to </a:t>
            </a:r>
            <a:r>
              <a:rPr lang="en-US" altLang="zh-CN" dirty="0" err="1" smtClean="0"/>
              <a:t>ana-lyze</a:t>
            </a:r>
            <a:r>
              <a:rPr lang="en-US" altLang="zh-CN" dirty="0" smtClean="0"/>
              <a:t> the holistic crowd motion trends</a:t>
            </a:r>
            <a:endParaRPr lang="zh-CN" altLang="en-US" dirty="0"/>
          </a:p>
        </p:txBody>
      </p:sp>
      <p:sp>
        <p:nvSpPr>
          <p:cNvPr id="4" name="文本框 3"/>
          <p:cNvSpPr txBox="1"/>
          <p:nvPr/>
        </p:nvSpPr>
        <p:spPr>
          <a:xfrm>
            <a:off x="1952786" y="1485209"/>
            <a:ext cx="1277273" cy="369332"/>
          </a:xfrm>
          <a:prstGeom prst="rect">
            <a:avLst/>
          </a:prstGeom>
          <a:noFill/>
        </p:spPr>
        <p:txBody>
          <a:bodyPr wrap="none" rtlCol="0">
            <a:spAutoFit/>
          </a:bodyPr>
          <a:lstStyle/>
          <a:p>
            <a:r>
              <a:rPr lang="en-US" altLang="zh-CN" dirty="0" smtClean="0"/>
              <a:t>optical ﬂow</a:t>
            </a:r>
            <a:endParaRPr lang="zh-CN" altLang="en-US" dirty="0"/>
          </a:p>
        </p:txBody>
      </p:sp>
      <p:sp>
        <p:nvSpPr>
          <p:cNvPr id="5" name="文本框 4"/>
          <p:cNvSpPr txBox="1"/>
          <p:nvPr/>
        </p:nvSpPr>
        <p:spPr>
          <a:xfrm>
            <a:off x="588936" y="2464231"/>
            <a:ext cx="6350585" cy="646331"/>
          </a:xfrm>
          <a:prstGeom prst="rect">
            <a:avLst/>
          </a:prstGeom>
          <a:noFill/>
        </p:spPr>
        <p:txBody>
          <a:bodyPr wrap="none" rtlCol="0">
            <a:spAutoFit/>
          </a:bodyPr>
          <a:lstStyle/>
          <a:p>
            <a:r>
              <a:rPr lang="en-US" altLang="zh-CN" dirty="0" smtClean="0"/>
              <a:t>2.For indoor scenes, he resolution of a single target is high enough</a:t>
            </a:r>
          </a:p>
          <a:p>
            <a:r>
              <a:rPr lang="en-US" altLang="zh-CN" dirty="0" smtClean="0"/>
              <a:t> and the crowd density may not be so high.</a:t>
            </a:r>
            <a:endParaRPr lang="zh-CN" altLang="en-US" dirty="0"/>
          </a:p>
        </p:txBody>
      </p:sp>
      <p:sp>
        <p:nvSpPr>
          <p:cNvPr id="7" name="文本框 6"/>
          <p:cNvSpPr txBox="1"/>
          <p:nvPr/>
        </p:nvSpPr>
        <p:spPr>
          <a:xfrm>
            <a:off x="1146875" y="3425125"/>
            <a:ext cx="3890168" cy="369332"/>
          </a:xfrm>
          <a:prstGeom prst="rect">
            <a:avLst/>
          </a:prstGeom>
          <a:noFill/>
        </p:spPr>
        <p:txBody>
          <a:bodyPr wrap="none" rtlCol="0">
            <a:spAutoFit/>
          </a:bodyPr>
          <a:lstStyle/>
          <a:p>
            <a:r>
              <a:rPr lang="en-US" altLang="zh-CN" dirty="0" smtClean="0"/>
              <a:t>analyzing activities or semantic regions </a:t>
            </a:r>
            <a:endParaRPr lang="zh-CN" altLang="en-US" dirty="0"/>
          </a:p>
        </p:txBody>
      </p:sp>
      <p:sp>
        <p:nvSpPr>
          <p:cNvPr id="8" name="文本框 7"/>
          <p:cNvSpPr txBox="1"/>
          <p:nvPr/>
        </p:nvSpPr>
        <p:spPr>
          <a:xfrm>
            <a:off x="2076773" y="4109020"/>
            <a:ext cx="4413581" cy="369332"/>
          </a:xfrm>
          <a:prstGeom prst="rect">
            <a:avLst/>
          </a:prstGeom>
          <a:noFill/>
        </p:spPr>
        <p:txBody>
          <a:bodyPr wrap="none" rtlCol="0">
            <a:spAutoFit/>
          </a:bodyPr>
          <a:lstStyle/>
          <a:p>
            <a:r>
              <a:rPr lang="en-US" altLang="zh-CN" dirty="0" smtClean="0"/>
              <a:t>object trajectories or </a:t>
            </a:r>
            <a:r>
              <a:rPr lang="en-US" altLang="zh-CN" dirty="0" err="1" smtClean="0"/>
              <a:t>tracklet</a:t>
            </a:r>
            <a:r>
              <a:rPr lang="en-US" altLang="zh-CN" dirty="0" smtClean="0"/>
              <a:t>-based features </a:t>
            </a:r>
            <a:endParaRPr lang="zh-CN" altLang="en-US" dirty="0"/>
          </a:p>
        </p:txBody>
      </p:sp>
      <p:sp>
        <p:nvSpPr>
          <p:cNvPr id="9" name="文本框 8"/>
          <p:cNvSpPr txBox="1"/>
          <p:nvPr/>
        </p:nvSpPr>
        <p:spPr>
          <a:xfrm>
            <a:off x="805912" y="5331417"/>
            <a:ext cx="4397101" cy="369332"/>
          </a:xfrm>
          <a:prstGeom prst="rect">
            <a:avLst/>
          </a:prstGeom>
          <a:noFill/>
        </p:spPr>
        <p:txBody>
          <a:bodyPr wrap="none" rtlCol="0">
            <a:spAutoFit/>
          </a:bodyPr>
          <a:lstStyle/>
          <a:p>
            <a:r>
              <a:rPr lang="en-US" altLang="zh-CN" dirty="0" smtClean="0"/>
              <a:t>3.crowd density is high with severe occlusion</a:t>
            </a:r>
            <a:endParaRPr lang="zh-CN" altLang="en-US" dirty="0"/>
          </a:p>
        </p:txBody>
      </p:sp>
      <p:sp>
        <p:nvSpPr>
          <p:cNvPr id="10" name="文本框 9"/>
          <p:cNvSpPr txBox="1"/>
          <p:nvPr/>
        </p:nvSpPr>
        <p:spPr>
          <a:xfrm>
            <a:off x="2591422" y="6075336"/>
            <a:ext cx="5743688" cy="369332"/>
          </a:xfrm>
          <a:prstGeom prst="rect">
            <a:avLst/>
          </a:prstGeom>
          <a:noFill/>
        </p:spPr>
        <p:txBody>
          <a:bodyPr wrap="none" rtlCol="0">
            <a:spAutoFit/>
          </a:bodyPr>
          <a:lstStyle/>
          <a:p>
            <a:r>
              <a:rPr lang="en-US" altLang="zh-CN" dirty="0" smtClean="0"/>
              <a:t>Various local </a:t>
            </a:r>
            <a:r>
              <a:rPr lang="en-US" altLang="zh-CN" dirty="0" err="1" smtClean="0"/>
              <a:t>spatio</a:t>
            </a:r>
            <a:r>
              <a:rPr lang="en-US" altLang="zh-CN" dirty="0" smtClean="0"/>
              <a:t>-temporal features could be considered.</a:t>
            </a:r>
            <a:endParaRPr lang="zh-CN" altLang="en-US" dirty="0"/>
          </a:p>
        </p:txBody>
      </p:sp>
    </p:spTree>
    <p:extLst>
      <p:ext uri="{BB962C8B-B14F-4D97-AF65-F5344CB8AC3E}">
        <p14:creationId xmlns:p14="http://schemas.microsoft.com/office/powerpoint/2010/main" val="3236769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4023" y="222165"/>
            <a:ext cx="3462743" cy="369332"/>
          </a:xfrm>
          <a:prstGeom prst="rect">
            <a:avLst/>
          </a:prstGeom>
        </p:spPr>
        <p:txBody>
          <a:bodyPr wrap="none">
            <a:spAutoFit/>
          </a:bodyPr>
          <a:lstStyle/>
          <a:p>
            <a:r>
              <a:rPr lang="zh-CN" altLang="en-US" dirty="0"/>
              <a:t>CROWD MOTION PATTERN </a:t>
            </a:r>
            <a:r>
              <a:rPr lang="en-US" altLang="zh-CN" dirty="0" smtClean="0"/>
              <a:t>analysis</a:t>
            </a:r>
            <a:endParaRPr lang="zh-CN" altLang="en-US" dirty="0"/>
          </a:p>
        </p:txBody>
      </p:sp>
      <p:sp>
        <p:nvSpPr>
          <p:cNvPr id="3" name="矩形 2"/>
          <p:cNvSpPr/>
          <p:nvPr/>
        </p:nvSpPr>
        <p:spPr>
          <a:xfrm>
            <a:off x="999641" y="560500"/>
            <a:ext cx="6656522" cy="646331"/>
          </a:xfrm>
          <a:prstGeom prst="rect">
            <a:avLst/>
          </a:prstGeom>
        </p:spPr>
        <p:txBody>
          <a:bodyPr wrap="square">
            <a:spAutoFit/>
          </a:bodyPr>
          <a:lstStyle/>
          <a:p>
            <a:r>
              <a:rPr lang="zh-CN" altLang="en-US" dirty="0"/>
              <a:t>In the crowded scene analysis, it is highly desirable to analyze the motion patterns and obtain some high-level interpretation.</a:t>
            </a:r>
          </a:p>
        </p:txBody>
      </p:sp>
      <p:sp>
        <p:nvSpPr>
          <p:cNvPr id="4" name="矩形 3"/>
          <p:cNvSpPr/>
          <p:nvPr/>
        </p:nvSpPr>
        <p:spPr>
          <a:xfrm>
            <a:off x="449721" y="2212907"/>
            <a:ext cx="8444106" cy="646331"/>
          </a:xfrm>
          <a:prstGeom prst="rect">
            <a:avLst/>
          </a:prstGeom>
        </p:spPr>
        <p:txBody>
          <a:bodyPr wrap="none">
            <a:spAutoFit/>
          </a:bodyPr>
          <a:lstStyle/>
          <a:p>
            <a:r>
              <a:rPr lang="zh-CN" altLang="en-US" dirty="0"/>
              <a:t>motion </a:t>
            </a:r>
            <a:r>
              <a:rPr lang="zh-CN" altLang="en-US" dirty="0" smtClean="0"/>
              <a:t>pattern</a:t>
            </a:r>
            <a:r>
              <a:rPr lang="en-US" altLang="zh-CN" dirty="0" smtClean="0"/>
              <a:t>: a </a:t>
            </a:r>
            <a:r>
              <a:rPr lang="en-US" altLang="zh-CN" dirty="0"/>
              <a:t>spatial region of the scene that has a high degree of local similarity of </a:t>
            </a:r>
            <a:endParaRPr lang="en-US" altLang="zh-CN" dirty="0" smtClean="0"/>
          </a:p>
          <a:p>
            <a:r>
              <a:rPr lang="en-US" altLang="zh-CN" dirty="0"/>
              <a:t>	</a:t>
            </a:r>
            <a:r>
              <a:rPr lang="en-US" altLang="zh-CN" dirty="0" smtClean="0"/>
              <a:t>the </a:t>
            </a:r>
            <a:r>
              <a:rPr lang="en-US" altLang="zh-CN" dirty="0"/>
              <a:t>speed, as well as </a:t>
            </a:r>
            <a:r>
              <a:rPr lang="en-US" altLang="zh-CN" dirty="0" smtClean="0"/>
              <a:t>flow </a:t>
            </a:r>
            <a:r>
              <a:rPr lang="en-US" altLang="zh-CN" dirty="0"/>
              <a:t>direction within the region and otherwise outside </a:t>
            </a:r>
            <a:endParaRPr lang="zh-CN" altLang="en-US" dirty="0"/>
          </a:p>
        </p:txBody>
      </p:sp>
      <p:sp>
        <p:nvSpPr>
          <p:cNvPr id="5" name="矩形 4"/>
          <p:cNvSpPr/>
          <p:nvPr/>
        </p:nvSpPr>
        <p:spPr>
          <a:xfrm>
            <a:off x="1153480" y="4335662"/>
            <a:ext cx="3785075" cy="369332"/>
          </a:xfrm>
          <a:prstGeom prst="rect">
            <a:avLst/>
          </a:prstGeom>
        </p:spPr>
        <p:txBody>
          <a:bodyPr wrap="none">
            <a:spAutoFit/>
          </a:bodyPr>
          <a:lstStyle/>
          <a:p>
            <a:r>
              <a:rPr lang="zh-CN" altLang="en-US" dirty="0"/>
              <a:t>Flow Field Model-Based Segmentation</a:t>
            </a:r>
          </a:p>
        </p:txBody>
      </p:sp>
      <p:sp>
        <p:nvSpPr>
          <p:cNvPr id="6" name="矩形 5"/>
          <p:cNvSpPr/>
          <p:nvPr/>
        </p:nvSpPr>
        <p:spPr>
          <a:xfrm>
            <a:off x="1153480" y="4961491"/>
            <a:ext cx="2683492" cy="369332"/>
          </a:xfrm>
          <a:prstGeom prst="rect">
            <a:avLst/>
          </a:prstGeom>
        </p:spPr>
        <p:txBody>
          <a:bodyPr wrap="none">
            <a:spAutoFit/>
          </a:bodyPr>
          <a:lstStyle/>
          <a:p>
            <a:r>
              <a:rPr lang="zh-CN" altLang="en-US" dirty="0"/>
              <a:t>Similarity-Based Clustering</a:t>
            </a:r>
          </a:p>
        </p:txBody>
      </p:sp>
      <p:sp>
        <p:nvSpPr>
          <p:cNvPr id="7" name="矩形 6"/>
          <p:cNvSpPr/>
          <p:nvPr/>
        </p:nvSpPr>
        <p:spPr>
          <a:xfrm>
            <a:off x="1153480" y="5548952"/>
            <a:ext cx="3482877" cy="369332"/>
          </a:xfrm>
          <a:prstGeom prst="rect">
            <a:avLst/>
          </a:prstGeom>
        </p:spPr>
        <p:txBody>
          <a:bodyPr wrap="none">
            <a:spAutoFit/>
          </a:bodyPr>
          <a:lstStyle/>
          <a:p>
            <a:r>
              <a:rPr lang="zh-CN" altLang="en-US" dirty="0"/>
              <a:t>Probability Model-Based Clustering</a:t>
            </a:r>
          </a:p>
        </p:txBody>
      </p:sp>
      <p:sp>
        <p:nvSpPr>
          <p:cNvPr id="8" name="左大括号 7"/>
          <p:cNvSpPr/>
          <p:nvPr/>
        </p:nvSpPr>
        <p:spPr>
          <a:xfrm>
            <a:off x="902776" y="4426744"/>
            <a:ext cx="193729" cy="15085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4958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066" y="538577"/>
            <a:ext cx="3785075" cy="369332"/>
          </a:xfrm>
          <a:prstGeom prst="rect">
            <a:avLst/>
          </a:prstGeom>
        </p:spPr>
        <p:txBody>
          <a:bodyPr wrap="none">
            <a:spAutoFit/>
          </a:bodyPr>
          <a:lstStyle/>
          <a:p>
            <a:r>
              <a:rPr lang="zh-CN" altLang="en-US" dirty="0"/>
              <a:t>Flow Field Model-Based Segmentation</a:t>
            </a:r>
          </a:p>
        </p:txBody>
      </p:sp>
      <p:sp>
        <p:nvSpPr>
          <p:cNvPr id="3" name="矩形 2"/>
          <p:cNvSpPr/>
          <p:nvPr/>
        </p:nvSpPr>
        <p:spPr>
          <a:xfrm>
            <a:off x="1286361" y="2829031"/>
            <a:ext cx="3240054" cy="369332"/>
          </a:xfrm>
          <a:prstGeom prst="rect">
            <a:avLst/>
          </a:prstGeom>
        </p:spPr>
        <p:txBody>
          <a:bodyPr wrap="none">
            <a:spAutoFit/>
          </a:bodyPr>
          <a:lstStyle/>
          <a:p>
            <a:r>
              <a:rPr lang="en-US" altLang="zh-CN" dirty="0"/>
              <a:t> </a:t>
            </a:r>
            <a:r>
              <a:rPr lang="en-US" altLang="zh-CN" dirty="0" err="1"/>
              <a:t>Lagrangian</a:t>
            </a:r>
            <a:r>
              <a:rPr lang="en-US" altLang="zh-CN" dirty="0"/>
              <a:t> particle </a:t>
            </a:r>
            <a:r>
              <a:rPr lang="en-US" altLang="zh-CN" dirty="0" smtClean="0"/>
              <a:t>dynamic[12]</a:t>
            </a:r>
            <a:endParaRPr lang="zh-CN" altLang="en-US" dirty="0"/>
          </a:p>
        </p:txBody>
      </p:sp>
      <p:sp>
        <p:nvSpPr>
          <p:cNvPr id="4" name="矩形 3"/>
          <p:cNvSpPr/>
          <p:nvPr/>
        </p:nvSpPr>
        <p:spPr>
          <a:xfrm>
            <a:off x="4784716" y="2855201"/>
            <a:ext cx="4045659" cy="369332"/>
          </a:xfrm>
          <a:prstGeom prst="rect">
            <a:avLst/>
          </a:prstGeom>
        </p:spPr>
        <p:txBody>
          <a:bodyPr wrap="none">
            <a:spAutoFit/>
          </a:bodyPr>
          <a:lstStyle/>
          <a:p>
            <a:r>
              <a:rPr lang="zh-CN" altLang="en-US" dirty="0"/>
              <a:t>Lagrangian coherent structures (LCS) [57]</a:t>
            </a:r>
          </a:p>
        </p:txBody>
      </p:sp>
      <p:sp>
        <p:nvSpPr>
          <p:cNvPr id="5" name="矩形 4"/>
          <p:cNvSpPr/>
          <p:nvPr/>
        </p:nvSpPr>
        <p:spPr>
          <a:xfrm>
            <a:off x="1286361" y="3242953"/>
            <a:ext cx="4408194" cy="369332"/>
          </a:xfrm>
          <a:prstGeom prst="rect">
            <a:avLst/>
          </a:prstGeom>
        </p:spPr>
        <p:txBody>
          <a:bodyPr wrap="none">
            <a:spAutoFit/>
          </a:bodyPr>
          <a:lstStyle/>
          <a:p>
            <a:r>
              <a:rPr lang="zh-CN" altLang="en-US" dirty="0"/>
              <a:t>earn dominant motion patterns in </a:t>
            </a:r>
            <a:r>
              <a:rPr lang="zh-CN" altLang="en-US" dirty="0" smtClean="0"/>
              <a:t>videos</a:t>
            </a:r>
            <a:r>
              <a:rPr lang="en-US" altLang="zh-CN" dirty="0" smtClean="0"/>
              <a:t>[54]</a:t>
            </a:r>
            <a:endParaRPr lang="zh-CN" altLang="en-US" dirty="0"/>
          </a:p>
        </p:txBody>
      </p:sp>
      <p:sp>
        <p:nvSpPr>
          <p:cNvPr id="6" name="矩形 5"/>
          <p:cNvSpPr/>
          <p:nvPr/>
        </p:nvSpPr>
        <p:spPr>
          <a:xfrm>
            <a:off x="1278224" y="3630705"/>
            <a:ext cx="7012983" cy="369332"/>
          </a:xfrm>
          <a:prstGeom prst="rect">
            <a:avLst/>
          </a:prstGeom>
        </p:spPr>
        <p:txBody>
          <a:bodyPr wrap="square">
            <a:spAutoFit/>
          </a:bodyPr>
          <a:lstStyle/>
          <a:p>
            <a:r>
              <a:rPr lang="zh-CN" altLang="en-US" dirty="0"/>
              <a:t>local–translational domain segmenta-tion (LTDS) </a:t>
            </a:r>
            <a:r>
              <a:rPr lang="zh-CN" altLang="en-US" dirty="0" smtClean="0"/>
              <a:t>model </a:t>
            </a:r>
            <a:r>
              <a:rPr lang="zh-CN" altLang="en-US" dirty="0"/>
              <a:t>[67].</a:t>
            </a:r>
          </a:p>
        </p:txBody>
      </p:sp>
      <p:sp>
        <p:nvSpPr>
          <p:cNvPr id="7" name="矩形 6"/>
          <p:cNvSpPr/>
          <p:nvPr/>
        </p:nvSpPr>
        <p:spPr>
          <a:xfrm>
            <a:off x="1286361" y="3990664"/>
            <a:ext cx="2604431" cy="369332"/>
          </a:xfrm>
          <a:prstGeom prst="rect">
            <a:avLst/>
          </a:prstGeom>
        </p:spPr>
        <p:txBody>
          <a:bodyPr wrap="none">
            <a:spAutoFit/>
          </a:bodyPr>
          <a:lstStyle/>
          <a:p>
            <a:r>
              <a:rPr lang="zh-CN" altLang="en-US" dirty="0"/>
              <a:t>streakline framework [13]</a:t>
            </a:r>
          </a:p>
        </p:txBody>
      </p:sp>
      <p:sp>
        <p:nvSpPr>
          <p:cNvPr id="8" name="矩形 7"/>
          <p:cNvSpPr/>
          <p:nvPr/>
        </p:nvSpPr>
        <p:spPr>
          <a:xfrm>
            <a:off x="4177512" y="3990664"/>
            <a:ext cx="4572000" cy="923330"/>
          </a:xfrm>
          <a:prstGeom prst="rect">
            <a:avLst/>
          </a:prstGeom>
        </p:spPr>
        <p:txBody>
          <a:bodyPr>
            <a:spAutoFit/>
          </a:bodyPr>
          <a:lstStyle/>
          <a:p>
            <a:r>
              <a:rPr lang="zh-CN" altLang="en-US" dirty="0"/>
              <a:t>Wang et al. [55] improved the streakline framework with a highly accurate variational model [56].</a:t>
            </a:r>
          </a:p>
        </p:txBody>
      </p:sp>
    </p:spTree>
    <p:extLst>
      <p:ext uri="{BB962C8B-B14F-4D97-AF65-F5344CB8AC3E}">
        <p14:creationId xmlns:p14="http://schemas.microsoft.com/office/powerpoint/2010/main" val="3513206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4063" y="683959"/>
            <a:ext cx="2683492" cy="369332"/>
          </a:xfrm>
          <a:prstGeom prst="rect">
            <a:avLst/>
          </a:prstGeom>
        </p:spPr>
        <p:txBody>
          <a:bodyPr wrap="none">
            <a:spAutoFit/>
          </a:bodyPr>
          <a:lstStyle/>
          <a:p>
            <a:r>
              <a:rPr lang="zh-CN" altLang="en-US" dirty="0"/>
              <a:t>Similarity-Based Clustering</a:t>
            </a:r>
          </a:p>
        </p:txBody>
      </p:sp>
      <p:sp>
        <p:nvSpPr>
          <p:cNvPr id="3" name="矩形 2"/>
          <p:cNvSpPr/>
          <p:nvPr/>
        </p:nvSpPr>
        <p:spPr>
          <a:xfrm>
            <a:off x="1097545" y="2350541"/>
            <a:ext cx="1687000" cy="369332"/>
          </a:xfrm>
          <a:prstGeom prst="rect">
            <a:avLst/>
          </a:prstGeom>
        </p:spPr>
        <p:txBody>
          <a:bodyPr wrap="none">
            <a:spAutoFit/>
          </a:bodyPr>
          <a:lstStyle/>
          <a:p>
            <a:r>
              <a:rPr lang="en-US" altLang="zh-CN" dirty="0"/>
              <a:t>motion features</a:t>
            </a:r>
            <a:endParaRPr lang="zh-CN" altLang="en-US" dirty="0"/>
          </a:p>
        </p:txBody>
      </p:sp>
      <p:sp>
        <p:nvSpPr>
          <p:cNvPr id="4" name="矩形 3"/>
          <p:cNvSpPr/>
          <p:nvPr/>
        </p:nvSpPr>
        <p:spPr>
          <a:xfrm>
            <a:off x="2936277" y="2364498"/>
            <a:ext cx="3158942" cy="369332"/>
          </a:xfrm>
          <a:prstGeom prst="rect">
            <a:avLst/>
          </a:prstGeom>
        </p:spPr>
        <p:txBody>
          <a:bodyPr wrap="none">
            <a:spAutoFit/>
          </a:bodyPr>
          <a:lstStyle/>
          <a:p>
            <a:r>
              <a:rPr lang="zh-CN" altLang="en-US" dirty="0"/>
              <a:t>grouped into similar cat-egories</a:t>
            </a:r>
          </a:p>
        </p:txBody>
      </p:sp>
      <p:sp>
        <p:nvSpPr>
          <p:cNvPr id="5" name="矩形 4"/>
          <p:cNvSpPr/>
          <p:nvPr/>
        </p:nvSpPr>
        <p:spPr>
          <a:xfrm>
            <a:off x="6246951" y="2340526"/>
            <a:ext cx="1772921" cy="369332"/>
          </a:xfrm>
          <a:prstGeom prst="rect">
            <a:avLst/>
          </a:prstGeom>
        </p:spPr>
        <p:txBody>
          <a:bodyPr wrap="none">
            <a:spAutoFit/>
          </a:bodyPr>
          <a:lstStyle/>
          <a:p>
            <a:r>
              <a:rPr lang="zh-CN" altLang="en-US" dirty="0"/>
              <a:t>semantic regions</a:t>
            </a:r>
          </a:p>
        </p:txBody>
      </p:sp>
      <p:sp>
        <p:nvSpPr>
          <p:cNvPr id="6" name="右箭头 5"/>
          <p:cNvSpPr/>
          <p:nvPr/>
        </p:nvSpPr>
        <p:spPr>
          <a:xfrm>
            <a:off x="2784545" y="2549164"/>
            <a:ext cx="1517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6101632" y="2533328"/>
            <a:ext cx="1517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29632" y="2645218"/>
            <a:ext cx="4159216" cy="369332"/>
          </a:xfrm>
          <a:prstGeom prst="rect">
            <a:avLst/>
          </a:prstGeom>
        </p:spPr>
        <p:txBody>
          <a:bodyPr wrap="none">
            <a:spAutoFit/>
          </a:bodyPr>
          <a:lstStyle/>
          <a:p>
            <a:r>
              <a:rPr lang="en-US" altLang="zh-CN" dirty="0" smtClean="0"/>
              <a:t>l</a:t>
            </a:r>
            <a:r>
              <a:rPr lang="zh-CN" altLang="en-US" dirty="0" smtClean="0"/>
              <a:t>ongest </a:t>
            </a:r>
            <a:r>
              <a:rPr lang="zh-CN" altLang="en-US" dirty="0"/>
              <a:t>common sub-sequence (LCSS) [73]</a:t>
            </a:r>
          </a:p>
        </p:txBody>
      </p:sp>
      <p:sp>
        <p:nvSpPr>
          <p:cNvPr id="9" name="矩形 8"/>
          <p:cNvSpPr/>
          <p:nvPr/>
        </p:nvSpPr>
        <p:spPr>
          <a:xfrm>
            <a:off x="1239498" y="2890502"/>
            <a:ext cx="2239780" cy="369332"/>
          </a:xfrm>
          <a:prstGeom prst="rect">
            <a:avLst/>
          </a:prstGeom>
        </p:spPr>
        <p:txBody>
          <a:bodyPr wrap="none">
            <a:spAutoFit/>
          </a:bodyPr>
          <a:lstStyle/>
          <a:p>
            <a:r>
              <a:rPr lang="zh-CN" altLang="en-US" dirty="0"/>
              <a:t>coherent </a:t>
            </a:r>
            <a:r>
              <a:rPr lang="en-US" altLang="zh-CN" dirty="0" smtClean="0"/>
              <a:t>filtering [70]</a:t>
            </a:r>
            <a:endParaRPr lang="zh-CN" altLang="en-US" dirty="0"/>
          </a:p>
        </p:txBody>
      </p:sp>
      <p:sp>
        <p:nvSpPr>
          <p:cNvPr id="10" name="矩形 9"/>
          <p:cNvSpPr/>
          <p:nvPr/>
        </p:nvSpPr>
        <p:spPr>
          <a:xfrm>
            <a:off x="1233799" y="3153568"/>
            <a:ext cx="1802416" cy="369332"/>
          </a:xfrm>
          <a:prstGeom prst="rect">
            <a:avLst/>
          </a:prstGeom>
        </p:spPr>
        <p:txBody>
          <a:bodyPr wrap="none">
            <a:spAutoFit/>
          </a:bodyPr>
          <a:lstStyle/>
          <a:p>
            <a:r>
              <a:rPr lang="en-US" altLang="zh-CN" dirty="0" err="1" smtClean="0"/>
              <a:t>Metatracking</a:t>
            </a:r>
            <a:r>
              <a:rPr lang="en-US" altLang="zh-CN" dirty="0" smtClean="0"/>
              <a:t>[19]</a:t>
            </a:r>
            <a:endParaRPr lang="zh-CN" altLang="en-US" dirty="0"/>
          </a:p>
        </p:txBody>
      </p:sp>
    </p:spTree>
    <p:extLst>
      <p:ext uri="{BB962C8B-B14F-4D97-AF65-F5344CB8AC3E}">
        <p14:creationId xmlns:p14="http://schemas.microsoft.com/office/powerpoint/2010/main" val="2354331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12331"/>
            <a:ext cx="9345478" cy="1200329"/>
          </a:xfrm>
          <a:prstGeom prst="rect">
            <a:avLst/>
          </a:prstGeom>
        </p:spPr>
        <p:txBody>
          <a:bodyPr wrap="square">
            <a:spAutoFit/>
          </a:bodyPr>
          <a:lstStyle/>
          <a:p>
            <a:r>
              <a:rPr lang="en-US" altLang="zh-CN" dirty="0"/>
              <a:t>In contrast to the simple averaging optical ﬂow methods, the use of an probability model allows for long-term analysis of a scene. Moreover, it can capture both the overlapping behaviors at any given location in a scene and the spatial dependencies between behaviors. Finally, the statistical model can incorporate a priori knowledge on where, when and what types of activities occur.</a:t>
            </a:r>
            <a:endParaRPr lang="zh-CN" altLang="en-US" dirty="0"/>
          </a:p>
        </p:txBody>
      </p:sp>
      <p:sp>
        <p:nvSpPr>
          <p:cNvPr id="3" name="矩形 2"/>
          <p:cNvSpPr/>
          <p:nvPr/>
        </p:nvSpPr>
        <p:spPr>
          <a:xfrm>
            <a:off x="288838" y="542999"/>
            <a:ext cx="3482877" cy="369332"/>
          </a:xfrm>
          <a:prstGeom prst="rect">
            <a:avLst/>
          </a:prstGeom>
        </p:spPr>
        <p:txBody>
          <a:bodyPr wrap="none">
            <a:spAutoFit/>
          </a:bodyPr>
          <a:lstStyle/>
          <a:p>
            <a:r>
              <a:rPr lang="zh-CN" altLang="en-US" dirty="0"/>
              <a:t>Probability Model-Based Clustering</a:t>
            </a:r>
          </a:p>
        </p:txBody>
      </p:sp>
      <p:sp>
        <p:nvSpPr>
          <p:cNvPr id="4" name="矩形 3"/>
          <p:cNvSpPr/>
          <p:nvPr/>
        </p:nvSpPr>
        <p:spPr>
          <a:xfrm>
            <a:off x="944797" y="2112660"/>
            <a:ext cx="3162854" cy="369332"/>
          </a:xfrm>
          <a:prstGeom prst="rect">
            <a:avLst/>
          </a:prstGeom>
        </p:spPr>
        <p:txBody>
          <a:bodyPr wrap="none">
            <a:spAutoFit/>
          </a:bodyPr>
          <a:lstStyle/>
          <a:p>
            <a:r>
              <a:rPr lang="en-US" altLang="zh-CN" dirty="0"/>
              <a:t>diffusion maps embedding [75] </a:t>
            </a:r>
            <a:endParaRPr lang="zh-CN" altLang="en-US" dirty="0"/>
          </a:p>
        </p:txBody>
      </p:sp>
      <p:sp>
        <p:nvSpPr>
          <p:cNvPr id="5" name="矩形 4"/>
          <p:cNvSpPr/>
          <p:nvPr/>
        </p:nvSpPr>
        <p:spPr>
          <a:xfrm>
            <a:off x="944797" y="2481992"/>
            <a:ext cx="1035861" cy="369332"/>
          </a:xfrm>
          <a:prstGeom prst="rect">
            <a:avLst/>
          </a:prstGeom>
        </p:spPr>
        <p:txBody>
          <a:bodyPr wrap="none">
            <a:spAutoFit/>
          </a:bodyPr>
          <a:lstStyle/>
          <a:p>
            <a:r>
              <a:rPr lang="en-US" altLang="zh-CN" dirty="0" smtClean="0"/>
              <a:t>GMM[3] </a:t>
            </a:r>
            <a:endParaRPr lang="zh-CN" altLang="en-US" dirty="0"/>
          </a:p>
        </p:txBody>
      </p:sp>
      <p:sp>
        <p:nvSpPr>
          <p:cNvPr id="6" name="矩形 5"/>
          <p:cNvSpPr/>
          <p:nvPr/>
        </p:nvSpPr>
        <p:spPr>
          <a:xfrm>
            <a:off x="944797" y="2851324"/>
            <a:ext cx="1673087" cy="369332"/>
          </a:xfrm>
          <a:prstGeom prst="rect">
            <a:avLst/>
          </a:prstGeom>
        </p:spPr>
        <p:txBody>
          <a:bodyPr wrap="none">
            <a:spAutoFit/>
          </a:bodyPr>
          <a:lstStyle/>
          <a:p>
            <a:r>
              <a:rPr lang="zh-CN" altLang="en-US" dirty="0" smtClean="0"/>
              <a:t>RFT</a:t>
            </a:r>
            <a:r>
              <a:rPr lang="en-US" altLang="zh-CN" dirty="0" smtClean="0"/>
              <a:t>+MRFs[7][8]</a:t>
            </a:r>
            <a:endParaRPr lang="zh-CN" altLang="en-US" dirty="0"/>
          </a:p>
        </p:txBody>
      </p:sp>
      <p:sp>
        <p:nvSpPr>
          <p:cNvPr id="7" name="矩形 6"/>
          <p:cNvSpPr/>
          <p:nvPr/>
        </p:nvSpPr>
        <p:spPr>
          <a:xfrm>
            <a:off x="944797" y="3220656"/>
            <a:ext cx="7916141" cy="1477328"/>
          </a:xfrm>
          <a:prstGeom prst="rect">
            <a:avLst/>
          </a:prstGeom>
        </p:spPr>
        <p:txBody>
          <a:bodyPr wrap="none">
            <a:spAutoFit/>
          </a:bodyPr>
          <a:lstStyle/>
          <a:p>
            <a:r>
              <a:rPr lang="en-US" altLang="zh-CN" dirty="0" smtClean="0"/>
              <a:t>Two-level </a:t>
            </a:r>
            <a:r>
              <a:rPr lang="zh-CN" altLang="en-US" dirty="0" smtClean="0"/>
              <a:t>LDA</a:t>
            </a:r>
            <a:r>
              <a:rPr lang="en-US" altLang="zh-CN" dirty="0"/>
              <a:t>[71]:At </a:t>
            </a:r>
            <a:r>
              <a:rPr lang="en-US" altLang="zh-CN" dirty="0" smtClean="0"/>
              <a:t>the first </a:t>
            </a:r>
            <a:r>
              <a:rPr lang="en-US" altLang="zh-CN" dirty="0"/>
              <a:t>level, single-agent motion patterns are modeled as </a:t>
            </a:r>
            <a:endParaRPr lang="en-US" altLang="zh-CN" dirty="0" smtClean="0"/>
          </a:p>
          <a:p>
            <a:r>
              <a:rPr lang="en-US" altLang="zh-CN" dirty="0"/>
              <a:t>	</a:t>
            </a:r>
            <a:r>
              <a:rPr lang="en-US" altLang="zh-CN" dirty="0" smtClean="0"/>
              <a:t>distributions </a:t>
            </a:r>
            <a:r>
              <a:rPr lang="en-US" altLang="zh-CN" dirty="0"/>
              <a:t>over pixel-based features. At the second level, interaction </a:t>
            </a:r>
            <a:endParaRPr lang="en-US" altLang="zh-CN" dirty="0" smtClean="0"/>
          </a:p>
          <a:p>
            <a:r>
              <a:rPr lang="en-US" altLang="zh-CN" dirty="0"/>
              <a:t>	</a:t>
            </a:r>
            <a:r>
              <a:rPr lang="en-US" altLang="zh-CN" dirty="0" smtClean="0"/>
              <a:t>patterns </a:t>
            </a:r>
            <a:r>
              <a:rPr lang="en-US" altLang="zh-CN" dirty="0"/>
              <a:t>are modeled as distributions over single-agent motion patterns</a:t>
            </a:r>
            <a:r>
              <a:rPr lang="en-US" altLang="zh-CN" dirty="0" smtClean="0"/>
              <a:t>.</a:t>
            </a:r>
          </a:p>
          <a:p>
            <a:r>
              <a:rPr lang="en-US" altLang="zh-CN" dirty="0"/>
              <a:t>	</a:t>
            </a:r>
            <a:r>
              <a:rPr lang="en-US" altLang="zh-CN" dirty="0" smtClean="0"/>
              <a:t> </a:t>
            </a:r>
            <a:r>
              <a:rPr lang="en-US" altLang="zh-CN" dirty="0"/>
              <a:t>Then, LDA is applied to discover both single-agent motion patterns and </a:t>
            </a:r>
            <a:endParaRPr lang="en-US" altLang="zh-CN" dirty="0" smtClean="0"/>
          </a:p>
          <a:p>
            <a:r>
              <a:rPr lang="en-US" altLang="zh-CN" dirty="0"/>
              <a:t>	</a:t>
            </a:r>
            <a:r>
              <a:rPr lang="en-US" altLang="zh-CN" dirty="0" smtClean="0"/>
              <a:t>interaction </a:t>
            </a:r>
            <a:r>
              <a:rPr lang="en-US" altLang="zh-CN" dirty="0"/>
              <a:t>patterns in the video.</a:t>
            </a:r>
            <a:r>
              <a:rPr lang="zh-CN" altLang="en-US" dirty="0" smtClean="0"/>
              <a:t> </a:t>
            </a:r>
            <a:endParaRPr lang="zh-CN" altLang="en-US" dirty="0"/>
          </a:p>
        </p:txBody>
      </p:sp>
    </p:spTree>
    <p:extLst>
      <p:ext uri="{BB962C8B-B14F-4D97-AF65-F5344CB8AC3E}">
        <p14:creationId xmlns:p14="http://schemas.microsoft.com/office/powerpoint/2010/main" val="3665796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4915" y="805912"/>
            <a:ext cx="1129989" cy="646331"/>
          </a:xfrm>
          <a:prstGeom prst="rect">
            <a:avLst/>
          </a:prstGeom>
          <a:noFill/>
        </p:spPr>
        <p:txBody>
          <a:bodyPr wrap="none" rtlCol="0">
            <a:spAutoFit/>
          </a:bodyPr>
          <a:lstStyle/>
          <a:p>
            <a:r>
              <a:rPr lang="en-US" altLang="zh-CN" dirty="0" smtClean="0"/>
              <a:t>Summary </a:t>
            </a:r>
          </a:p>
          <a:p>
            <a:endParaRPr lang="zh-CN" altLang="en-US" dirty="0"/>
          </a:p>
        </p:txBody>
      </p:sp>
    </p:spTree>
    <p:extLst>
      <p:ext uri="{BB962C8B-B14F-4D97-AF65-F5344CB8AC3E}">
        <p14:creationId xmlns:p14="http://schemas.microsoft.com/office/powerpoint/2010/main" val="2891752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5142" y="432262"/>
            <a:ext cx="2492990" cy="369332"/>
          </a:xfrm>
          <a:prstGeom prst="rect">
            <a:avLst/>
          </a:prstGeom>
          <a:noFill/>
        </p:spPr>
        <p:txBody>
          <a:bodyPr wrap="none" rtlCol="0">
            <a:spAutoFit/>
          </a:bodyPr>
          <a:lstStyle/>
          <a:p>
            <a:r>
              <a:rPr lang="zh-CN" altLang="en-US" dirty="0" smtClean="0"/>
              <a:t>群体行为分析的主体：</a:t>
            </a:r>
            <a:endParaRPr lang="zh-CN" altLang="en-US" dirty="0"/>
          </a:p>
        </p:txBody>
      </p:sp>
      <p:sp>
        <p:nvSpPr>
          <p:cNvPr id="3" name="矩形 2"/>
          <p:cNvSpPr/>
          <p:nvPr/>
        </p:nvSpPr>
        <p:spPr>
          <a:xfrm>
            <a:off x="216130" y="1226987"/>
            <a:ext cx="8246226" cy="923330"/>
          </a:xfrm>
          <a:prstGeom prst="rect">
            <a:avLst/>
          </a:prstGeom>
        </p:spPr>
        <p:txBody>
          <a:bodyPr wrap="square">
            <a:spAutoFit/>
          </a:bodyPr>
          <a:lstStyle/>
          <a:p>
            <a:r>
              <a:rPr lang="zh-CN" altLang="en-US" dirty="0" smtClean="0"/>
              <a:t>生命体：人群、蚁群、蜂群、神经信号等的行为分析；</a:t>
            </a:r>
            <a:endParaRPr lang="en-US" altLang="zh-CN" dirty="0" smtClean="0"/>
          </a:p>
          <a:p>
            <a:r>
              <a:rPr lang="zh-CN" altLang="en-US" dirty="0" smtClean="0"/>
              <a:t>非生命体：</a:t>
            </a:r>
            <a:r>
              <a:rPr lang="zh-CN" altLang="en-US" dirty="0"/>
              <a:t>社交</a:t>
            </a:r>
            <a:r>
              <a:rPr lang="zh-CN" altLang="en-US" dirty="0" smtClean="0"/>
              <a:t>网络的分析、智能</a:t>
            </a:r>
            <a:r>
              <a:rPr lang="zh-CN" altLang="en-US" dirty="0"/>
              <a:t>体群组的控制、宏观经济分析</a:t>
            </a:r>
            <a:r>
              <a:rPr lang="zh-CN" altLang="en-US" dirty="0" smtClean="0"/>
              <a:t>调控；</a:t>
            </a:r>
            <a:endParaRPr lang="en-US" altLang="zh-CN" dirty="0" smtClean="0"/>
          </a:p>
          <a:p>
            <a:r>
              <a:rPr lang="zh-CN" altLang="en-US" dirty="0" smtClean="0"/>
              <a:t>二者的结合：人机协同行为的分析与控制</a:t>
            </a:r>
            <a:r>
              <a:rPr lang="en-US" altLang="zh-CN" dirty="0"/>
              <a:t>	</a:t>
            </a:r>
          </a:p>
        </p:txBody>
      </p:sp>
      <p:sp>
        <p:nvSpPr>
          <p:cNvPr id="4" name="文本框 3"/>
          <p:cNvSpPr txBox="1"/>
          <p:nvPr/>
        </p:nvSpPr>
        <p:spPr>
          <a:xfrm>
            <a:off x="615142" y="3142211"/>
            <a:ext cx="1338828" cy="369332"/>
          </a:xfrm>
          <a:prstGeom prst="rect">
            <a:avLst/>
          </a:prstGeom>
          <a:noFill/>
        </p:spPr>
        <p:txBody>
          <a:bodyPr wrap="none" rtlCol="0">
            <a:spAutoFit/>
          </a:bodyPr>
          <a:lstStyle/>
          <a:p>
            <a:r>
              <a:rPr lang="zh-CN" altLang="en-US" dirty="0" smtClean="0"/>
              <a:t>计算机视觉</a:t>
            </a:r>
            <a:endParaRPr lang="zh-CN" altLang="en-US" dirty="0"/>
          </a:p>
        </p:txBody>
      </p:sp>
      <p:sp>
        <p:nvSpPr>
          <p:cNvPr id="5" name="文本框 4"/>
          <p:cNvSpPr txBox="1"/>
          <p:nvPr/>
        </p:nvSpPr>
        <p:spPr>
          <a:xfrm>
            <a:off x="2709950" y="4222865"/>
            <a:ext cx="2954655" cy="369332"/>
          </a:xfrm>
          <a:prstGeom prst="rect">
            <a:avLst/>
          </a:prstGeom>
          <a:noFill/>
        </p:spPr>
        <p:txBody>
          <a:bodyPr wrap="none" rtlCol="0">
            <a:spAutoFit/>
          </a:bodyPr>
          <a:lstStyle/>
          <a:p>
            <a:r>
              <a:rPr lang="zh-CN" altLang="en-US" dirty="0" smtClean="0"/>
              <a:t>监控场景下的人群行为分析</a:t>
            </a:r>
            <a:endParaRPr lang="zh-CN" altLang="en-US" dirty="0"/>
          </a:p>
        </p:txBody>
      </p:sp>
    </p:spTree>
    <p:extLst>
      <p:ext uri="{BB962C8B-B14F-4D97-AF65-F5344CB8AC3E}">
        <p14:creationId xmlns:p14="http://schemas.microsoft.com/office/powerpoint/2010/main" val="1518161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9006" y="191168"/>
            <a:ext cx="4232441" cy="369332"/>
          </a:xfrm>
          <a:prstGeom prst="rect">
            <a:avLst/>
          </a:prstGeom>
        </p:spPr>
        <p:txBody>
          <a:bodyPr wrap="none">
            <a:spAutoFit/>
          </a:bodyPr>
          <a:lstStyle/>
          <a:p>
            <a:r>
              <a:rPr lang="zh-CN" altLang="en-US" dirty="0"/>
              <a:t>CROWD MOTION PATTERN SEGMENTATION</a:t>
            </a:r>
          </a:p>
        </p:txBody>
      </p:sp>
      <p:sp>
        <p:nvSpPr>
          <p:cNvPr id="3" name="矩形 2"/>
          <p:cNvSpPr/>
          <p:nvPr/>
        </p:nvSpPr>
        <p:spPr>
          <a:xfrm>
            <a:off x="999641" y="560500"/>
            <a:ext cx="6656522" cy="646331"/>
          </a:xfrm>
          <a:prstGeom prst="rect">
            <a:avLst/>
          </a:prstGeom>
        </p:spPr>
        <p:txBody>
          <a:bodyPr wrap="square">
            <a:spAutoFit/>
          </a:bodyPr>
          <a:lstStyle/>
          <a:p>
            <a:r>
              <a:rPr lang="zh-CN" altLang="en-US" dirty="0"/>
              <a:t>In the crowded scene analysis, it is highly desirable to analyze the motion patterns and obtain some high-level interpretation.</a:t>
            </a:r>
          </a:p>
        </p:txBody>
      </p:sp>
      <p:sp>
        <p:nvSpPr>
          <p:cNvPr id="4" name="矩形 3"/>
          <p:cNvSpPr/>
          <p:nvPr/>
        </p:nvSpPr>
        <p:spPr>
          <a:xfrm>
            <a:off x="217247" y="1391497"/>
            <a:ext cx="8444106" cy="646331"/>
          </a:xfrm>
          <a:prstGeom prst="rect">
            <a:avLst/>
          </a:prstGeom>
        </p:spPr>
        <p:txBody>
          <a:bodyPr wrap="none">
            <a:spAutoFit/>
          </a:bodyPr>
          <a:lstStyle/>
          <a:p>
            <a:r>
              <a:rPr lang="zh-CN" altLang="en-US" dirty="0"/>
              <a:t>motion </a:t>
            </a:r>
            <a:r>
              <a:rPr lang="zh-CN" altLang="en-US" dirty="0" smtClean="0"/>
              <a:t>pattern</a:t>
            </a:r>
            <a:r>
              <a:rPr lang="en-US" altLang="zh-CN" dirty="0" smtClean="0"/>
              <a:t>: a </a:t>
            </a:r>
            <a:r>
              <a:rPr lang="en-US" altLang="zh-CN" dirty="0"/>
              <a:t>spatial region of the scene that has a high degree of local similarity of </a:t>
            </a:r>
            <a:endParaRPr lang="en-US" altLang="zh-CN" dirty="0" smtClean="0"/>
          </a:p>
          <a:p>
            <a:r>
              <a:rPr lang="en-US" altLang="zh-CN" dirty="0"/>
              <a:t>	</a:t>
            </a:r>
            <a:r>
              <a:rPr lang="en-US" altLang="zh-CN" dirty="0" smtClean="0"/>
              <a:t>the </a:t>
            </a:r>
            <a:r>
              <a:rPr lang="en-US" altLang="zh-CN" dirty="0"/>
              <a:t>speed, as well as </a:t>
            </a:r>
            <a:r>
              <a:rPr lang="en-US" altLang="zh-CN" dirty="0" smtClean="0"/>
              <a:t>flow </a:t>
            </a:r>
            <a:r>
              <a:rPr lang="en-US" altLang="zh-CN" dirty="0"/>
              <a:t>direction within the region and otherwise outside </a:t>
            </a:r>
            <a:endParaRPr lang="zh-CN" altLang="en-US" dirty="0"/>
          </a:p>
        </p:txBody>
      </p:sp>
      <p:sp>
        <p:nvSpPr>
          <p:cNvPr id="5" name="左大括号 4"/>
          <p:cNvSpPr/>
          <p:nvPr/>
        </p:nvSpPr>
        <p:spPr>
          <a:xfrm>
            <a:off x="712921" y="2696704"/>
            <a:ext cx="286720" cy="27741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p:cNvSpPr/>
          <p:nvPr/>
        </p:nvSpPr>
        <p:spPr>
          <a:xfrm>
            <a:off x="999641" y="2512038"/>
            <a:ext cx="3785075" cy="369332"/>
          </a:xfrm>
          <a:prstGeom prst="rect">
            <a:avLst/>
          </a:prstGeom>
        </p:spPr>
        <p:txBody>
          <a:bodyPr wrap="none">
            <a:spAutoFit/>
          </a:bodyPr>
          <a:lstStyle/>
          <a:p>
            <a:r>
              <a:rPr lang="zh-CN" altLang="en-US" dirty="0"/>
              <a:t>Flow Field Model-Based Segmentation</a:t>
            </a:r>
          </a:p>
        </p:txBody>
      </p:sp>
      <p:sp>
        <p:nvSpPr>
          <p:cNvPr id="7" name="矩形 6"/>
          <p:cNvSpPr/>
          <p:nvPr/>
        </p:nvSpPr>
        <p:spPr>
          <a:xfrm>
            <a:off x="1153480" y="4961491"/>
            <a:ext cx="2683492" cy="369332"/>
          </a:xfrm>
          <a:prstGeom prst="rect">
            <a:avLst/>
          </a:prstGeom>
        </p:spPr>
        <p:txBody>
          <a:bodyPr wrap="none">
            <a:spAutoFit/>
          </a:bodyPr>
          <a:lstStyle/>
          <a:p>
            <a:r>
              <a:rPr lang="zh-CN" altLang="en-US" dirty="0"/>
              <a:t>Similarity-Based Clustering</a:t>
            </a:r>
          </a:p>
        </p:txBody>
      </p:sp>
      <p:sp>
        <p:nvSpPr>
          <p:cNvPr id="8" name="矩形 7"/>
          <p:cNvSpPr/>
          <p:nvPr/>
        </p:nvSpPr>
        <p:spPr>
          <a:xfrm>
            <a:off x="753787" y="6432355"/>
            <a:ext cx="3482877" cy="369332"/>
          </a:xfrm>
          <a:prstGeom prst="rect">
            <a:avLst/>
          </a:prstGeom>
        </p:spPr>
        <p:txBody>
          <a:bodyPr wrap="none">
            <a:spAutoFit/>
          </a:bodyPr>
          <a:lstStyle/>
          <a:p>
            <a:r>
              <a:rPr lang="zh-CN" altLang="en-US" dirty="0"/>
              <a:t>Probability Model-Based Clustering</a:t>
            </a:r>
          </a:p>
        </p:txBody>
      </p:sp>
      <p:sp>
        <p:nvSpPr>
          <p:cNvPr id="11" name="矩形 10"/>
          <p:cNvSpPr/>
          <p:nvPr/>
        </p:nvSpPr>
        <p:spPr>
          <a:xfrm>
            <a:off x="1286361" y="2829031"/>
            <a:ext cx="3240054" cy="369332"/>
          </a:xfrm>
          <a:prstGeom prst="rect">
            <a:avLst/>
          </a:prstGeom>
        </p:spPr>
        <p:txBody>
          <a:bodyPr wrap="none">
            <a:spAutoFit/>
          </a:bodyPr>
          <a:lstStyle/>
          <a:p>
            <a:r>
              <a:rPr lang="en-US" altLang="zh-CN" dirty="0"/>
              <a:t> </a:t>
            </a:r>
            <a:r>
              <a:rPr lang="en-US" altLang="zh-CN" dirty="0" err="1"/>
              <a:t>Lagrangian</a:t>
            </a:r>
            <a:r>
              <a:rPr lang="en-US" altLang="zh-CN" dirty="0"/>
              <a:t> particle </a:t>
            </a:r>
            <a:r>
              <a:rPr lang="en-US" altLang="zh-CN" dirty="0" smtClean="0"/>
              <a:t>dynamic[12]</a:t>
            </a:r>
            <a:endParaRPr lang="zh-CN" altLang="en-US" dirty="0"/>
          </a:p>
        </p:txBody>
      </p:sp>
      <p:sp>
        <p:nvSpPr>
          <p:cNvPr id="12" name="矩形 11"/>
          <p:cNvSpPr/>
          <p:nvPr/>
        </p:nvSpPr>
        <p:spPr>
          <a:xfrm>
            <a:off x="4784716" y="2855201"/>
            <a:ext cx="4045659" cy="369332"/>
          </a:xfrm>
          <a:prstGeom prst="rect">
            <a:avLst/>
          </a:prstGeom>
        </p:spPr>
        <p:txBody>
          <a:bodyPr wrap="none">
            <a:spAutoFit/>
          </a:bodyPr>
          <a:lstStyle/>
          <a:p>
            <a:r>
              <a:rPr lang="zh-CN" altLang="en-US" dirty="0"/>
              <a:t>Lagrangian coherent structures (LCS) [57]</a:t>
            </a:r>
          </a:p>
        </p:txBody>
      </p:sp>
      <p:sp>
        <p:nvSpPr>
          <p:cNvPr id="13" name="矩形 12"/>
          <p:cNvSpPr/>
          <p:nvPr/>
        </p:nvSpPr>
        <p:spPr>
          <a:xfrm>
            <a:off x="1286361" y="3242953"/>
            <a:ext cx="4408194" cy="369332"/>
          </a:xfrm>
          <a:prstGeom prst="rect">
            <a:avLst/>
          </a:prstGeom>
        </p:spPr>
        <p:txBody>
          <a:bodyPr wrap="none">
            <a:spAutoFit/>
          </a:bodyPr>
          <a:lstStyle/>
          <a:p>
            <a:r>
              <a:rPr lang="zh-CN" altLang="en-US" dirty="0"/>
              <a:t>earn dominant motion patterns in </a:t>
            </a:r>
            <a:r>
              <a:rPr lang="zh-CN" altLang="en-US" dirty="0" smtClean="0"/>
              <a:t>videos</a:t>
            </a:r>
            <a:r>
              <a:rPr lang="en-US" altLang="zh-CN" dirty="0" smtClean="0"/>
              <a:t>[54]</a:t>
            </a:r>
            <a:endParaRPr lang="zh-CN" altLang="en-US" dirty="0"/>
          </a:p>
        </p:txBody>
      </p:sp>
      <p:sp>
        <p:nvSpPr>
          <p:cNvPr id="14" name="矩形 13"/>
          <p:cNvSpPr/>
          <p:nvPr/>
        </p:nvSpPr>
        <p:spPr>
          <a:xfrm>
            <a:off x="1278224" y="3630705"/>
            <a:ext cx="7012983" cy="369332"/>
          </a:xfrm>
          <a:prstGeom prst="rect">
            <a:avLst/>
          </a:prstGeom>
        </p:spPr>
        <p:txBody>
          <a:bodyPr wrap="square">
            <a:spAutoFit/>
          </a:bodyPr>
          <a:lstStyle/>
          <a:p>
            <a:r>
              <a:rPr lang="zh-CN" altLang="en-US" dirty="0"/>
              <a:t>local–translational domain segmenta-tion (LTDS) </a:t>
            </a:r>
            <a:r>
              <a:rPr lang="zh-CN" altLang="en-US" dirty="0" smtClean="0"/>
              <a:t>model </a:t>
            </a:r>
            <a:r>
              <a:rPr lang="zh-CN" altLang="en-US" dirty="0"/>
              <a:t>[67].</a:t>
            </a:r>
          </a:p>
        </p:txBody>
      </p:sp>
      <p:sp>
        <p:nvSpPr>
          <p:cNvPr id="15" name="矩形 14"/>
          <p:cNvSpPr/>
          <p:nvPr/>
        </p:nvSpPr>
        <p:spPr>
          <a:xfrm>
            <a:off x="1286361" y="3990664"/>
            <a:ext cx="2604431" cy="369332"/>
          </a:xfrm>
          <a:prstGeom prst="rect">
            <a:avLst/>
          </a:prstGeom>
        </p:spPr>
        <p:txBody>
          <a:bodyPr wrap="none">
            <a:spAutoFit/>
          </a:bodyPr>
          <a:lstStyle/>
          <a:p>
            <a:r>
              <a:rPr lang="zh-CN" altLang="en-US" dirty="0"/>
              <a:t>streakline framework [13]</a:t>
            </a:r>
          </a:p>
        </p:txBody>
      </p:sp>
      <p:sp>
        <p:nvSpPr>
          <p:cNvPr id="16" name="矩形 15"/>
          <p:cNvSpPr/>
          <p:nvPr/>
        </p:nvSpPr>
        <p:spPr>
          <a:xfrm>
            <a:off x="4177512" y="3990664"/>
            <a:ext cx="4572000" cy="923330"/>
          </a:xfrm>
          <a:prstGeom prst="rect">
            <a:avLst/>
          </a:prstGeom>
        </p:spPr>
        <p:txBody>
          <a:bodyPr>
            <a:spAutoFit/>
          </a:bodyPr>
          <a:lstStyle/>
          <a:p>
            <a:r>
              <a:rPr lang="zh-CN" altLang="en-US" dirty="0"/>
              <a:t>Wang et al. [55] improved the streakline framework with a highly accurate variational model [56].</a:t>
            </a:r>
          </a:p>
        </p:txBody>
      </p:sp>
      <p:sp>
        <p:nvSpPr>
          <p:cNvPr id="17" name="矩形 16"/>
          <p:cNvSpPr/>
          <p:nvPr/>
        </p:nvSpPr>
        <p:spPr>
          <a:xfrm>
            <a:off x="1651726" y="5259996"/>
            <a:ext cx="1687000" cy="369332"/>
          </a:xfrm>
          <a:prstGeom prst="rect">
            <a:avLst/>
          </a:prstGeom>
        </p:spPr>
        <p:txBody>
          <a:bodyPr wrap="none">
            <a:spAutoFit/>
          </a:bodyPr>
          <a:lstStyle/>
          <a:p>
            <a:r>
              <a:rPr lang="en-US" altLang="zh-CN" dirty="0"/>
              <a:t>motion features</a:t>
            </a:r>
            <a:endParaRPr lang="zh-CN" altLang="en-US" dirty="0"/>
          </a:p>
        </p:txBody>
      </p:sp>
      <p:sp>
        <p:nvSpPr>
          <p:cNvPr id="18" name="矩形 17"/>
          <p:cNvSpPr/>
          <p:nvPr/>
        </p:nvSpPr>
        <p:spPr>
          <a:xfrm>
            <a:off x="3490458" y="5273953"/>
            <a:ext cx="3158942" cy="369332"/>
          </a:xfrm>
          <a:prstGeom prst="rect">
            <a:avLst/>
          </a:prstGeom>
        </p:spPr>
        <p:txBody>
          <a:bodyPr wrap="none">
            <a:spAutoFit/>
          </a:bodyPr>
          <a:lstStyle/>
          <a:p>
            <a:r>
              <a:rPr lang="zh-CN" altLang="en-US" dirty="0"/>
              <a:t>grouped into similar cat-egories</a:t>
            </a:r>
          </a:p>
        </p:txBody>
      </p:sp>
      <p:sp>
        <p:nvSpPr>
          <p:cNvPr id="19" name="矩形 18"/>
          <p:cNvSpPr/>
          <p:nvPr/>
        </p:nvSpPr>
        <p:spPr>
          <a:xfrm>
            <a:off x="6801132" y="5249981"/>
            <a:ext cx="1772921" cy="369332"/>
          </a:xfrm>
          <a:prstGeom prst="rect">
            <a:avLst/>
          </a:prstGeom>
        </p:spPr>
        <p:txBody>
          <a:bodyPr wrap="none">
            <a:spAutoFit/>
          </a:bodyPr>
          <a:lstStyle/>
          <a:p>
            <a:r>
              <a:rPr lang="zh-CN" altLang="en-US" dirty="0"/>
              <a:t>semantic regions</a:t>
            </a:r>
          </a:p>
        </p:txBody>
      </p:sp>
      <p:sp>
        <p:nvSpPr>
          <p:cNvPr id="20" name="右箭头 19"/>
          <p:cNvSpPr/>
          <p:nvPr/>
        </p:nvSpPr>
        <p:spPr>
          <a:xfrm>
            <a:off x="3338726" y="5458619"/>
            <a:ext cx="1517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655813" y="5442783"/>
            <a:ext cx="151732"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783813" y="5554673"/>
            <a:ext cx="4159216" cy="369332"/>
          </a:xfrm>
          <a:prstGeom prst="rect">
            <a:avLst/>
          </a:prstGeom>
        </p:spPr>
        <p:txBody>
          <a:bodyPr wrap="none">
            <a:spAutoFit/>
          </a:bodyPr>
          <a:lstStyle/>
          <a:p>
            <a:r>
              <a:rPr lang="en-US" altLang="zh-CN" dirty="0" smtClean="0"/>
              <a:t>l</a:t>
            </a:r>
            <a:r>
              <a:rPr lang="zh-CN" altLang="en-US" dirty="0" smtClean="0"/>
              <a:t>ongest </a:t>
            </a:r>
            <a:r>
              <a:rPr lang="zh-CN" altLang="en-US" dirty="0"/>
              <a:t>common sub-sequence (LCSS) [73]</a:t>
            </a:r>
          </a:p>
        </p:txBody>
      </p:sp>
      <p:sp>
        <p:nvSpPr>
          <p:cNvPr id="23" name="矩形 22"/>
          <p:cNvSpPr/>
          <p:nvPr/>
        </p:nvSpPr>
        <p:spPr>
          <a:xfrm>
            <a:off x="1793679" y="5799957"/>
            <a:ext cx="2239780" cy="369332"/>
          </a:xfrm>
          <a:prstGeom prst="rect">
            <a:avLst/>
          </a:prstGeom>
        </p:spPr>
        <p:txBody>
          <a:bodyPr wrap="none">
            <a:spAutoFit/>
          </a:bodyPr>
          <a:lstStyle/>
          <a:p>
            <a:r>
              <a:rPr lang="zh-CN" altLang="en-US" dirty="0"/>
              <a:t>coherent </a:t>
            </a:r>
            <a:r>
              <a:rPr lang="en-US" altLang="zh-CN" dirty="0" smtClean="0"/>
              <a:t>filtering [70]</a:t>
            </a:r>
            <a:endParaRPr lang="zh-CN" altLang="en-US" dirty="0"/>
          </a:p>
        </p:txBody>
      </p:sp>
      <p:sp>
        <p:nvSpPr>
          <p:cNvPr id="24" name="矩形 23"/>
          <p:cNvSpPr/>
          <p:nvPr/>
        </p:nvSpPr>
        <p:spPr>
          <a:xfrm>
            <a:off x="1787980" y="6063023"/>
            <a:ext cx="1802416" cy="369332"/>
          </a:xfrm>
          <a:prstGeom prst="rect">
            <a:avLst/>
          </a:prstGeom>
        </p:spPr>
        <p:txBody>
          <a:bodyPr wrap="none">
            <a:spAutoFit/>
          </a:bodyPr>
          <a:lstStyle/>
          <a:p>
            <a:r>
              <a:rPr lang="en-US" altLang="zh-CN" dirty="0" err="1" smtClean="0"/>
              <a:t>Metatracking</a:t>
            </a:r>
            <a:r>
              <a:rPr lang="en-US" altLang="zh-CN" dirty="0" smtClean="0"/>
              <a:t>[19]</a:t>
            </a:r>
            <a:endParaRPr lang="zh-CN" altLang="en-US" dirty="0"/>
          </a:p>
        </p:txBody>
      </p:sp>
    </p:spTree>
    <p:extLst>
      <p:ext uri="{BB962C8B-B14F-4D97-AF65-F5344CB8AC3E}">
        <p14:creationId xmlns:p14="http://schemas.microsoft.com/office/powerpoint/2010/main" val="312227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4712" y="123986"/>
            <a:ext cx="2788520" cy="369332"/>
          </a:xfrm>
          <a:prstGeom prst="rect">
            <a:avLst/>
          </a:prstGeom>
          <a:noFill/>
        </p:spPr>
        <p:txBody>
          <a:bodyPr wrap="none" rtlCol="0">
            <a:spAutoFit/>
          </a:bodyPr>
          <a:lstStyle/>
          <a:p>
            <a:r>
              <a:rPr lang="en-US" altLang="zh-CN" dirty="0" smtClean="0"/>
              <a:t>Crowd behavior recognition</a:t>
            </a:r>
          </a:p>
        </p:txBody>
      </p:sp>
      <p:sp>
        <p:nvSpPr>
          <p:cNvPr id="3" name="矩形 2"/>
          <p:cNvSpPr/>
          <p:nvPr/>
        </p:nvSpPr>
        <p:spPr>
          <a:xfrm>
            <a:off x="805237" y="1090070"/>
            <a:ext cx="1829475" cy="369332"/>
          </a:xfrm>
          <a:prstGeom prst="rect">
            <a:avLst/>
          </a:prstGeom>
        </p:spPr>
        <p:txBody>
          <a:bodyPr wrap="none">
            <a:spAutoFit/>
          </a:bodyPr>
          <a:lstStyle/>
          <a:p>
            <a:r>
              <a:rPr lang="zh-CN" altLang="en-US" dirty="0"/>
              <a:t>Holistic Approach</a:t>
            </a:r>
          </a:p>
        </p:txBody>
      </p:sp>
      <p:sp>
        <p:nvSpPr>
          <p:cNvPr id="4" name="矩形 3"/>
          <p:cNvSpPr/>
          <p:nvPr/>
        </p:nvSpPr>
        <p:spPr>
          <a:xfrm>
            <a:off x="805237" y="4258557"/>
            <a:ext cx="2394695" cy="369332"/>
          </a:xfrm>
          <a:prstGeom prst="rect">
            <a:avLst/>
          </a:prstGeom>
        </p:spPr>
        <p:txBody>
          <a:bodyPr wrap="none">
            <a:spAutoFit/>
          </a:bodyPr>
          <a:lstStyle/>
          <a:p>
            <a:r>
              <a:rPr lang="zh-CN" altLang="en-US" dirty="0"/>
              <a:t>Object-Based Approach</a:t>
            </a:r>
          </a:p>
        </p:txBody>
      </p:sp>
      <p:sp>
        <p:nvSpPr>
          <p:cNvPr id="5" name="矩形 4"/>
          <p:cNvSpPr/>
          <p:nvPr/>
        </p:nvSpPr>
        <p:spPr>
          <a:xfrm>
            <a:off x="964767" y="1459402"/>
            <a:ext cx="3339889" cy="369332"/>
          </a:xfrm>
          <a:prstGeom prst="rect">
            <a:avLst/>
          </a:prstGeom>
        </p:spPr>
        <p:txBody>
          <a:bodyPr wrap="none">
            <a:spAutoFit/>
          </a:bodyPr>
          <a:lstStyle/>
          <a:p>
            <a:r>
              <a:rPr lang="zh-CN" altLang="en-US" dirty="0"/>
              <a:t>treats the crowd as a single entity</a:t>
            </a:r>
          </a:p>
        </p:txBody>
      </p:sp>
      <p:sp>
        <p:nvSpPr>
          <p:cNvPr id="6" name="矩形 5"/>
          <p:cNvSpPr/>
          <p:nvPr/>
        </p:nvSpPr>
        <p:spPr>
          <a:xfrm>
            <a:off x="1080196" y="4627889"/>
            <a:ext cx="4527906" cy="369332"/>
          </a:xfrm>
          <a:prstGeom prst="rect">
            <a:avLst/>
          </a:prstGeom>
        </p:spPr>
        <p:txBody>
          <a:bodyPr wrap="none">
            <a:spAutoFit/>
          </a:bodyPr>
          <a:lstStyle/>
          <a:p>
            <a:r>
              <a:rPr lang="zh-CN" altLang="en-US" dirty="0"/>
              <a:t>treats the crowd as a collection of </a:t>
            </a:r>
            <a:r>
              <a:rPr lang="zh-CN" altLang="en-US" dirty="0" smtClean="0"/>
              <a:t>individuals</a:t>
            </a:r>
            <a:endParaRPr lang="zh-CN" altLang="en-US" dirty="0"/>
          </a:p>
        </p:txBody>
      </p:sp>
      <p:sp>
        <p:nvSpPr>
          <p:cNvPr id="7" name="文本框 6"/>
          <p:cNvSpPr txBox="1"/>
          <p:nvPr/>
        </p:nvSpPr>
        <p:spPr>
          <a:xfrm>
            <a:off x="243764" y="1769103"/>
            <a:ext cx="9035743" cy="646331"/>
          </a:xfrm>
          <a:prstGeom prst="rect">
            <a:avLst/>
          </a:prstGeom>
          <a:noFill/>
        </p:spPr>
        <p:txBody>
          <a:bodyPr wrap="none" rtlCol="0">
            <a:spAutoFit/>
          </a:bodyPr>
          <a:lstStyle/>
          <a:p>
            <a:r>
              <a:rPr lang="en-US" altLang="zh-CN" dirty="0" smtClean="0"/>
              <a:t>[</a:t>
            </a:r>
            <a:r>
              <a:rPr lang="en-US" altLang="zh-CN" dirty="0"/>
              <a:t>21] low-level motion </a:t>
            </a:r>
            <a:r>
              <a:rPr lang="en-US" altLang="zh-CN" dirty="0" smtClean="0"/>
              <a:t>features</a:t>
            </a:r>
            <a:r>
              <a:rPr lang="en-US" altLang="zh-CN" dirty="0">
                <a:sym typeface="Wingdings" panose="05000000000000000000" pitchFamily="2" charset="2"/>
              </a:rPr>
              <a:t> direction and magnitude </a:t>
            </a:r>
            <a:r>
              <a:rPr lang="en-US" altLang="zh-CN" dirty="0" smtClean="0">
                <a:sym typeface="Wingdings" panose="05000000000000000000" pitchFamily="2" charset="2"/>
              </a:rPr>
              <a:t>models </a:t>
            </a:r>
            <a:r>
              <a:rPr lang="en-US" altLang="zh-CN" dirty="0">
                <a:sym typeface="Wingdings" panose="05000000000000000000" pitchFamily="2" charset="2"/>
              </a:rPr>
              <a:t>of crowds </a:t>
            </a:r>
            <a:r>
              <a:rPr lang="en-US" altLang="zh-CN" dirty="0" smtClean="0">
                <a:sym typeface="Wingdings" panose="05000000000000000000" pitchFamily="2" charset="2"/>
              </a:rPr>
              <a:t>used</a:t>
            </a:r>
          </a:p>
          <a:p>
            <a:r>
              <a:rPr lang="en-US" altLang="zh-CN" dirty="0" smtClean="0">
                <a:sym typeface="Wingdings" panose="05000000000000000000" pitchFamily="2" charset="2"/>
              </a:rPr>
              <a:t> </a:t>
            </a:r>
            <a:r>
              <a:rPr lang="en-US" altLang="zh-CN" dirty="0">
                <a:sym typeface="Wingdings" panose="05000000000000000000" pitchFamily="2" charset="2"/>
              </a:rPr>
              <a:t>a region-based segmentation algorithm to generate different motion patterns crowd events</a:t>
            </a:r>
            <a:endParaRPr lang="zh-CN" altLang="en-US" dirty="0"/>
          </a:p>
        </p:txBody>
      </p:sp>
      <p:sp>
        <p:nvSpPr>
          <p:cNvPr id="8" name="文本框 7"/>
          <p:cNvSpPr txBox="1"/>
          <p:nvPr/>
        </p:nvSpPr>
        <p:spPr>
          <a:xfrm>
            <a:off x="245468" y="2921497"/>
            <a:ext cx="8691162" cy="1200329"/>
          </a:xfrm>
          <a:prstGeom prst="rect">
            <a:avLst/>
          </a:prstGeom>
          <a:noFill/>
        </p:spPr>
        <p:txBody>
          <a:bodyPr wrap="none" rtlCol="0">
            <a:spAutoFit/>
          </a:bodyPr>
          <a:lstStyle/>
          <a:p>
            <a:r>
              <a:rPr lang="en-US" altLang="zh-CN" dirty="0" smtClean="0"/>
              <a:t>[</a:t>
            </a:r>
            <a:r>
              <a:rPr lang="en-US" altLang="zh-CN" dirty="0"/>
              <a:t>20] exploring both appearance of crowd behaviors and </a:t>
            </a:r>
            <a:r>
              <a:rPr lang="en-US" altLang="zh-CN" dirty="0" smtClean="0"/>
              <a:t>interaction </a:t>
            </a:r>
            <a:r>
              <a:rPr lang="en-US" altLang="zh-CN" dirty="0"/>
              <a:t>among pedestrians</a:t>
            </a:r>
            <a:r>
              <a:rPr lang="en-US" altLang="zh-CN" dirty="0" smtClean="0"/>
              <a:t>.</a:t>
            </a:r>
          </a:p>
          <a:p>
            <a:r>
              <a:rPr lang="en-US" altLang="zh-CN" dirty="0"/>
              <a:t>	the local </a:t>
            </a:r>
            <a:r>
              <a:rPr lang="en-US" altLang="zh-CN" dirty="0" smtClean="0"/>
              <a:t>fluctuation </a:t>
            </a:r>
            <a:r>
              <a:rPr lang="en-US" altLang="zh-CN" dirty="0"/>
              <a:t>for </a:t>
            </a:r>
            <a:r>
              <a:rPr lang="en-US" altLang="zh-CN" dirty="0" smtClean="0"/>
              <a:t>specific pixels</a:t>
            </a:r>
            <a:r>
              <a:rPr lang="en-US" altLang="zh-CN" dirty="0">
                <a:sym typeface="Wingdings" panose="05000000000000000000" pitchFamily="2" charset="2"/>
              </a:rPr>
              <a:t> </a:t>
            </a:r>
            <a:r>
              <a:rPr lang="en-US" altLang="zh-CN" dirty="0" smtClean="0">
                <a:sym typeface="Wingdings" panose="05000000000000000000" pitchFamily="2" charset="2"/>
              </a:rPr>
              <a:t>spatiotemporal </a:t>
            </a:r>
            <a:r>
              <a:rPr lang="en-US" altLang="zh-CN" dirty="0">
                <a:sym typeface="Wingdings" panose="05000000000000000000" pitchFamily="2" charset="2"/>
              </a:rPr>
              <a:t>variation matrix </a:t>
            </a:r>
            <a:r>
              <a:rPr lang="en-US" altLang="zh-CN" dirty="0" smtClean="0">
                <a:sym typeface="Wingdings" panose="05000000000000000000" pitchFamily="2" charset="2"/>
              </a:rPr>
              <a:t>the</a:t>
            </a:r>
          </a:p>
          <a:p>
            <a:r>
              <a:rPr lang="en-US" altLang="zh-CN" dirty="0">
                <a:sym typeface="Wingdings" panose="05000000000000000000" pitchFamily="2" charset="2"/>
              </a:rPr>
              <a:t>	</a:t>
            </a:r>
            <a:r>
              <a:rPr lang="en-US" altLang="zh-CN" dirty="0" smtClean="0">
                <a:sym typeface="Wingdings" panose="05000000000000000000" pitchFamily="2" charset="2"/>
              </a:rPr>
              <a:t> </a:t>
            </a:r>
            <a:r>
              <a:rPr lang="en-US" altLang="zh-CN" dirty="0">
                <a:sym typeface="Wingdings" panose="05000000000000000000" pitchFamily="2" charset="2"/>
              </a:rPr>
              <a:t>force among pedestrians is modeled with shear force in the matrix. clustering </a:t>
            </a:r>
            <a:endParaRPr lang="en-US" altLang="zh-CN" dirty="0" smtClean="0">
              <a:sym typeface="Wingdings" panose="05000000000000000000" pitchFamily="2" charset="2"/>
            </a:endParaRPr>
          </a:p>
          <a:p>
            <a:r>
              <a:rPr lang="en-US" altLang="zh-CN" dirty="0">
                <a:sym typeface="Wingdings" panose="05000000000000000000" pitchFamily="2" charset="2"/>
              </a:rPr>
              <a:t>	</a:t>
            </a:r>
            <a:r>
              <a:rPr lang="en-US" altLang="zh-CN" dirty="0" smtClean="0">
                <a:sym typeface="Wingdings" panose="05000000000000000000" pitchFamily="2" charset="2"/>
              </a:rPr>
              <a:t>neighboring </a:t>
            </a:r>
            <a:r>
              <a:rPr lang="en-US" altLang="zh-CN" dirty="0">
                <a:sym typeface="Wingdings" panose="05000000000000000000" pitchFamily="2" charset="2"/>
              </a:rPr>
              <a:t>pixels with similar </a:t>
            </a:r>
            <a:r>
              <a:rPr lang="en-US" altLang="zh-CN" dirty="0" smtClean="0">
                <a:sym typeface="Wingdings" panose="05000000000000000000" pitchFamily="2" charset="2"/>
              </a:rPr>
              <a:t>spatiotemporal features  codebook  LDA</a:t>
            </a:r>
            <a:endParaRPr lang="zh-CN" altLang="en-US" dirty="0"/>
          </a:p>
        </p:txBody>
      </p:sp>
      <p:sp>
        <p:nvSpPr>
          <p:cNvPr id="9" name="文本框 8"/>
          <p:cNvSpPr txBox="1"/>
          <p:nvPr/>
        </p:nvSpPr>
        <p:spPr>
          <a:xfrm>
            <a:off x="243764" y="2375337"/>
            <a:ext cx="7591117" cy="646331"/>
          </a:xfrm>
          <a:prstGeom prst="rect">
            <a:avLst/>
          </a:prstGeom>
          <a:noFill/>
        </p:spPr>
        <p:txBody>
          <a:bodyPr wrap="none" rtlCol="0">
            <a:spAutoFit/>
          </a:bodyPr>
          <a:lstStyle/>
          <a:p>
            <a:r>
              <a:rPr lang="en-US" altLang="zh-CN" dirty="0" smtClean="0"/>
              <a:t>[14] </a:t>
            </a:r>
            <a:r>
              <a:rPr lang="en-US" altLang="zh-CN" dirty="0"/>
              <a:t>a scene is represented by a grid of particles initializing a dynamical system </a:t>
            </a:r>
            <a:endParaRPr lang="en-US" altLang="zh-CN" dirty="0" smtClean="0"/>
          </a:p>
          <a:p>
            <a:r>
              <a:rPr lang="en-US" altLang="zh-CN" dirty="0" smtClean="0"/>
              <a:t>deﬁned </a:t>
            </a:r>
            <a:r>
              <a:rPr lang="en-US" altLang="zh-CN" dirty="0"/>
              <a:t>by the optical ﬂow. </a:t>
            </a:r>
            <a:endParaRPr lang="zh-CN" altLang="en-US" dirty="0"/>
          </a:p>
        </p:txBody>
      </p:sp>
      <p:sp>
        <p:nvSpPr>
          <p:cNvPr id="10" name="矩形 9"/>
          <p:cNvSpPr/>
          <p:nvPr/>
        </p:nvSpPr>
        <p:spPr>
          <a:xfrm>
            <a:off x="1440220" y="4949286"/>
            <a:ext cx="1759712" cy="369332"/>
          </a:xfrm>
          <a:prstGeom prst="rect">
            <a:avLst/>
          </a:prstGeom>
        </p:spPr>
        <p:txBody>
          <a:bodyPr wrap="none">
            <a:spAutoFit/>
          </a:bodyPr>
          <a:lstStyle/>
          <a:p>
            <a:r>
              <a:rPr lang="zh-CN" altLang="en-US" dirty="0"/>
              <a:t>abnormal events</a:t>
            </a:r>
          </a:p>
        </p:txBody>
      </p:sp>
      <p:sp>
        <p:nvSpPr>
          <p:cNvPr id="11" name="文本框 10"/>
          <p:cNvSpPr txBox="1"/>
          <p:nvPr/>
        </p:nvSpPr>
        <p:spPr>
          <a:xfrm>
            <a:off x="243764" y="5133952"/>
            <a:ext cx="8394286" cy="646331"/>
          </a:xfrm>
          <a:prstGeom prst="rect">
            <a:avLst/>
          </a:prstGeom>
          <a:noFill/>
        </p:spPr>
        <p:txBody>
          <a:bodyPr wrap="none" rtlCol="0">
            <a:spAutoFit/>
          </a:bodyPr>
          <a:lstStyle/>
          <a:p>
            <a:r>
              <a:rPr lang="en-US" altLang="zh-CN" dirty="0" smtClean="0"/>
              <a:t>[</a:t>
            </a:r>
            <a:r>
              <a:rPr lang="en-US" altLang="zh-CN" dirty="0"/>
              <a:t>79] used hierarchical Bayesian models to connect three elements in visual surveillance</a:t>
            </a:r>
            <a:r>
              <a:rPr lang="en-US" altLang="zh-CN" dirty="0" smtClean="0"/>
              <a:t>:</a:t>
            </a:r>
          </a:p>
          <a:p>
            <a:r>
              <a:rPr lang="en-US" altLang="zh-CN" dirty="0" smtClean="0"/>
              <a:t> </a:t>
            </a:r>
            <a:r>
              <a:rPr lang="en-US" altLang="zh-CN" dirty="0"/>
              <a:t>low-level visual features, simple atomic activities, and interactions</a:t>
            </a:r>
            <a:r>
              <a:rPr lang="en-US" altLang="zh-CN" dirty="0" smtClean="0"/>
              <a:t>.</a:t>
            </a:r>
          </a:p>
        </p:txBody>
      </p:sp>
    </p:spTree>
    <p:extLst>
      <p:ext uri="{BB962C8B-B14F-4D97-AF65-F5344CB8AC3E}">
        <p14:creationId xmlns:p14="http://schemas.microsoft.com/office/powerpoint/2010/main" val="216345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93431" y="160421"/>
            <a:ext cx="2689391" cy="369332"/>
          </a:xfrm>
          <a:prstGeom prst="rect">
            <a:avLst/>
          </a:prstGeom>
          <a:noFill/>
        </p:spPr>
        <p:txBody>
          <a:bodyPr wrap="none" rtlCol="0">
            <a:spAutoFit/>
          </a:bodyPr>
          <a:lstStyle/>
          <a:p>
            <a:r>
              <a:rPr lang="en-US" altLang="zh-CN" dirty="0" smtClean="0"/>
              <a:t>Crowd anomaly detections</a:t>
            </a:r>
          </a:p>
        </p:txBody>
      </p:sp>
      <p:sp>
        <p:nvSpPr>
          <p:cNvPr id="3" name="矩形 2"/>
          <p:cNvSpPr/>
          <p:nvPr/>
        </p:nvSpPr>
        <p:spPr>
          <a:xfrm>
            <a:off x="202419" y="998439"/>
            <a:ext cx="2643159" cy="369332"/>
          </a:xfrm>
          <a:prstGeom prst="rect">
            <a:avLst/>
          </a:prstGeom>
        </p:spPr>
        <p:txBody>
          <a:bodyPr wrap="none">
            <a:spAutoFit/>
          </a:bodyPr>
          <a:lstStyle/>
          <a:p>
            <a:r>
              <a:rPr lang="zh-CN" altLang="en-US" dirty="0"/>
              <a:t>Global Anomaly Detection</a:t>
            </a:r>
          </a:p>
        </p:txBody>
      </p:sp>
      <p:sp>
        <p:nvSpPr>
          <p:cNvPr id="4" name="矩形 3"/>
          <p:cNvSpPr/>
          <p:nvPr/>
        </p:nvSpPr>
        <p:spPr>
          <a:xfrm>
            <a:off x="265898" y="2121387"/>
            <a:ext cx="2516202" cy="369332"/>
          </a:xfrm>
          <a:prstGeom prst="rect">
            <a:avLst/>
          </a:prstGeom>
        </p:spPr>
        <p:txBody>
          <a:bodyPr wrap="none">
            <a:spAutoFit/>
          </a:bodyPr>
          <a:lstStyle/>
          <a:p>
            <a:r>
              <a:rPr lang="zh-CN" altLang="en-US" dirty="0"/>
              <a:t>Local Anomaly Detection</a:t>
            </a:r>
          </a:p>
        </p:txBody>
      </p:sp>
      <p:sp>
        <p:nvSpPr>
          <p:cNvPr id="5" name="矩形 4"/>
          <p:cNvSpPr/>
          <p:nvPr/>
        </p:nvSpPr>
        <p:spPr>
          <a:xfrm>
            <a:off x="475136" y="1559913"/>
            <a:ext cx="9256294" cy="369332"/>
          </a:xfrm>
          <a:prstGeom prst="rect">
            <a:avLst/>
          </a:prstGeom>
        </p:spPr>
        <p:txBody>
          <a:bodyPr wrap="square">
            <a:spAutoFit/>
          </a:bodyPr>
          <a:lstStyle/>
          <a:p>
            <a:r>
              <a:rPr lang="zh-CN" altLang="en-US" dirty="0"/>
              <a:t>Global anomaly detection aims to distinguish the abnormal states of crowd from normal ones.</a:t>
            </a:r>
          </a:p>
        </p:txBody>
      </p:sp>
      <p:sp>
        <p:nvSpPr>
          <p:cNvPr id="6" name="左大括号 5"/>
          <p:cNvSpPr/>
          <p:nvPr/>
        </p:nvSpPr>
        <p:spPr>
          <a:xfrm>
            <a:off x="238183" y="3244335"/>
            <a:ext cx="304800" cy="24865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542983" y="2959405"/>
            <a:ext cx="2498889" cy="369332"/>
          </a:xfrm>
          <a:prstGeom prst="rect">
            <a:avLst/>
          </a:prstGeom>
        </p:spPr>
        <p:txBody>
          <a:bodyPr wrap="none">
            <a:spAutoFit/>
          </a:bodyPr>
          <a:lstStyle/>
          <a:p>
            <a:r>
              <a:rPr lang="zh-CN" altLang="en-US" dirty="0"/>
              <a:t>vision-based approaches</a:t>
            </a:r>
          </a:p>
        </p:txBody>
      </p:sp>
      <p:sp>
        <p:nvSpPr>
          <p:cNvPr id="8" name="矩形 7"/>
          <p:cNvSpPr/>
          <p:nvPr/>
        </p:nvSpPr>
        <p:spPr>
          <a:xfrm>
            <a:off x="542983" y="5546195"/>
            <a:ext cx="2874185" cy="369332"/>
          </a:xfrm>
          <a:prstGeom prst="rect">
            <a:avLst/>
          </a:prstGeom>
        </p:spPr>
        <p:txBody>
          <a:bodyPr wrap="none">
            <a:spAutoFit/>
          </a:bodyPr>
          <a:lstStyle/>
          <a:p>
            <a:r>
              <a:rPr lang="zh-CN" altLang="en-US" dirty="0"/>
              <a:t>physics-inspired approaches </a:t>
            </a:r>
          </a:p>
        </p:txBody>
      </p:sp>
      <p:sp>
        <p:nvSpPr>
          <p:cNvPr id="9" name="矩形 8"/>
          <p:cNvSpPr/>
          <p:nvPr/>
        </p:nvSpPr>
        <p:spPr>
          <a:xfrm>
            <a:off x="1893" y="3185821"/>
            <a:ext cx="9729537" cy="369332"/>
          </a:xfrm>
          <a:prstGeom prst="rect">
            <a:avLst/>
          </a:prstGeom>
        </p:spPr>
        <p:txBody>
          <a:bodyPr wrap="square">
            <a:spAutoFit/>
          </a:bodyPr>
          <a:lstStyle/>
          <a:p>
            <a:r>
              <a:rPr lang="en-US" altLang="zh-CN" dirty="0"/>
              <a:t>extract visual features and construct a set of clusters to represent several possible event patterns.</a:t>
            </a:r>
            <a:endParaRPr lang="zh-CN" altLang="en-US" dirty="0"/>
          </a:p>
        </p:txBody>
      </p:sp>
      <p:sp>
        <p:nvSpPr>
          <p:cNvPr id="10" name="左大括号 9"/>
          <p:cNvSpPr/>
          <p:nvPr/>
        </p:nvSpPr>
        <p:spPr>
          <a:xfrm>
            <a:off x="1219200" y="4251158"/>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1496716" y="3983913"/>
            <a:ext cx="2570768" cy="369332"/>
          </a:xfrm>
          <a:prstGeom prst="rect">
            <a:avLst/>
          </a:prstGeom>
        </p:spPr>
        <p:txBody>
          <a:bodyPr wrap="none">
            <a:spAutoFit/>
          </a:bodyPr>
          <a:lstStyle/>
          <a:p>
            <a:r>
              <a:rPr lang="zh-CN" altLang="en-US" dirty="0"/>
              <a:t>a) Hidden Markov model:</a:t>
            </a:r>
          </a:p>
        </p:txBody>
      </p:sp>
      <p:sp>
        <p:nvSpPr>
          <p:cNvPr id="12" name="矩形 11"/>
          <p:cNvSpPr/>
          <p:nvPr/>
        </p:nvSpPr>
        <p:spPr>
          <a:xfrm>
            <a:off x="1475780" y="4268116"/>
            <a:ext cx="2739596" cy="369332"/>
          </a:xfrm>
          <a:prstGeom prst="rect">
            <a:avLst/>
          </a:prstGeom>
        </p:spPr>
        <p:txBody>
          <a:bodyPr wrap="none">
            <a:spAutoFit/>
          </a:bodyPr>
          <a:lstStyle/>
          <a:p>
            <a:r>
              <a:rPr lang="zh-CN" altLang="en-US" dirty="0"/>
              <a:t>b) Dynamic texture model: </a:t>
            </a:r>
          </a:p>
        </p:txBody>
      </p:sp>
      <p:sp>
        <p:nvSpPr>
          <p:cNvPr id="13" name="矩形 12"/>
          <p:cNvSpPr/>
          <p:nvPr/>
        </p:nvSpPr>
        <p:spPr>
          <a:xfrm>
            <a:off x="1523998" y="4543563"/>
            <a:ext cx="2422010" cy="369332"/>
          </a:xfrm>
          <a:prstGeom prst="rect">
            <a:avLst/>
          </a:prstGeom>
        </p:spPr>
        <p:txBody>
          <a:bodyPr wrap="none">
            <a:spAutoFit/>
          </a:bodyPr>
          <a:lstStyle/>
          <a:p>
            <a:r>
              <a:rPr lang="zh-CN" altLang="en-US" dirty="0"/>
              <a:t>c) Bag-of-words model: </a:t>
            </a:r>
          </a:p>
        </p:txBody>
      </p:sp>
      <p:sp>
        <p:nvSpPr>
          <p:cNvPr id="14" name="文本框 13"/>
          <p:cNvSpPr txBox="1"/>
          <p:nvPr/>
        </p:nvSpPr>
        <p:spPr>
          <a:xfrm>
            <a:off x="1475780" y="4860213"/>
            <a:ext cx="3202095" cy="369332"/>
          </a:xfrm>
          <a:prstGeom prst="rect">
            <a:avLst/>
          </a:prstGeom>
          <a:noFill/>
        </p:spPr>
        <p:txBody>
          <a:bodyPr wrap="none" rtlCol="0">
            <a:spAutoFit/>
          </a:bodyPr>
          <a:lstStyle/>
          <a:p>
            <a:r>
              <a:rPr lang="en-US" altLang="zh-CN" dirty="0" smtClean="0"/>
              <a:t>d) Sparse representation model;</a:t>
            </a:r>
            <a:endParaRPr lang="zh-CN" altLang="en-US" dirty="0"/>
          </a:p>
        </p:txBody>
      </p:sp>
      <p:sp>
        <p:nvSpPr>
          <p:cNvPr id="15" name="矩形 14"/>
          <p:cNvSpPr/>
          <p:nvPr/>
        </p:nvSpPr>
        <p:spPr>
          <a:xfrm>
            <a:off x="1523998" y="5166833"/>
            <a:ext cx="2797497" cy="369332"/>
          </a:xfrm>
          <a:prstGeom prst="rect">
            <a:avLst/>
          </a:prstGeom>
        </p:spPr>
        <p:txBody>
          <a:bodyPr wrap="none">
            <a:spAutoFit/>
          </a:bodyPr>
          <a:lstStyle/>
          <a:p>
            <a:r>
              <a:rPr lang="zh-CN" altLang="en-US" dirty="0"/>
              <a:t>e) Manifold learning model:</a:t>
            </a:r>
          </a:p>
        </p:txBody>
      </p:sp>
      <p:sp>
        <p:nvSpPr>
          <p:cNvPr id="16" name="左大括号 15"/>
          <p:cNvSpPr/>
          <p:nvPr/>
        </p:nvSpPr>
        <p:spPr>
          <a:xfrm>
            <a:off x="3593431" y="5799592"/>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3805893" y="5658305"/>
            <a:ext cx="2041649" cy="369332"/>
          </a:xfrm>
          <a:prstGeom prst="rect">
            <a:avLst/>
          </a:prstGeom>
        </p:spPr>
        <p:txBody>
          <a:bodyPr wrap="none">
            <a:spAutoFit/>
          </a:bodyPr>
          <a:lstStyle/>
          <a:p>
            <a:r>
              <a:rPr lang="zh-CN" altLang="en-US" dirty="0"/>
              <a:t>a) Flow </a:t>
            </a:r>
            <a:r>
              <a:rPr lang="en-US" altLang="zh-CN" dirty="0" smtClean="0"/>
              <a:t>fie</a:t>
            </a:r>
            <a:r>
              <a:rPr lang="zh-CN" altLang="en-US" dirty="0" smtClean="0"/>
              <a:t>ld </a:t>
            </a:r>
            <a:r>
              <a:rPr lang="zh-CN" altLang="en-US" dirty="0"/>
              <a:t>model:</a:t>
            </a:r>
          </a:p>
        </p:txBody>
      </p:sp>
      <p:sp>
        <p:nvSpPr>
          <p:cNvPr id="18" name="矩形 17"/>
          <p:cNvSpPr/>
          <p:nvPr/>
        </p:nvSpPr>
        <p:spPr>
          <a:xfrm>
            <a:off x="3925142" y="5965111"/>
            <a:ext cx="2266711" cy="369332"/>
          </a:xfrm>
          <a:prstGeom prst="rect">
            <a:avLst/>
          </a:prstGeom>
        </p:spPr>
        <p:txBody>
          <a:bodyPr wrap="none">
            <a:spAutoFit/>
          </a:bodyPr>
          <a:lstStyle/>
          <a:p>
            <a:r>
              <a:rPr lang="zh-CN" altLang="en-US" dirty="0"/>
              <a:t>b) Social force model: </a:t>
            </a:r>
          </a:p>
        </p:txBody>
      </p:sp>
      <p:sp>
        <p:nvSpPr>
          <p:cNvPr id="19" name="矩形 18"/>
          <p:cNvSpPr/>
          <p:nvPr/>
        </p:nvSpPr>
        <p:spPr>
          <a:xfrm>
            <a:off x="3877847" y="6279395"/>
            <a:ext cx="2419060" cy="369332"/>
          </a:xfrm>
          <a:prstGeom prst="rect">
            <a:avLst/>
          </a:prstGeom>
        </p:spPr>
        <p:txBody>
          <a:bodyPr wrap="none">
            <a:spAutoFit/>
          </a:bodyPr>
          <a:lstStyle/>
          <a:p>
            <a:r>
              <a:rPr lang="zh-CN" altLang="en-US" dirty="0"/>
              <a:t>c) Crowd energy model:</a:t>
            </a:r>
          </a:p>
        </p:txBody>
      </p:sp>
    </p:spTree>
    <p:extLst>
      <p:ext uri="{BB962C8B-B14F-4D97-AF65-F5344CB8AC3E}">
        <p14:creationId xmlns:p14="http://schemas.microsoft.com/office/powerpoint/2010/main" val="4001645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93431" y="160421"/>
            <a:ext cx="2108269" cy="369332"/>
          </a:xfrm>
          <a:prstGeom prst="rect">
            <a:avLst/>
          </a:prstGeom>
          <a:noFill/>
        </p:spPr>
        <p:txBody>
          <a:bodyPr wrap="none" rtlCol="0">
            <a:spAutoFit/>
          </a:bodyPr>
          <a:lstStyle/>
          <a:p>
            <a:r>
              <a:rPr lang="en-US" altLang="zh-CN" dirty="0" smtClean="0"/>
              <a:t>Crowd video dataset</a:t>
            </a:r>
          </a:p>
        </p:txBody>
      </p:sp>
    </p:spTree>
    <p:extLst>
      <p:ext uri="{BB962C8B-B14F-4D97-AF65-F5344CB8AC3E}">
        <p14:creationId xmlns:p14="http://schemas.microsoft.com/office/powerpoint/2010/main" val="2698840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126783" cy="369332"/>
          </a:xfrm>
          <a:prstGeom prst="rect">
            <a:avLst/>
          </a:prstGeom>
          <a:noFill/>
        </p:spPr>
        <p:txBody>
          <a:bodyPr wrap="none" rtlCol="0">
            <a:spAutoFit/>
          </a:bodyPr>
          <a:lstStyle/>
          <a:p>
            <a:r>
              <a:rPr lang="en-US" altLang="zh-CN" dirty="0" smtClean="0"/>
              <a:t>Reference</a:t>
            </a:r>
          </a:p>
        </p:txBody>
      </p:sp>
      <p:sp>
        <p:nvSpPr>
          <p:cNvPr id="3" name="矩形 2"/>
          <p:cNvSpPr/>
          <p:nvPr/>
        </p:nvSpPr>
        <p:spPr>
          <a:xfrm>
            <a:off x="0" y="484164"/>
            <a:ext cx="9158515" cy="646331"/>
          </a:xfrm>
          <a:prstGeom prst="rect">
            <a:avLst/>
          </a:prstGeom>
        </p:spPr>
        <p:txBody>
          <a:bodyPr wrap="square">
            <a:spAutoFit/>
          </a:bodyPr>
          <a:lstStyle/>
          <a:p>
            <a:r>
              <a:rPr lang="zh-CN" altLang="en-US" dirty="0" smtClean="0"/>
              <a:t>[</a:t>
            </a:r>
            <a:r>
              <a:rPr lang="en-US" altLang="zh-CN" dirty="0"/>
              <a:t>1</a:t>
            </a:r>
            <a:r>
              <a:rPr lang="zh-CN" altLang="en-US" dirty="0" smtClean="0"/>
              <a:t>]S</a:t>
            </a:r>
            <a:r>
              <a:rPr lang="zh-CN" altLang="en-US" dirty="0"/>
              <a:t>. R. Musse and D. Thalmann</a:t>
            </a:r>
            <a:r>
              <a:rPr lang="zh-CN" altLang="en-US" dirty="0" smtClean="0"/>
              <a:t>,</a:t>
            </a:r>
            <a:r>
              <a:rPr lang="en-US" altLang="zh-CN" dirty="0" smtClean="0"/>
              <a:t>” A </a:t>
            </a:r>
            <a:r>
              <a:rPr lang="zh-CN" altLang="en-US" dirty="0" smtClean="0"/>
              <a:t>model </a:t>
            </a:r>
            <a:r>
              <a:rPr lang="zh-CN" altLang="en-US" dirty="0"/>
              <a:t>of human crowd behavior: Group </a:t>
            </a:r>
            <a:r>
              <a:rPr lang="zh-CN" altLang="en-US" dirty="0" smtClean="0"/>
              <a:t>inter</a:t>
            </a:r>
            <a:r>
              <a:rPr lang="en-US" altLang="zh-CN" dirty="0" smtClean="0"/>
              <a:t>-</a:t>
            </a:r>
            <a:r>
              <a:rPr lang="zh-CN" altLang="en-US" dirty="0" smtClean="0"/>
              <a:t>relationship </a:t>
            </a:r>
            <a:r>
              <a:rPr lang="zh-CN" altLang="en-US" dirty="0"/>
              <a:t>and collision detection </a:t>
            </a:r>
            <a:r>
              <a:rPr lang="zh-CN" altLang="en-US" dirty="0" smtClean="0"/>
              <a:t>analysis</a:t>
            </a:r>
            <a:r>
              <a:rPr lang="en-US" altLang="zh-CN" dirty="0" smtClean="0"/>
              <a:t>”,</a:t>
            </a:r>
            <a:r>
              <a:rPr lang="zh-CN" altLang="en-US" dirty="0" smtClean="0"/>
              <a:t>in </a:t>
            </a:r>
            <a:r>
              <a:rPr lang="zh-CN" altLang="en-US" dirty="0"/>
              <a:t>Proc. Comput. Animation Simulation, 1997, pp. </a:t>
            </a:r>
            <a:r>
              <a:rPr lang="en-US" altLang="zh-CN" dirty="0" smtClean="0"/>
              <a:t>1389-1396</a:t>
            </a:r>
            <a:r>
              <a:rPr lang="zh-CN" altLang="en-US" dirty="0" smtClean="0"/>
              <a:t>.</a:t>
            </a:r>
            <a:endParaRPr lang="zh-CN" altLang="en-US" dirty="0"/>
          </a:p>
        </p:txBody>
      </p:sp>
      <p:sp>
        <p:nvSpPr>
          <p:cNvPr id="4" name="矩形 3"/>
          <p:cNvSpPr/>
          <p:nvPr/>
        </p:nvSpPr>
        <p:spPr>
          <a:xfrm>
            <a:off x="0" y="1384050"/>
            <a:ext cx="9042400" cy="923330"/>
          </a:xfrm>
          <a:prstGeom prst="rect">
            <a:avLst/>
          </a:prstGeom>
        </p:spPr>
        <p:txBody>
          <a:bodyPr wrap="square">
            <a:spAutoFit/>
          </a:bodyPr>
          <a:lstStyle/>
          <a:p>
            <a:r>
              <a:rPr lang="zh-CN" altLang="en-US" dirty="0"/>
              <a:t>[</a:t>
            </a:r>
            <a:r>
              <a:rPr lang="zh-CN" altLang="en-US" dirty="0" smtClean="0"/>
              <a:t>2</a:t>
            </a:r>
            <a:r>
              <a:rPr lang="en-US" altLang="zh-CN" dirty="0" smtClean="0"/>
              <a:t>]</a:t>
            </a:r>
            <a:r>
              <a:rPr lang="zh-CN" altLang="en-US" dirty="0" smtClean="0"/>
              <a:t>H</a:t>
            </a:r>
            <a:r>
              <a:rPr lang="zh-CN" altLang="en-US" dirty="0"/>
              <a:t>. Su, H. Yang, S. Zheng, Y. Fan, and S. Wei, “The large-scale crowd behavior perception based on spatio-temporal viscous ﬂuid ﬁeld,” IEEE Trans. Inf. Forensics Security, vol. 8, no. 10, pp. 1575–1589, Oct. 2013.</a:t>
            </a:r>
          </a:p>
        </p:txBody>
      </p:sp>
      <p:sp>
        <p:nvSpPr>
          <p:cNvPr id="5" name="矩形 4"/>
          <p:cNvSpPr/>
          <p:nvPr/>
        </p:nvSpPr>
        <p:spPr>
          <a:xfrm>
            <a:off x="-1" y="2560935"/>
            <a:ext cx="9274629" cy="646331"/>
          </a:xfrm>
          <a:prstGeom prst="rect">
            <a:avLst/>
          </a:prstGeom>
        </p:spPr>
        <p:txBody>
          <a:bodyPr wrap="square">
            <a:spAutoFit/>
          </a:bodyPr>
          <a:lstStyle/>
          <a:p>
            <a:r>
              <a:rPr lang="zh-CN" altLang="en-US" dirty="0" smtClean="0"/>
              <a:t>[</a:t>
            </a:r>
            <a:r>
              <a:rPr lang="en-US" altLang="zh-CN" dirty="0"/>
              <a:t>3</a:t>
            </a:r>
            <a:r>
              <a:rPr lang="zh-CN" altLang="en-US" dirty="0" smtClean="0"/>
              <a:t>]Y</a:t>
            </a:r>
            <a:r>
              <a:rPr lang="zh-CN" altLang="en-US" dirty="0"/>
              <a:t>. Benabbas, N. Ihaddadene, and C. Djeraba, “Motion pattern extrac-tion and event detection for automatic visual surveillance,” J. Image Video Process., vol. 2011, Jan. 2011, Art. ID 163682.</a:t>
            </a:r>
          </a:p>
        </p:txBody>
      </p:sp>
      <p:sp>
        <p:nvSpPr>
          <p:cNvPr id="6" name="矩形 5"/>
          <p:cNvSpPr/>
          <p:nvPr/>
        </p:nvSpPr>
        <p:spPr>
          <a:xfrm>
            <a:off x="0" y="3414654"/>
            <a:ext cx="9477830" cy="646331"/>
          </a:xfrm>
          <a:prstGeom prst="rect">
            <a:avLst/>
          </a:prstGeom>
        </p:spPr>
        <p:txBody>
          <a:bodyPr wrap="square">
            <a:spAutoFit/>
          </a:bodyPr>
          <a:lstStyle/>
          <a:p>
            <a:r>
              <a:rPr lang="zh-CN" altLang="en-US" dirty="0" smtClean="0"/>
              <a:t>[</a:t>
            </a:r>
            <a:r>
              <a:rPr lang="en-US" altLang="zh-CN" dirty="0" smtClean="0"/>
              <a:t>4]</a:t>
            </a:r>
            <a:r>
              <a:rPr lang="zh-CN" altLang="en-US" dirty="0" smtClean="0"/>
              <a:t>R</a:t>
            </a:r>
            <a:r>
              <a:rPr lang="zh-CN" altLang="en-US" dirty="0"/>
              <a:t>. Mehran, A. Oyama, and M. Shah, “Abnormal crowd behavior detection using social force model,” in Proc. IEEE Int. Conf. Comput. Vis. Pattern Recognit., Jun. 2009, pp. 935–942.</a:t>
            </a:r>
          </a:p>
        </p:txBody>
      </p:sp>
      <p:sp>
        <p:nvSpPr>
          <p:cNvPr id="7" name="矩形 6"/>
          <p:cNvSpPr/>
          <p:nvPr/>
        </p:nvSpPr>
        <p:spPr>
          <a:xfrm>
            <a:off x="-50800" y="4268373"/>
            <a:ext cx="9325428" cy="646331"/>
          </a:xfrm>
          <a:prstGeom prst="rect">
            <a:avLst/>
          </a:prstGeom>
        </p:spPr>
        <p:txBody>
          <a:bodyPr wrap="square">
            <a:spAutoFit/>
          </a:bodyPr>
          <a:lstStyle/>
          <a:p>
            <a:r>
              <a:rPr lang="zh-CN" altLang="en-US" dirty="0" smtClean="0"/>
              <a:t>[</a:t>
            </a:r>
            <a:r>
              <a:rPr lang="en-US" altLang="zh-CN" dirty="0"/>
              <a:t>5</a:t>
            </a:r>
            <a:r>
              <a:rPr lang="zh-CN" altLang="en-US" dirty="0" smtClean="0"/>
              <a:t>]A</a:t>
            </a:r>
            <a:r>
              <a:rPr lang="zh-CN" altLang="en-US" dirty="0"/>
              <a:t>. Johansson, D. Helbing, H. Z. Al-Abideen, and S. Al-Bosta, “From crowd dynamics to crowd safety: A video-based analysis,” Adv. Com-plex Syst., vol. 11, no. 4, pp. 497–527, 2008.</a:t>
            </a:r>
          </a:p>
        </p:txBody>
      </p:sp>
      <p:sp>
        <p:nvSpPr>
          <p:cNvPr id="8" name="矩形 7"/>
          <p:cNvSpPr/>
          <p:nvPr/>
        </p:nvSpPr>
        <p:spPr>
          <a:xfrm>
            <a:off x="-2" y="5078158"/>
            <a:ext cx="9042401" cy="646331"/>
          </a:xfrm>
          <a:prstGeom prst="rect">
            <a:avLst/>
          </a:prstGeom>
        </p:spPr>
        <p:txBody>
          <a:bodyPr wrap="square">
            <a:spAutoFit/>
          </a:bodyPr>
          <a:lstStyle/>
          <a:p>
            <a:r>
              <a:rPr lang="zh-CN" altLang="en-US" dirty="0" smtClean="0"/>
              <a:t>[</a:t>
            </a:r>
            <a:r>
              <a:rPr lang="en-US" altLang="zh-CN" dirty="0"/>
              <a:t>6</a:t>
            </a:r>
            <a:r>
              <a:rPr lang="zh-CN" altLang="en-US" dirty="0" smtClean="0"/>
              <a:t>]B</a:t>
            </a:r>
            <a:r>
              <a:rPr lang="zh-CN" altLang="en-US" dirty="0"/>
              <a:t>. Krausz and C. Bauckhage, </a:t>
            </a:r>
            <a:r>
              <a:rPr lang="zh-CN" altLang="en-US" dirty="0" smtClean="0"/>
              <a:t>“Loveparade 2010: Automatic video analysis of a crowd disaster,” </a:t>
            </a:r>
            <a:r>
              <a:rPr lang="zh-CN" altLang="en-US" dirty="0"/>
              <a:t>Comput. Vis. Image Understand., vol. 116, no. 3, pp. 307–319, Mar. 2012.</a:t>
            </a:r>
          </a:p>
        </p:txBody>
      </p:sp>
      <p:sp>
        <p:nvSpPr>
          <p:cNvPr id="9" name="矩形 8"/>
          <p:cNvSpPr/>
          <p:nvPr/>
        </p:nvSpPr>
        <p:spPr>
          <a:xfrm>
            <a:off x="-50803" y="5815372"/>
            <a:ext cx="9209318" cy="369332"/>
          </a:xfrm>
          <a:prstGeom prst="rect">
            <a:avLst/>
          </a:prstGeom>
        </p:spPr>
        <p:txBody>
          <a:bodyPr wrap="square">
            <a:spAutoFit/>
          </a:bodyPr>
          <a:lstStyle/>
          <a:p>
            <a:r>
              <a:rPr lang="zh-CN" altLang="en-US" dirty="0" smtClean="0"/>
              <a:t>[</a:t>
            </a:r>
            <a:r>
              <a:rPr lang="en-US" altLang="zh-CN" dirty="0" smtClean="0"/>
              <a:t>7]</a:t>
            </a:r>
            <a:r>
              <a:rPr lang="zh-CN" altLang="en-US" dirty="0" smtClean="0"/>
              <a:t>J</a:t>
            </a:r>
            <a:r>
              <a:rPr lang="zh-CN" altLang="en-US" dirty="0"/>
              <a:t>. D. Sime, “Crowd psychology and engineering,” Safety Sci., vol. 21, no. 1, pp. 1–14, 1995.</a:t>
            </a:r>
          </a:p>
        </p:txBody>
      </p:sp>
      <p:sp>
        <p:nvSpPr>
          <p:cNvPr id="10" name="矩形 9"/>
          <p:cNvSpPr/>
          <p:nvPr/>
        </p:nvSpPr>
        <p:spPr>
          <a:xfrm>
            <a:off x="-58060" y="6253816"/>
            <a:ext cx="9158515" cy="646331"/>
          </a:xfrm>
          <a:prstGeom prst="rect">
            <a:avLst/>
          </a:prstGeom>
        </p:spPr>
        <p:txBody>
          <a:bodyPr wrap="square">
            <a:spAutoFit/>
          </a:bodyPr>
          <a:lstStyle/>
          <a:p>
            <a:r>
              <a:rPr lang="zh-CN" altLang="en-US" dirty="0" smtClean="0"/>
              <a:t>[</a:t>
            </a:r>
            <a:r>
              <a:rPr lang="en-US" altLang="zh-CN" dirty="0"/>
              <a:t>8</a:t>
            </a:r>
            <a:r>
              <a:rPr lang="zh-CN" altLang="en-US" dirty="0" smtClean="0"/>
              <a:t>]T</a:t>
            </a:r>
            <a:r>
              <a:rPr lang="zh-CN" altLang="en-US" dirty="0"/>
              <a:t>. Kretz, A. Grünebohm, and M. Schreckenberg, “Experimental study of pedestrian ﬂow through a bottleneck,” J. Statist. Mech., Theory Experim., vol. 2006, no. 10, pp. 100–114, 2006.</a:t>
            </a:r>
          </a:p>
        </p:txBody>
      </p:sp>
    </p:spTree>
    <p:extLst>
      <p:ext uri="{BB962C8B-B14F-4D97-AF65-F5344CB8AC3E}">
        <p14:creationId xmlns:p14="http://schemas.microsoft.com/office/powerpoint/2010/main" val="1322606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0628" y="0"/>
            <a:ext cx="9013372" cy="646331"/>
          </a:xfrm>
          <a:prstGeom prst="rect">
            <a:avLst/>
          </a:prstGeom>
        </p:spPr>
        <p:txBody>
          <a:bodyPr wrap="square">
            <a:spAutoFit/>
          </a:bodyPr>
          <a:lstStyle/>
          <a:p>
            <a:r>
              <a:rPr lang="zh-CN" altLang="en-US" dirty="0" smtClean="0"/>
              <a:t>[</a:t>
            </a:r>
            <a:r>
              <a:rPr lang="en-US" altLang="zh-CN" dirty="0" smtClean="0"/>
              <a:t>9</a:t>
            </a:r>
            <a:r>
              <a:rPr lang="zh-CN" altLang="en-US" dirty="0" smtClean="0"/>
              <a:t>]</a:t>
            </a:r>
            <a:r>
              <a:rPr lang="en-US" altLang="zh-CN" dirty="0"/>
              <a:t> </a:t>
            </a:r>
            <a:r>
              <a:rPr lang="en-US" altLang="zh-CN" dirty="0" smtClean="0"/>
              <a:t>M</a:t>
            </a:r>
            <a:r>
              <a:rPr lang="en-US" altLang="zh-CN" dirty="0"/>
              <a:t>. Flagg and J. M. </a:t>
            </a:r>
            <a:r>
              <a:rPr lang="en-US" altLang="zh-CN" dirty="0" err="1"/>
              <a:t>Rehg</a:t>
            </a:r>
            <a:r>
              <a:rPr lang="en-US" altLang="zh-CN" dirty="0"/>
              <a:t>, </a:t>
            </a:r>
            <a:r>
              <a:rPr lang="zh-CN" altLang="en-US" dirty="0" smtClean="0"/>
              <a:t>“</a:t>
            </a:r>
            <a:r>
              <a:rPr lang="en-US" altLang="zh-CN" dirty="0" smtClean="0"/>
              <a:t>Video-based </a:t>
            </a:r>
            <a:r>
              <a:rPr lang="en-US" altLang="zh-CN" dirty="0"/>
              <a:t>crowd </a:t>
            </a:r>
            <a:r>
              <a:rPr lang="en-US" altLang="zh-CN" dirty="0" smtClean="0"/>
              <a:t>synthesis,” IEEE </a:t>
            </a:r>
            <a:r>
              <a:rPr lang="en-US" altLang="zh-CN" dirty="0"/>
              <a:t>Trans. Vis. </a:t>
            </a:r>
            <a:r>
              <a:rPr lang="en-US" altLang="zh-CN" dirty="0" err="1"/>
              <a:t>Comput</a:t>
            </a:r>
            <a:r>
              <a:rPr lang="en-US" altLang="zh-CN" dirty="0"/>
              <a:t>. Graph., vol. 19, no. 11, pp. </a:t>
            </a:r>
            <a:r>
              <a:rPr lang="en-US" altLang="zh-CN" dirty="0" smtClean="0"/>
              <a:t>1935-1947</a:t>
            </a:r>
            <a:r>
              <a:rPr lang="en-US" altLang="zh-CN" dirty="0"/>
              <a:t>, Nov. 2013.</a:t>
            </a:r>
            <a:r>
              <a:rPr lang="zh-CN" altLang="en-US" dirty="0" smtClean="0"/>
              <a:t>.</a:t>
            </a:r>
            <a:endParaRPr lang="zh-CN" altLang="en-US" dirty="0"/>
          </a:p>
        </p:txBody>
      </p:sp>
      <p:sp>
        <p:nvSpPr>
          <p:cNvPr id="3" name="矩形 2"/>
          <p:cNvSpPr/>
          <p:nvPr/>
        </p:nvSpPr>
        <p:spPr>
          <a:xfrm>
            <a:off x="130628" y="833735"/>
            <a:ext cx="9013372" cy="646331"/>
          </a:xfrm>
          <a:prstGeom prst="rect">
            <a:avLst/>
          </a:prstGeom>
        </p:spPr>
        <p:txBody>
          <a:bodyPr wrap="square">
            <a:spAutoFit/>
          </a:bodyPr>
          <a:lstStyle/>
          <a:p>
            <a:r>
              <a:rPr lang="zh-CN" altLang="en-US" dirty="0"/>
              <a:t>[43</a:t>
            </a:r>
            <a:r>
              <a:rPr lang="zh-CN" altLang="en-US" dirty="0" smtClean="0"/>
              <a:t>]R</a:t>
            </a:r>
            <a:r>
              <a:rPr lang="zh-CN" altLang="en-US" dirty="0"/>
              <a:t>. L. Hughes, “A continuum theory for the ﬂow of pedestrians,” Transp. Res. B, Methodol., vol. 36, no. 6, pp. 507–535, 2002.</a:t>
            </a:r>
          </a:p>
        </p:txBody>
      </p:sp>
      <p:sp>
        <p:nvSpPr>
          <p:cNvPr id="4" name="矩形 3"/>
          <p:cNvSpPr/>
          <p:nvPr/>
        </p:nvSpPr>
        <p:spPr>
          <a:xfrm>
            <a:off x="159657" y="1667470"/>
            <a:ext cx="8955314" cy="646331"/>
          </a:xfrm>
          <a:prstGeom prst="rect">
            <a:avLst/>
          </a:prstGeom>
        </p:spPr>
        <p:txBody>
          <a:bodyPr wrap="square">
            <a:spAutoFit/>
          </a:bodyPr>
          <a:lstStyle/>
          <a:p>
            <a:r>
              <a:rPr lang="zh-CN" altLang="en-US" dirty="0"/>
              <a:t>[44</a:t>
            </a:r>
            <a:r>
              <a:rPr lang="zh-CN" altLang="en-US" dirty="0" smtClean="0"/>
              <a:t>]A</a:t>
            </a:r>
            <a:r>
              <a:rPr lang="zh-CN" altLang="en-US" dirty="0"/>
              <a:t>. Treuille, S. Cooper, and Z. </a:t>
            </a:r>
            <a:r>
              <a:rPr lang="zh-CN" altLang="en-US" dirty="0" smtClean="0"/>
              <a:t>Popovi </a:t>
            </a:r>
            <a:r>
              <a:rPr lang="en-US" altLang="zh-CN" dirty="0" smtClean="0"/>
              <a:t>,”C</a:t>
            </a:r>
            <a:r>
              <a:rPr lang="zh-CN" altLang="en-US" dirty="0" smtClean="0"/>
              <a:t>ontinuum </a:t>
            </a:r>
            <a:r>
              <a:rPr lang="zh-CN" altLang="en-US" dirty="0"/>
              <a:t>crowds</a:t>
            </a:r>
            <a:r>
              <a:rPr lang="zh-CN" altLang="en-US" dirty="0" smtClean="0"/>
              <a:t>,</a:t>
            </a:r>
            <a:r>
              <a:rPr lang="en-US" altLang="zh-CN" dirty="0" smtClean="0"/>
              <a:t>”</a:t>
            </a:r>
            <a:r>
              <a:rPr lang="zh-CN" altLang="en-US" dirty="0" smtClean="0"/>
              <a:t>ACM </a:t>
            </a:r>
            <a:r>
              <a:rPr lang="zh-CN" altLang="en-US" dirty="0"/>
              <a:t>Trans. Graph., vol. 25, no. 3, pp. </a:t>
            </a:r>
            <a:r>
              <a:rPr lang="zh-CN" altLang="en-US" dirty="0" smtClean="0"/>
              <a:t>1160</a:t>
            </a:r>
            <a:r>
              <a:rPr lang="en-US" altLang="zh-CN" dirty="0" smtClean="0"/>
              <a:t>-1</a:t>
            </a:r>
            <a:r>
              <a:rPr lang="zh-CN" altLang="en-US" dirty="0" smtClean="0"/>
              <a:t>168</a:t>
            </a:r>
            <a:r>
              <a:rPr lang="zh-CN" altLang="en-US" dirty="0"/>
              <a:t>, 2006.</a:t>
            </a:r>
          </a:p>
        </p:txBody>
      </p:sp>
      <p:sp>
        <p:nvSpPr>
          <p:cNvPr id="5" name="矩形 4"/>
          <p:cNvSpPr/>
          <p:nvPr/>
        </p:nvSpPr>
        <p:spPr>
          <a:xfrm>
            <a:off x="130628" y="2618992"/>
            <a:ext cx="9216572" cy="646331"/>
          </a:xfrm>
          <a:prstGeom prst="rect">
            <a:avLst/>
          </a:prstGeom>
        </p:spPr>
        <p:txBody>
          <a:bodyPr wrap="square">
            <a:spAutoFit/>
          </a:bodyPr>
          <a:lstStyle/>
          <a:p>
            <a:r>
              <a:rPr lang="zh-CN" altLang="en-US" dirty="0"/>
              <a:t>[45</a:t>
            </a:r>
            <a:r>
              <a:rPr lang="zh-CN" altLang="en-US" dirty="0" smtClean="0"/>
              <a:t>]D</a:t>
            </a:r>
            <a:r>
              <a:rPr lang="zh-CN" altLang="en-US" dirty="0"/>
              <a:t>. Helbing and P. Molnár, “Social force model for pedestrian </a:t>
            </a:r>
            <a:r>
              <a:rPr lang="zh-CN" altLang="en-US" dirty="0" smtClean="0"/>
              <a:t>dynamics</a:t>
            </a:r>
            <a:r>
              <a:rPr lang="zh-CN" altLang="en-US" dirty="0"/>
              <a:t>,” Phys.Rev.E, vol. 51, no. 5, pp. 4282–4286, 1995.</a:t>
            </a:r>
          </a:p>
        </p:txBody>
      </p:sp>
    </p:spTree>
    <p:extLst>
      <p:ext uri="{BB962C8B-B14F-4D97-AF65-F5344CB8AC3E}">
        <p14:creationId xmlns:p14="http://schemas.microsoft.com/office/powerpoint/2010/main" val="23008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25587" y="814647"/>
            <a:ext cx="2954655" cy="369332"/>
          </a:xfrm>
          <a:prstGeom prst="rect">
            <a:avLst/>
          </a:prstGeom>
          <a:noFill/>
        </p:spPr>
        <p:txBody>
          <a:bodyPr wrap="none" rtlCol="0">
            <a:spAutoFit/>
          </a:bodyPr>
          <a:lstStyle/>
          <a:p>
            <a:r>
              <a:rPr lang="zh-CN" altLang="en-US" dirty="0" smtClean="0"/>
              <a:t>监控场景下的人群行为分析</a:t>
            </a:r>
            <a:endParaRPr lang="zh-CN" altLang="en-US" dirty="0"/>
          </a:p>
        </p:txBody>
      </p:sp>
      <p:sp>
        <p:nvSpPr>
          <p:cNvPr id="3" name="矩形 2"/>
          <p:cNvSpPr/>
          <p:nvPr/>
        </p:nvSpPr>
        <p:spPr>
          <a:xfrm>
            <a:off x="698270" y="2025456"/>
            <a:ext cx="8445730" cy="1200329"/>
          </a:xfrm>
          <a:prstGeom prst="rect">
            <a:avLst/>
          </a:prstGeom>
        </p:spPr>
        <p:txBody>
          <a:bodyPr wrap="square">
            <a:spAutoFit/>
          </a:bodyPr>
          <a:lstStyle/>
          <a:p>
            <a:r>
              <a:rPr lang="zh-CN" altLang="en-US" dirty="0"/>
              <a:t>分析要素有哪些？</a:t>
            </a:r>
            <a:r>
              <a:rPr lang="en-US" altLang="zh-CN" dirty="0"/>
              <a:t>1.</a:t>
            </a:r>
            <a:r>
              <a:rPr lang="zh-CN" altLang="en-US" dirty="0"/>
              <a:t>作为视频，被看做是数据点的模式识别；</a:t>
            </a:r>
            <a:endParaRPr lang="en-US" altLang="zh-CN" dirty="0"/>
          </a:p>
          <a:p>
            <a:r>
              <a:rPr lang="en-US" altLang="zh-CN" dirty="0"/>
              <a:t>		2.</a:t>
            </a:r>
            <a:r>
              <a:rPr lang="zh-CN" altLang="en-US" dirty="0"/>
              <a:t>作为生物群体，有社会属性和自然属性</a:t>
            </a:r>
            <a:endParaRPr lang="en-US" altLang="zh-CN" dirty="0"/>
          </a:p>
          <a:p>
            <a:r>
              <a:rPr lang="en-US" altLang="zh-CN" dirty="0"/>
              <a:t>			</a:t>
            </a:r>
            <a:r>
              <a:rPr lang="zh-CN" altLang="en-US" dirty="0"/>
              <a:t>社会属性中包含了人与人的关系，人</a:t>
            </a:r>
            <a:r>
              <a:rPr lang="zh-CN" altLang="en-US" dirty="0" smtClean="0"/>
              <a:t>与环境的</a:t>
            </a:r>
            <a:r>
              <a:rPr lang="zh-CN" altLang="en-US" dirty="0"/>
              <a:t>关系</a:t>
            </a:r>
            <a:endParaRPr lang="en-US" altLang="zh-CN" dirty="0"/>
          </a:p>
          <a:p>
            <a:r>
              <a:rPr lang="en-US" altLang="zh-CN" dirty="0"/>
              <a:t>			</a:t>
            </a:r>
            <a:r>
              <a:rPr lang="zh-CN" altLang="en-US" dirty="0"/>
              <a:t>自然属性中包含了各种表观信息形状颜色等</a:t>
            </a:r>
            <a:endParaRPr lang="en-US" altLang="zh-CN" dirty="0"/>
          </a:p>
        </p:txBody>
      </p:sp>
    </p:spTree>
    <p:extLst>
      <p:ext uri="{BB962C8B-B14F-4D97-AF65-F5344CB8AC3E}">
        <p14:creationId xmlns:p14="http://schemas.microsoft.com/office/powerpoint/2010/main" val="270514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0" y="1270000"/>
            <a:ext cx="8032968" cy="5078313"/>
          </a:xfrm>
          <a:prstGeom prst="rect">
            <a:avLst/>
          </a:prstGeom>
          <a:noFill/>
        </p:spPr>
        <p:txBody>
          <a:bodyPr wrap="none" rtlCol="0">
            <a:spAutoFit/>
          </a:bodyPr>
          <a:lstStyle/>
          <a:p>
            <a:r>
              <a:rPr lang="zh-CN" altLang="en-US" dirty="0" smtClean="0"/>
              <a:t>什么是群体行为？是计算机视觉与认知科学的交叉</a:t>
            </a:r>
            <a:r>
              <a:rPr lang="en-US" altLang="zh-CN" dirty="0" smtClean="0"/>
              <a:t>,</a:t>
            </a:r>
            <a:endParaRPr lang="en-US" altLang="zh-CN" dirty="0"/>
          </a:p>
          <a:p>
            <a:r>
              <a:rPr lang="en-US" altLang="zh-CN" dirty="0" smtClean="0"/>
              <a:t>The crowd has been defined as a large group of individuals in the same </a:t>
            </a:r>
          </a:p>
          <a:p>
            <a:r>
              <a:rPr lang="en-US" altLang="zh-CN" dirty="0" smtClean="0"/>
              <a:t>physical environment, sharing a common goal [39].</a:t>
            </a:r>
          </a:p>
          <a:p>
            <a:endParaRPr lang="en-US" altLang="zh-CN" dirty="0" smtClean="0"/>
          </a:p>
          <a:p>
            <a:r>
              <a:rPr lang="zh-CN" altLang="en-US" dirty="0" smtClean="0"/>
              <a:t>应用场景有哪些？监控、社交网络、神经信号传播、蚁群蜂群、</a:t>
            </a:r>
            <a:endParaRPr lang="en-US" altLang="zh-CN" dirty="0" smtClean="0"/>
          </a:p>
          <a:p>
            <a:r>
              <a:rPr lang="en-US" altLang="zh-CN" dirty="0"/>
              <a:t>	</a:t>
            </a:r>
            <a:r>
              <a:rPr lang="en-US" altLang="zh-CN" dirty="0" smtClean="0"/>
              <a:t>	</a:t>
            </a:r>
            <a:r>
              <a:rPr lang="zh-CN" altLang="en-US" dirty="0" smtClean="0"/>
              <a:t>智能体群组的控制、宏观经济分析调控</a:t>
            </a:r>
            <a:endParaRPr lang="en-US" altLang="zh-CN" dirty="0" smtClean="0"/>
          </a:p>
          <a:p>
            <a:r>
              <a:rPr lang="zh-CN" altLang="en-US" dirty="0" smtClean="0"/>
              <a:t>分析要素有哪些？</a:t>
            </a:r>
            <a:r>
              <a:rPr lang="en-US" altLang="zh-CN" dirty="0" smtClean="0"/>
              <a:t>1.</a:t>
            </a:r>
            <a:r>
              <a:rPr lang="zh-CN" altLang="en-US" dirty="0" smtClean="0"/>
              <a:t>作为视频，被看做是数据点的模式识别；</a:t>
            </a:r>
            <a:endParaRPr lang="en-US" altLang="zh-CN" dirty="0"/>
          </a:p>
          <a:p>
            <a:r>
              <a:rPr lang="en-US" altLang="zh-CN" dirty="0" smtClean="0"/>
              <a:t>		2.</a:t>
            </a:r>
            <a:r>
              <a:rPr lang="zh-CN" altLang="en-US" dirty="0" smtClean="0"/>
              <a:t>作为生物群体，有社会属性和自然属性</a:t>
            </a:r>
            <a:endParaRPr lang="en-US" altLang="zh-CN" dirty="0" smtClean="0"/>
          </a:p>
          <a:p>
            <a:r>
              <a:rPr lang="en-US" altLang="zh-CN" dirty="0"/>
              <a:t>	</a:t>
            </a:r>
            <a:r>
              <a:rPr lang="en-US" altLang="zh-CN" dirty="0" smtClean="0"/>
              <a:t>		</a:t>
            </a:r>
            <a:r>
              <a:rPr lang="zh-CN" altLang="en-US" dirty="0" smtClean="0"/>
              <a:t>社会属性中包含了人与人的关系，人与社会的关系</a:t>
            </a:r>
            <a:endParaRPr lang="en-US" altLang="zh-CN" dirty="0" smtClean="0"/>
          </a:p>
          <a:p>
            <a:r>
              <a:rPr lang="en-US" altLang="zh-CN" dirty="0"/>
              <a:t>	</a:t>
            </a:r>
            <a:r>
              <a:rPr lang="en-US" altLang="zh-CN" dirty="0" smtClean="0"/>
              <a:t>		</a:t>
            </a:r>
            <a:r>
              <a:rPr lang="zh-CN" altLang="en-US" dirty="0" smtClean="0"/>
              <a:t>自然属性中包含了各种表观信息形状颜色等</a:t>
            </a:r>
            <a:endParaRPr lang="en-US" altLang="zh-CN" dirty="0" smtClean="0"/>
          </a:p>
          <a:p>
            <a:r>
              <a:rPr lang="zh-CN" altLang="en-US" dirty="0" smtClean="0"/>
              <a:t>监控场景的应用有哪些？异常行为检测（</a:t>
            </a:r>
            <a:r>
              <a:rPr lang="en-US" altLang="zh-CN" dirty="0" smtClean="0"/>
              <a:t>anomaly detection</a:t>
            </a:r>
            <a:r>
              <a:rPr lang="zh-CN" altLang="en-US" dirty="0" smtClean="0"/>
              <a:t>）</a:t>
            </a:r>
            <a:endParaRPr lang="en-US" altLang="zh-CN" dirty="0" smtClean="0"/>
          </a:p>
          <a:p>
            <a:r>
              <a:rPr lang="en-US" altLang="zh-CN" dirty="0"/>
              <a:t>	</a:t>
            </a:r>
            <a:r>
              <a:rPr lang="en-US" altLang="zh-CN" dirty="0" smtClean="0"/>
              <a:t>	</a:t>
            </a:r>
            <a:r>
              <a:rPr lang="zh-CN" altLang="en-US" dirty="0" smtClean="0"/>
              <a:t>行为分析（</a:t>
            </a:r>
            <a:r>
              <a:rPr lang="en-US" altLang="zh-CN" dirty="0" smtClean="0"/>
              <a:t>motion analysis</a:t>
            </a:r>
            <a:r>
              <a:rPr lang="zh-CN" altLang="en-US" dirty="0" smtClean="0"/>
              <a:t>）</a:t>
            </a:r>
            <a:endParaRPr lang="en-US" altLang="zh-CN" dirty="0" smtClean="0"/>
          </a:p>
          <a:p>
            <a:r>
              <a:rPr lang="en-US" altLang="zh-CN" dirty="0"/>
              <a:t>	</a:t>
            </a:r>
            <a:r>
              <a:rPr lang="en-US" altLang="zh-CN" dirty="0" smtClean="0"/>
              <a:t>	</a:t>
            </a:r>
            <a:r>
              <a:rPr lang="zh-CN" altLang="en-US" dirty="0" smtClean="0"/>
              <a:t>密度估计（）</a:t>
            </a:r>
            <a:endParaRPr lang="en-US" altLang="zh-CN" dirty="0" smtClean="0"/>
          </a:p>
          <a:p>
            <a:r>
              <a:rPr lang="en-US" altLang="zh-CN" dirty="0"/>
              <a:t>	</a:t>
            </a:r>
            <a:r>
              <a:rPr lang="en-US" altLang="zh-CN" dirty="0" smtClean="0"/>
              <a:t>	</a:t>
            </a:r>
            <a:r>
              <a:rPr lang="zh-CN" altLang="en-US" dirty="0" smtClean="0"/>
              <a:t>群体计数</a:t>
            </a:r>
            <a:endParaRPr lang="en-US" altLang="zh-CN" dirty="0" smtClean="0"/>
          </a:p>
          <a:p>
            <a:r>
              <a:rPr lang="en-US" altLang="zh-CN" dirty="0"/>
              <a:t>	</a:t>
            </a:r>
            <a:r>
              <a:rPr lang="en-US" altLang="zh-CN" dirty="0" smtClean="0"/>
              <a:t>	</a:t>
            </a:r>
            <a:r>
              <a:rPr lang="zh-CN" altLang="en-US" dirty="0" smtClean="0"/>
              <a:t>群体行为的仿真与控制</a:t>
            </a:r>
            <a:endParaRPr lang="en-US" altLang="zh-CN" dirty="0" smtClean="0"/>
          </a:p>
          <a:p>
            <a:r>
              <a:rPr lang="zh-CN" altLang="en-US" dirty="0" smtClean="0"/>
              <a:t>主要思路：</a:t>
            </a:r>
            <a:endParaRPr lang="en-US" altLang="zh-CN" dirty="0" smtClean="0"/>
          </a:p>
          <a:p>
            <a:r>
              <a:rPr lang="zh-CN" altLang="en-US" dirty="0" smtClean="0"/>
              <a:t>主要方法有哪些？针对的任务是什么？</a:t>
            </a:r>
            <a:endParaRPr lang="en-US" altLang="zh-CN" dirty="0" smtClean="0"/>
          </a:p>
          <a:p>
            <a:endParaRPr lang="en-US" altLang="zh-CN" dirty="0" smtClean="0"/>
          </a:p>
        </p:txBody>
      </p:sp>
    </p:spTree>
    <p:extLst>
      <p:ext uri="{BB962C8B-B14F-4D97-AF65-F5344CB8AC3E}">
        <p14:creationId xmlns:p14="http://schemas.microsoft.com/office/powerpoint/2010/main" val="322816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11997"/>
            <a:ext cx="1991123" cy="369332"/>
          </a:xfrm>
          <a:prstGeom prst="rect">
            <a:avLst/>
          </a:prstGeom>
          <a:noFill/>
        </p:spPr>
        <p:txBody>
          <a:bodyPr wrap="none" rtlCol="0">
            <a:spAutoFit/>
          </a:bodyPr>
          <a:lstStyle/>
          <a:p>
            <a:r>
              <a:rPr lang="en-US" altLang="zh-CN" dirty="0" smtClean="0"/>
              <a:t>Visual Surveillance:</a:t>
            </a:r>
            <a:endParaRPr lang="zh-CN" altLang="en-US" dirty="0"/>
          </a:p>
        </p:txBody>
      </p:sp>
      <p:sp>
        <p:nvSpPr>
          <p:cNvPr id="4" name="左大括号 3"/>
          <p:cNvSpPr/>
          <p:nvPr/>
        </p:nvSpPr>
        <p:spPr>
          <a:xfrm>
            <a:off x="2177959" y="991716"/>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2457764" y="718150"/>
            <a:ext cx="3535840" cy="369332"/>
          </a:xfrm>
          <a:prstGeom prst="rect">
            <a:avLst/>
          </a:prstGeom>
          <a:noFill/>
        </p:spPr>
        <p:txBody>
          <a:bodyPr wrap="none" rtlCol="0">
            <a:spAutoFit/>
          </a:bodyPr>
          <a:lstStyle/>
          <a:p>
            <a:r>
              <a:rPr lang="en-US" altLang="zh-CN" dirty="0" smtClean="0"/>
              <a:t>Crowd flux statistics  </a:t>
            </a:r>
            <a:r>
              <a:rPr lang="zh-CN" altLang="en-US" dirty="0" smtClean="0"/>
              <a:t>人群流量统计</a:t>
            </a:r>
            <a:endParaRPr lang="zh-CN" altLang="en-US" dirty="0"/>
          </a:p>
        </p:txBody>
      </p:sp>
      <p:sp>
        <p:nvSpPr>
          <p:cNvPr id="6" name="文本框 5"/>
          <p:cNvSpPr txBox="1"/>
          <p:nvPr/>
        </p:nvSpPr>
        <p:spPr>
          <a:xfrm>
            <a:off x="2457764" y="1127983"/>
            <a:ext cx="3019866" cy="369332"/>
          </a:xfrm>
          <a:prstGeom prst="rect">
            <a:avLst/>
          </a:prstGeom>
          <a:noFill/>
        </p:spPr>
        <p:txBody>
          <a:bodyPr wrap="none" rtlCol="0">
            <a:spAutoFit/>
          </a:bodyPr>
          <a:lstStyle/>
          <a:p>
            <a:r>
              <a:rPr lang="en-US" altLang="zh-CN" dirty="0"/>
              <a:t>C</a:t>
            </a:r>
            <a:r>
              <a:rPr lang="en-US" altLang="zh-CN" dirty="0" smtClean="0"/>
              <a:t>ongestion analysis</a:t>
            </a:r>
            <a:r>
              <a:rPr lang="zh-CN" altLang="en-US" dirty="0" smtClean="0"/>
              <a:t>  拥堵分析</a:t>
            </a:r>
            <a:endParaRPr lang="zh-CN" altLang="en-US" dirty="0"/>
          </a:p>
        </p:txBody>
      </p:sp>
      <p:sp>
        <p:nvSpPr>
          <p:cNvPr id="8" name="文本框 7"/>
          <p:cNvSpPr txBox="1"/>
          <p:nvPr/>
        </p:nvSpPr>
        <p:spPr>
          <a:xfrm>
            <a:off x="2457764" y="1557382"/>
            <a:ext cx="2992614" cy="369332"/>
          </a:xfrm>
          <a:prstGeom prst="rect">
            <a:avLst/>
          </a:prstGeom>
          <a:noFill/>
        </p:spPr>
        <p:txBody>
          <a:bodyPr wrap="none" rtlCol="0">
            <a:spAutoFit/>
          </a:bodyPr>
          <a:lstStyle/>
          <a:p>
            <a:r>
              <a:rPr lang="en-US" altLang="zh-CN" dirty="0" smtClean="0"/>
              <a:t>Anomaly detection  </a:t>
            </a:r>
            <a:r>
              <a:rPr lang="zh-CN" altLang="en-US" dirty="0" smtClean="0"/>
              <a:t>异常检测</a:t>
            </a:r>
            <a:endParaRPr lang="zh-CN" altLang="en-US" dirty="0"/>
          </a:p>
        </p:txBody>
      </p:sp>
      <p:sp>
        <p:nvSpPr>
          <p:cNvPr id="9" name="文本框 8"/>
          <p:cNvSpPr txBox="1"/>
          <p:nvPr/>
        </p:nvSpPr>
        <p:spPr>
          <a:xfrm>
            <a:off x="0" y="264299"/>
            <a:ext cx="4952253" cy="369332"/>
          </a:xfrm>
          <a:prstGeom prst="rect">
            <a:avLst/>
          </a:prstGeom>
          <a:noFill/>
        </p:spPr>
        <p:txBody>
          <a:bodyPr wrap="none" rtlCol="0">
            <a:spAutoFit/>
          </a:bodyPr>
          <a:lstStyle/>
          <a:p>
            <a:r>
              <a:rPr lang="en-US" altLang="zh-CN" dirty="0" smtClean="0"/>
              <a:t>Real-world Applications of crowded scene analysis:</a:t>
            </a:r>
            <a:endParaRPr lang="zh-CN" altLang="en-US" dirty="0"/>
          </a:p>
        </p:txBody>
      </p:sp>
      <p:sp>
        <p:nvSpPr>
          <p:cNvPr id="10" name="文本框 9"/>
          <p:cNvSpPr txBox="1"/>
          <p:nvPr/>
        </p:nvSpPr>
        <p:spPr>
          <a:xfrm>
            <a:off x="-1" y="2558197"/>
            <a:ext cx="7813421" cy="1200329"/>
          </a:xfrm>
          <a:prstGeom prst="rect">
            <a:avLst/>
          </a:prstGeom>
          <a:noFill/>
        </p:spPr>
        <p:txBody>
          <a:bodyPr wrap="none" rtlCol="0">
            <a:spAutoFit/>
          </a:bodyPr>
          <a:lstStyle/>
          <a:p>
            <a:r>
              <a:rPr lang="en-US" altLang="zh-CN" dirty="0" smtClean="0"/>
              <a:t>Crowd management: the crowded scene analysis can be used to develop crowd</a:t>
            </a:r>
          </a:p>
          <a:p>
            <a:r>
              <a:rPr lang="en-US" altLang="zh-CN" dirty="0"/>
              <a:t>	</a:t>
            </a:r>
            <a:r>
              <a:rPr lang="en-US" altLang="zh-CN" dirty="0" smtClean="0"/>
              <a:t>	 management strategies and assist the movement of the</a:t>
            </a:r>
          </a:p>
          <a:p>
            <a:r>
              <a:rPr lang="en-US" altLang="zh-CN" dirty="0"/>
              <a:t>	</a:t>
            </a:r>
            <a:r>
              <a:rPr lang="en-US" altLang="zh-CN" dirty="0" smtClean="0"/>
              <a:t>	 crowd or individuals, to avoid the crowd disasters and ensure</a:t>
            </a:r>
          </a:p>
          <a:p>
            <a:r>
              <a:rPr lang="en-US" altLang="zh-CN" dirty="0"/>
              <a:t>	</a:t>
            </a:r>
            <a:r>
              <a:rPr lang="en-US" altLang="zh-CN" dirty="0" smtClean="0"/>
              <a:t>	 the public safety[5,6] </a:t>
            </a:r>
            <a:endParaRPr lang="zh-CN" altLang="en-US" dirty="0"/>
          </a:p>
        </p:txBody>
      </p:sp>
      <p:sp>
        <p:nvSpPr>
          <p:cNvPr id="11" name="文本框 10"/>
          <p:cNvSpPr txBox="1"/>
          <p:nvPr/>
        </p:nvSpPr>
        <p:spPr>
          <a:xfrm>
            <a:off x="0" y="3894961"/>
            <a:ext cx="8707448" cy="1200329"/>
          </a:xfrm>
          <a:prstGeom prst="rect">
            <a:avLst/>
          </a:prstGeom>
          <a:noFill/>
        </p:spPr>
        <p:txBody>
          <a:bodyPr wrap="none" rtlCol="0">
            <a:spAutoFit/>
          </a:bodyPr>
          <a:lstStyle/>
          <a:p>
            <a:r>
              <a:rPr lang="en-US" altLang="zh-CN" dirty="0" smtClean="0"/>
              <a:t>Public Space Design : The analysis of crowd dynamics and its relevant ﬁndings can </a:t>
            </a:r>
          </a:p>
          <a:p>
            <a:r>
              <a:rPr lang="en-US" altLang="zh-CN" dirty="0"/>
              <a:t>	</a:t>
            </a:r>
            <a:r>
              <a:rPr lang="en-US" altLang="zh-CN" dirty="0" smtClean="0"/>
              <a:t>	provide some guidelines for public space design, and therefore</a:t>
            </a:r>
          </a:p>
          <a:p>
            <a:r>
              <a:rPr lang="en-US" altLang="zh-CN" dirty="0"/>
              <a:t>	</a:t>
            </a:r>
            <a:r>
              <a:rPr lang="en-US" altLang="zh-CN" dirty="0" smtClean="0"/>
              <a:t>	increase the efﬁciency and safety of train stations, airport </a:t>
            </a:r>
          </a:p>
          <a:p>
            <a:r>
              <a:rPr lang="en-US" altLang="zh-CN" dirty="0"/>
              <a:t>	</a:t>
            </a:r>
            <a:r>
              <a:rPr lang="en-US" altLang="zh-CN" dirty="0" smtClean="0"/>
              <a:t>	terminals, theaters, public buildings, and mass events in the future.[7,8]</a:t>
            </a:r>
            <a:endParaRPr lang="zh-CN" altLang="en-US" dirty="0"/>
          </a:p>
        </p:txBody>
      </p:sp>
      <p:sp>
        <p:nvSpPr>
          <p:cNvPr id="12" name="文本框 11"/>
          <p:cNvSpPr txBox="1"/>
          <p:nvPr/>
        </p:nvSpPr>
        <p:spPr>
          <a:xfrm>
            <a:off x="0" y="5211127"/>
            <a:ext cx="8404288" cy="1200329"/>
          </a:xfrm>
          <a:prstGeom prst="rect">
            <a:avLst/>
          </a:prstGeom>
          <a:noFill/>
        </p:spPr>
        <p:txBody>
          <a:bodyPr wrap="none" rtlCol="0">
            <a:spAutoFit/>
          </a:bodyPr>
          <a:lstStyle/>
          <a:p>
            <a:r>
              <a:rPr lang="en-US" altLang="zh-CN" dirty="0" smtClean="0"/>
              <a:t>Entertainment:  the establishment of mathematical models can provide more accurate </a:t>
            </a:r>
          </a:p>
          <a:p>
            <a:r>
              <a:rPr lang="en-US" altLang="zh-CN" dirty="0"/>
              <a:t>	</a:t>
            </a:r>
            <a:r>
              <a:rPr lang="en-US" altLang="zh-CN" dirty="0" smtClean="0"/>
              <a:t>	simulation, which can be used in computer games, ﬁlm, and</a:t>
            </a:r>
          </a:p>
          <a:p>
            <a:r>
              <a:rPr lang="en-US" altLang="zh-CN" dirty="0"/>
              <a:t>	</a:t>
            </a:r>
            <a:r>
              <a:rPr lang="en-US" altLang="zh-CN" dirty="0" smtClean="0"/>
              <a:t>	television </a:t>
            </a:r>
            <a:r>
              <a:rPr lang="en-US" altLang="zh-CN" dirty="0" err="1" smtClean="0"/>
              <a:t>industries.Some</a:t>
            </a:r>
            <a:r>
              <a:rPr lang="en-US" altLang="zh-CN" dirty="0" smtClean="0"/>
              <a:t> recent works have been proposed to </a:t>
            </a:r>
          </a:p>
          <a:p>
            <a:r>
              <a:rPr lang="en-US" altLang="zh-CN" dirty="0"/>
              <a:t>	</a:t>
            </a:r>
            <a:r>
              <a:rPr lang="en-US" altLang="zh-CN" dirty="0" smtClean="0"/>
              <a:t>	synthesize crowd videos with realistic </a:t>
            </a:r>
            <a:r>
              <a:rPr lang="en-US" altLang="zh-CN" dirty="0" err="1" smtClean="0"/>
              <a:t>microscale</a:t>
            </a:r>
            <a:r>
              <a:rPr lang="en-US" altLang="zh-CN" dirty="0" smtClean="0"/>
              <a:t> behavior .[9]</a:t>
            </a:r>
            <a:endParaRPr lang="zh-CN" altLang="en-US" dirty="0"/>
          </a:p>
        </p:txBody>
      </p:sp>
      <p:sp>
        <p:nvSpPr>
          <p:cNvPr id="13" name="文本框 12"/>
          <p:cNvSpPr txBox="1"/>
          <p:nvPr/>
        </p:nvSpPr>
        <p:spPr>
          <a:xfrm>
            <a:off x="17829" y="6465858"/>
            <a:ext cx="8032968" cy="369332"/>
          </a:xfrm>
          <a:prstGeom prst="rect">
            <a:avLst/>
          </a:prstGeom>
          <a:noFill/>
        </p:spPr>
        <p:txBody>
          <a:bodyPr wrap="none" rtlCol="0">
            <a:spAutoFit/>
          </a:bodyPr>
          <a:lstStyle/>
          <a:p>
            <a:r>
              <a:rPr lang="zh-CN" altLang="en-US" dirty="0" smtClean="0"/>
              <a:t>群体中智能体的控制：在生物与人造智能体共存的环境中实现群体协调和控制</a:t>
            </a:r>
            <a:endParaRPr lang="zh-CN" altLang="en-US" dirty="0"/>
          </a:p>
        </p:txBody>
      </p:sp>
      <p:sp>
        <p:nvSpPr>
          <p:cNvPr id="3" name="文本框 2"/>
          <p:cNvSpPr txBox="1"/>
          <p:nvPr/>
        </p:nvSpPr>
        <p:spPr>
          <a:xfrm>
            <a:off x="6255657" y="1087482"/>
            <a:ext cx="617477" cy="369332"/>
          </a:xfrm>
          <a:prstGeom prst="rect">
            <a:avLst/>
          </a:prstGeom>
          <a:noFill/>
        </p:spPr>
        <p:txBody>
          <a:bodyPr wrap="none" rtlCol="0">
            <a:spAutoFit/>
          </a:bodyPr>
          <a:lstStyle/>
          <a:p>
            <a:r>
              <a:rPr lang="en-US" altLang="zh-CN" dirty="0" smtClean="0"/>
              <a:t>[2,3]</a:t>
            </a:r>
            <a:endParaRPr lang="zh-CN" altLang="en-US" dirty="0"/>
          </a:p>
        </p:txBody>
      </p:sp>
      <p:sp>
        <p:nvSpPr>
          <p:cNvPr id="14" name="文本框 13"/>
          <p:cNvSpPr txBox="1"/>
          <p:nvPr/>
        </p:nvSpPr>
        <p:spPr>
          <a:xfrm>
            <a:off x="6255657" y="1523218"/>
            <a:ext cx="442750" cy="369332"/>
          </a:xfrm>
          <a:prstGeom prst="rect">
            <a:avLst/>
          </a:prstGeom>
          <a:noFill/>
        </p:spPr>
        <p:txBody>
          <a:bodyPr wrap="none" rtlCol="0">
            <a:spAutoFit/>
          </a:bodyPr>
          <a:lstStyle/>
          <a:p>
            <a:r>
              <a:rPr lang="en-US" altLang="zh-CN" dirty="0" smtClean="0"/>
              <a:t>[4]</a:t>
            </a:r>
            <a:endParaRPr lang="zh-CN" altLang="en-US" dirty="0"/>
          </a:p>
        </p:txBody>
      </p:sp>
    </p:spTree>
    <p:extLst>
      <p:ext uri="{BB962C8B-B14F-4D97-AF65-F5344CB8AC3E}">
        <p14:creationId xmlns:p14="http://schemas.microsoft.com/office/powerpoint/2010/main" val="120617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51018" y="1842655"/>
            <a:ext cx="2954655" cy="369332"/>
          </a:xfrm>
          <a:prstGeom prst="rect">
            <a:avLst/>
          </a:prstGeom>
          <a:noFill/>
        </p:spPr>
        <p:txBody>
          <a:bodyPr wrap="none" rtlCol="0">
            <a:spAutoFit/>
          </a:bodyPr>
          <a:lstStyle/>
          <a:p>
            <a:r>
              <a:rPr lang="zh-CN" altLang="en-US" dirty="0" smtClean="0"/>
              <a:t>接下来进入研究方法的综述</a:t>
            </a:r>
            <a:endParaRPr lang="zh-CN" altLang="en-US" dirty="0"/>
          </a:p>
        </p:txBody>
      </p:sp>
    </p:spTree>
    <p:extLst>
      <p:ext uri="{BB962C8B-B14F-4D97-AF65-F5344CB8AC3E}">
        <p14:creationId xmlns:p14="http://schemas.microsoft.com/office/powerpoint/2010/main" val="196653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474" y="712923"/>
            <a:ext cx="3723840" cy="369332"/>
          </a:xfrm>
          <a:prstGeom prst="rect">
            <a:avLst/>
          </a:prstGeom>
          <a:noFill/>
        </p:spPr>
        <p:txBody>
          <a:bodyPr wrap="none" rtlCol="0">
            <a:spAutoFit/>
          </a:bodyPr>
          <a:lstStyle/>
          <a:p>
            <a:r>
              <a:rPr lang="en-US" altLang="zh-CN" dirty="0" smtClean="0"/>
              <a:t>Video analysis &amp; </a:t>
            </a:r>
            <a:r>
              <a:rPr lang="en-US" altLang="zh-CN" dirty="0"/>
              <a:t>S</a:t>
            </a:r>
            <a:r>
              <a:rPr lang="en-US" altLang="zh-CN" dirty="0" smtClean="0"/>
              <a:t>cene understanding</a:t>
            </a:r>
            <a:endParaRPr lang="zh-CN" altLang="en-US" dirty="0"/>
          </a:p>
        </p:txBody>
      </p:sp>
      <p:sp>
        <p:nvSpPr>
          <p:cNvPr id="3" name="圆角矩形 2"/>
          <p:cNvSpPr/>
          <p:nvPr/>
        </p:nvSpPr>
        <p:spPr>
          <a:xfrm>
            <a:off x="1063755" y="2389367"/>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tracking</a:t>
            </a:r>
            <a:endParaRPr lang="zh-CN" altLang="en-US" dirty="0">
              <a:solidFill>
                <a:schemeClr val="tx1"/>
              </a:solidFill>
            </a:endParaRPr>
          </a:p>
        </p:txBody>
      </p:sp>
      <p:sp>
        <p:nvSpPr>
          <p:cNvPr id="4" name="圆角矩形 3"/>
          <p:cNvSpPr/>
          <p:nvPr/>
        </p:nvSpPr>
        <p:spPr>
          <a:xfrm>
            <a:off x="1063755" y="1534333"/>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Object detection</a:t>
            </a:r>
            <a:endParaRPr lang="zh-CN" altLang="en-US" dirty="0">
              <a:solidFill>
                <a:schemeClr val="tx1"/>
              </a:solidFill>
            </a:endParaRPr>
          </a:p>
        </p:txBody>
      </p:sp>
      <p:sp>
        <p:nvSpPr>
          <p:cNvPr id="7" name="圆角矩形 6"/>
          <p:cNvSpPr/>
          <p:nvPr/>
        </p:nvSpPr>
        <p:spPr>
          <a:xfrm>
            <a:off x="975699" y="3244401"/>
            <a:ext cx="223738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Behavior recognition</a:t>
            </a:r>
            <a:endParaRPr lang="zh-CN" altLang="en-US" dirty="0">
              <a:solidFill>
                <a:schemeClr val="tx1"/>
              </a:solidFill>
            </a:endParaRPr>
          </a:p>
        </p:txBody>
      </p:sp>
      <p:sp>
        <p:nvSpPr>
          <p:cNvPr id="8" name="文本框 7"/>
          <p:cNvSpPr txBox="1"/>
          <p:nvPr/>
        </p:nvSpPr>
        <p:spPr>
          <a:xfrm>
            <a:off x="5439905" y="712923"/>
            <a:ext cx="2783134" cy="369332"/>
          </a:xfrm>
          <a:prstGeom prst="rect">
            <a:avLst/>
          </a:prstGeom>
          <a:noFill/>
        </p:spPr>
        <p:txBody>
          <a:bodyPr wrap="none" rtlCol="0">
            <a:spAutoFit/>
          </a:bodyPr>
          <a:lstStyle/>
          <a:p>
            <a:r>
              <a:rPr lang="en-US" altLang="zh-CN" dirty="0" smtClean="0"/>
              <a:t>crowd </a:t>
            </a:r>
            <a:r>
              <a:rPr lang="en-US" altLang="zh-CN" dirty="0"/>
              <a:t>S</a:t>
            </a:r>
            <a:r>
              <a:rPr lang="en-US" altLang="zh-CN" dirty="0" smtClean="0"/>
              <a:t>cene understanding</a:t>
            </a:r>
            <a:endParaRPr lang="zh-CN" altLang="en-US" dirty="0"/>
          </a:p>
        </p:txBody>
      </p:sp>
      <p:sp>
        <p:nvSpPr>
          <p:cNvPr id="9" name="文本框 8"/>
          <p:cNvSpPr txBox="1"/>
          <p:nvPr/>
        </p:nvSpPr>
        <p:spPr>
          <a:xfrm>
            <a:off x="4295104" y="1082255"/>
            <a:ext cx="5072735" cy="369332"/>
          </a:xfrm>
          <a:prstGeom prst="rect">
            <a:avLst/>
          </a:prstGeom>
          <a:noFill/>
        </p:spPr>
        <p:txBody>
          <a:bodyPr wrap="none" rtlCol="0">
            <a:spAutoFit/>
          </a:bodyPr>
          <a:lstStyle/>
          <a:p>
            <a:r>
              <a:rPr lang="en-US" altLang="zh-CN" dirty="0" smtClean="0">
                <a:solidFill>
                  <a:srgbClr val="FF0000"/>
                </a:solidFill>
              </a:rPr>
              <a:t>extreme clutters, severe occlusions, and ambiguities</a:t>
            </a:r>
            <a:endParaRPr lang="zh-CN" altLang="en-US" dirty="0">
              <a:solidFill>
                <a:srgbClr val="FF0000"/>
              </a:solidFill>
            </a:endParaRPr>
          </a:p>
        </p:txBody>
      </p:sp>
      <p:sp>
        <p:nvSpPr>
          <p:cNvPr id="10" name="矩形 9"/>
          <p:cNvSpPr/>
          <p:nvPr/>
        </p:nvSpPr>
        <p:spPr>
          <a:xfrm>
            <a:off x="4734732" y="1591994"/>
            <a:ext cx="3975315" cy="1200329"/>
          </a:xfrm>
          <a:prstGeom prst="rect">
            <a:avLst/>
          </a:prstGeom>
        </p:spPr>
        <p:txBody>
          <a:bodyPr wrap="square">
            <a:spAutoFit/>
          </a:bodyPr>
          <a:lstStyle/>
          <a:p>
            <a:r>
              <a:rPr lang="zh-CN" altLang="en-US" dirty="0" smtClean="0"/>
              <a:t>难点</a:t>
            </a:r>
            <a:r>
              <a:rPr lang="en-US" altLang="zh-CN" dirty="0" smtClean="0"/>
              <a:t>1.</a:t>
            </a:r>
            <a:r>
              <a:rPr lang="zh-CN" altLang="en-US" dirty="0" smtClean="0"/>
              <a:t>the mechanics of human crowds are complex because a crowd exhibits both dynamics and psychological charac-teristics, which are often goal directed.</a:t>
            </a:r>
            <a:endParaRPr lang="zh-CN" altLang="en-US" dirty="0"/>
          </a:p>
        </p:txBody>
      </p:sp>
      <p:sp>
        <p:nvSpPr>
          <p:cNvPr id="11" name="矩形 10"/>
          <p:cNvSpPr/>
          <p:nvPr/>
        </p:nvSpPr>
        <p:spPr>
          <a:xfrm>
            <a:off x="4734732" y="2932730"/>
            <a:ext cx="3975315" cy="1477328"/>
          </a:xfrm>
          <a:prstGeom prst="rect">
            <a:avLst/>
          </a:prstGeom>
        </p:spPr>
        <p:txBody>
          <a:bodyPr wrap="square">
            <a:spAutoFit/>
          </a:bodyPr>
          <a:lstStyle/>
          <a:p>
            <a:r>
              <a:rPr lang="zh-CN" altLang="en-US" dirty="0" smtClean="0"/>
              <a:t>难点</a:t>
            </a:r>
            <a:r>
              <a:rPr lang="en-US" altLang="zh-CN" dirty="0" smtClean="0"/>
              <a:t>2.</a:t>
            </a:r>
            <a:r>
              <a:rPr lang="zh-CN" altLang="en-US" dirty="0" smtClean="0"/>
              <a:t>the </a:t>
            </a:r>
            <a:r>
              <a:rPr lang="en-US" altLang="zh-CN" dirty="0" smtClean="0"/>
              <a:t>specific </a:t>
            </a:r>
            <a:r>
              <a:rPr lang="zh-CN" altLang="en-US" dirty="0" smtClean="0"/>
              <a:t>crowd behaviors needed to be detected and </a:t>
            </a:r>
            <a:r>
              <a:rPr lang="en-US" altLang="zh-CN" dirty="0" smtClean="0"/>
              <a:t>classified </a:t>
            </a:r>
            <a:r>
              <a:rPr lang="zh-CN" altLang="en-US" dirty="0" smtClean="0"/>
              <a:t>may be both rare and subtle , and in most surveillance scenarios, these behaviors have few examples to learn.</a:t>
            </a:r>
            <a:endParaRPr lang="zh-CN" altLang="en-US" dirty="0"/>
          </a:p>
        </p:txBody>
      </p:sp>
      <p:sp>
        <p:nvSpPr>
          <p:cNvPr id="12" name="下箭头 11"/>
          <p:cNvSpPr/>
          <p:nvPr/>
        </p:nvSpPr>
        <p:spPr>
          <a:xfrm>
            <a:off x="2014780" y="1937289"/>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2016899" y="2871128"/>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70173" y="4097731"/>
            <a:ext cx="2783134" cy="369332"/>
          </a:xfrm>
          <a:prstGeom prst="rect">
            <a:avLst/>
          </a:prstGeom>
          <a:noFill/>
        </p:spPr>
        <p:txBody>
          <a:bodyPr wrap="none" rtlCol="0">
            <a:spAutoFit/>
          </a:bodyPr>
          <a:lstStyle/>
          <a:p>
            <a:r>
              <a:rPr lang="en-US" altLang="zh-CN" dirty="0" smtClean="0"/>
              <a:t>crowd </a:t>
            </a:r>
            <a:r>
              <a:rPr lang="en-US" altLang="zh-CN" dirty="0"/>
              <a:t>S</a:t>
            </a:r>
            <a:r>
              <a:rPr lang="en-US" altLang="zh-CN" dirty="0" smtClean="0"/>
              <a:t>cene understanding</a:t>
            </a:r>
            <a:endParaRPr lang="zh-CN" altLang="en-US" dirty="0"/>
          </a:p>
        </p:txBody>
      </p:sp>
      <p:sp>
        <p:nvSpPr>
          <p:cNvPr id="15" name="圆角矩形 14"/>
          <p:cNvSpPr/>
          <p:nvPr/>
        </p:nvSpPr>
        <p:spPr>
          <a:xfrm>
            <a:off x="1031102" y="4580806"/>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Feature extraction</a:t>
            </a:r>
            <a:endParaRPr lang="zh-CN" altLang="en-US" dirty="0">
              <a:solidFill>
                <a:schemeClr val="tx1"/>
              </a:solidFill>
            </a:endParaRPr>
          </a:p>
        </p:txBody>
      </p:sp>
      <p:sp>
        <p:nvSpPr>
          <p:cNvPr id="16" name="圆角矩形 15"/>
          <p:cNvSpPr/>
          <p:nvPr/>
        </p:nvSpPr>
        <p:spPr>
          <a:xfrm>
            <a:off x="1031102" y="5247232"/>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Segmentation</a:t>
            </a:r>
            <a:endParaRPr lang="zh-CN" altLang="en-US" dirty="0">
              <a:solidFill>
                <a:schemeClr val="tx1"/>
              </a:solidFill>
            </a:endParaRPr>
          </a:p>
        </p:txBody>
      </p:sp>
      <p:sp>
        <p:nvSpPr>
          <p:cNvPr id="17" name="圆角矩形 16"/>
          <p:cNvSpPr/>
          <p:nvPr/>
        </p:nvSpPr>
        <p:spPr>
          <a:xfrm>
            <a:off x="1061633" y="5979593"/>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Model learning</a:t>
            </a:r>
            <a:endParaRPr lang="zh-CN" altLang="en-US" dirty="0">
              <a:solidFill>
                <a:schemeClr val="tx1"/>
              </a:solidFill>
            </a:endParaRPr>
          </a:p>
        </p:txBody>
      </p:sp>
      <p:sp>
        <p:nvSpPr>
          <p:cNvPr id="18" name="下箭头 17"/>
          <p:cNvSpPr/>
          <p:nvPr/>
        </p:nvSpPr>
        <p:spPr>
          <a:xfrm>
            <a:off x="1983782" y="5003861"/>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1983781" y="5651110"/>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218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474" y="712923"/>
            <a:ext cx="3723840" cy="369332"/>
          </a:xfrm>
          <a:prstGeom prst="rect">
            <a:avLst/>
          </a:prstGeom>
          <a:noFill/>
        </p:spPr>
        <p:txBody>
          <a:bodyPr wrap="none" rtlCol="0">
            <a:spAutoFit/>
          </a:bodyPr>
          <a:lstStyle/>
          <a:p>
            <a:r>
              <a:rPr lang="en-US" altLang="zh-CN" dirty="0" smtClean="0"/>
              <a:t>Video analysis &amp; </a:t>
            </a:r>
            <a:r>
              <a:rPr lang="en-US" altLang="zh-CN" dirty="0"/>
              <a:t>S</a:t>
            </a:r>
            <a:r>
              <a:rPr lang="en-US" altLang="zh-CN" dirty="0" smtClean="0"/>
              <a:t>cene understanding</a:t>
            </a:r>
            <a:endParaRPr lang="zh-CN" altLang="en-US" dirty="0"/>
          </a:p>
        </p:txBody>
      </p:sp>
      <p:sp>
        <p:nvSpPr>
          <p:cNvPr id="3" name="圆角矩形 2"/>
          <p:cNvSpPr/>
          <p:nvPr/>
        </p:nvSpPr>
        <p:spPr>
          <a:xfrm>
            <a:off x="1063755" y="2389367"/>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tracking</a:t>
            </a:r>
            <a:endParaRPr lang="zh-CN" altLang="en-US" dirty="0">
              <a:solidFill>
                <a:schemeClr val="tx1"/>
              </a:solidFill>
            </a:endParaRPr>
          </a:p>
        </p:txBody>
      </p:sp>
      <p:sp>
        <p:nvSpPr>
          <p:cNvPr id="4" name="圆角矩形 3"/>
          <p:cNvSpPr/>
          <p:nvPr/>
        </p:nvSpPr>
        <p:spPr>
          <a:xfrm>
            <a:off x="1063755" y="1534333"/>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Object detection</a:t>
            </a:r>
            <a:endParaRPr lang="zh-CN" altLang="en-US" dirty="0">
              <a:solidFill>
                <a:schemeClr val="tx1"/>
              </a:solidFill>
            </a:endParaRPr>
          </a:p>
        </p:txBody>
      </p:sp>
      <p:sp>
        <p:nvSpPr>
          <p:cNvPr id="5" name="圆角矩形 4"/>
          <p:cNvSpPr/>
          <p:nvPr/>
        </p:nvSpPr>
        <p:spPr>
          <a:xfrm>
            <a:off x="975699" y="3244401"/>
            <a:ext cx="223738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Behavior recognition</a:t>
            </a:r>
            <a:endParaRPr lang="zh-CN" altLang="en-US" dirty="0">
              <a:solidFill>
                <a:schemeClr val="tx1"/>
              </a:solidFill>
            </a:endParaRPr>
          </a:p>
        </p:txBody>
      </p:sp>
      <p:sp>
        <p:nvSpPr>
          <p:cNvPr id="6" name="下箭头 5"/>
          <p:cNvSpPr/>
          <p:nvPr/>
        </p:nvSpPr>
        <p:spPr>
          <a:xfrm>
            <a:off x="2014780" y="1937289"/>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2016899" y="2871128"/>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226675" y="2792323"/>
            <a:ext cx="2783134" cy="369332"/>
          </a:xfrm>
          <a:prstGeom prst="rect">
            <a:avLst/>
          </a:prstGeom>
          <a:noFill/>
        </p:spPr>
        <p:txBody>
          <a:bodyPr wrap="none" rtlCol="0">
            <a:spAutoFit/>
          </a:bodyPr>
          <a:lstStyle/>
          <a:p>
            <a:r>
              <a:rPr lang="en-US" altLang="zh-CN" dirty="0" smtClean="0"/>
              <a:t>crowd </a:t>
            </a:r>
            <a:r>
              <a:rPr lang="en-US" altLang="zh-CN" dirty="0"/>
              <a:t>S</a:t>
            </a:r>
            <a:r>
              <a:rPr lang="en-US" altLang="zh-CN" dirty="0" smtClean="0"/>
              <a:t>cene understanding</a:t>
            </a:r>
            <a:endParaRPr lang="zh-CN" altLang="en-US" dirty="0"/>
          </a:p>
        </p:txBody>
      </p:sp>
      <p:sp>
        <p:nvSpPr>
          <p:cNvPr id="9" name="圆角矩形 8"/>
          <p:cNvSpPr/>
          <p:nvPr/>
        </p:nvSpPr>
        <p:spPr>
          <a:xfrm>
            <a:off x="5587604" y="3275398"/>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Feature extraction</a:t>
            </a:r>
            <a:endParaRPr lang="zh-CN" altLang="en-US" dirty="0">
              <a:solidFill>
                <a:schemeClr val="tx1"/>
              </a:solidFill>
            </a:endParaRPr>
          </a:p>
        </p:txBody>
      </p:sp>
      <p:sp>
        <p:nvSpPr>
          <p:cNvPr id="10" name="圆角矩形 9"/>
          <p:cNvSpPr/>
          <p:nvPr/>
        </p:nvSpPr>
        <p:spPr>
          <a:xfrm>
            <a:off x="5587604" y="3941824"/>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Segmentation</a:t>
            </a:r>
            <a:endParaRPr lang="zh-CN" altLang="en-US" dirty="0">
              <a:solidFill>
                <a:schemeClr val="tx1"/>
              </a:solidFill>
            </a:endParaRPr>
          </a:p>
        </p:txBody>
      </p:sp>
      <p:sp>
        <p:nvSpPr>
          <p:cNvPr id="11" name="圆角矩形 10"/>
          <p:cNvSpPr/>
          <p:nvPr/>
        </p:nvSpPr>
        <p:spPr>
          <a:xfrm>
            <a:off x="5618135" y="4674185"/>
            <a:ext cx="2061275" cy="4029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Model learning</a:t>
            </a:r>
            <a:endParaRPr lang="zh-CN" altLang="en-US" dirty="0">
              <a:solidFill>
                <a:schemeClr val="tx1"/>
              </a:solidFill>
            </a:endParaRPr>
          </a:p>
        </p:txBody>
      </p:sp>
      <p:sp>
        <p:nvSpPr>
          <p:cNvPr id="12" name="下箭头 11"/>
          <p:cNvSpPr/>
          <p:nvPr/>
        </p:nvSpPr>
        <p:spPr>
          <a:xfrm>
            <a:off x="6540284" y="3698453"/>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6540283" y="4345702"/>
            <a:ext cx="154983" cy="2944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3956314" y="2871128"/>
            <a:ext cx="708676" cy="1121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162884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3668</TotalTime>
  <Words>3082</Words>
  <Application>Microsoft Office PowerPoint</Application>
  <PresentationFormat>全屏显示(4:3)</PresentationFormat>
  <Paragraphs>318</Paragraphs>
  <Slides>35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宋体</vt:lpstr>
      <vt:lpstr>Arial</vt:lpstr>
      <vt:lpstr>Calibri</vt:lpstr>
      <vt:lpstr>Calibri Light</vt:lpstr>
      <vt:lpstr>Wingdings</vt:lpstr>
      <vt:lpstr>Office 主题</vt:lpstr>
      <vt:lpstr>群体行为分析综述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群体行为分析综述</dc:title>
  <dc:creator>dell</dc:creator>
  <cp:lastModifiedBy>dell</cp:lastModifiedBy>
  <cp:revision>87</cp:revision>
  <dcterms:created xsi:type="dcterms:W3CDTF">2017-06-07T23:32:19Z</dcterms:created>
  <dcterms:modified xsi:type="dcterms:W3CDTF">2017-06-12T11:29:38Z</dcterms:modified>
</cp:coreProperties>
</file>