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86" r:id="rId2"/>
    <p:sldId id="326" r:id="rId3"/>
    <p:sldId id="370" r:id="rId4"/>
    <p:sldId id="386" r:id="rId5"/>
    <p:sldId id="385" r:id="rId6"/>
    <p:sldId id="371" r:id="rId7"/>
    <p:sldId id="302" r:id="rId8"/>
    <p:sldId id="372" r:id="rId9"/>
    <p:sldId id="373" r:id="rId10"/>
    <p:sldId id="374" r:id="rId11"/>
    <p:sldId id="375" r:id="rId12"/>
    <p:sldId id="376" r:id="rId13"/>
    <p:sldId id="377" r:id="rId14"/>
    <p:sldId id="378" r:id="rId15"/>
    <p:sldId id="379" r:id="rId16"/>
    <p:sldId id="380" r:id="rId17"/>
    <p:sldId id="382" r:id="rId18"/>
    <p:sldId id="381" r:id="rId19"/>
    <p:sldId id="383" r:id="rId20"/>
    <p:sldId id="384" r:id="rId21"/>
    <p:sldId id="387" r:id="rId22"/>
    <p:sldId id="389" r:id="rId23"/>
    <p:sldId id="403" r:id="rId24"/>
    <p:sldId id="390" r:id="rId25"/>
    <p:sldId id="391" r:id="rId26"/>
    <p:sldId id="393" r:id="rId27"/>
    <p:sldId id="394" r:id="rId28"/>
    <p:sldId id="395" r:id="rId29"/>
    <p:sldId id="396" r:id="rId30"/>
    <p:sldId id="397" r:id="rId31"/>
    <p:sldId id="398" r:id="rId32"/>
    <p:sldId id="399" r:id="rId33"/>
    <p:sldId id="400" r:id="rId34"/>
    <p:sldId id="402" r:id="rId35"/>
    <p:sldId id="401" r:id="rId36"/>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99CC00"/>
    <a:srgbClr val="A5F62E"/>
    <a:srgbClr val="76C308"/>
    <a:srgbClr val="4F81BD"/>
    <a:srgbClr val="009900"/>
    <a:srgbClr val="92D050"/>
    <a:srgbClr val="E479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9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20FFB1-E4DA-446B-84E5-260FA7038DF7}" type="datetimeFigureOut">
              <a:rPr lang="ko-KR" altLang="en-US" smtClean="0"/>
              <a:t>2017-02-22</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22D729-89AD-4E04-8A9A-0A6052A0AF26}" type="slidenum">
              <a:rPr lang="ko-KR" altLang="en-US" smtClean="0"/>
              <a:t>‹#›</a:t>
            </a:fld>
            <a:endParaRPr lang="ko-KR" altLang="en-US"/>
          </a:p>
        </p:txBody>
      </p:sp>
    </p:spTree>
    <p:extLst>
      <p:ext uri="{BB962C8B-B14F-4D97-AF65-F5344CB8AC3E}">
        <p14:creationId xmlns:p14="http://schemas.microsoft.com/office/powerpoint/2010/main" val="150263992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ko-KR" altLang="en-US" smtClean="0"/>
              <a:t>마스터 제목 스타일 편집</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en-US" dirty="0"/>
          </a:p>
        </p:txBody>
      </p:sp>
      <p:sp>
        <p:nvSpPr>
          <p:cNvPr id="4" name="Date Placeholder 3"/>
          <p:cNvSpPr>
            <a:spLocks noGrp="1"/>
          </p:cNvSpPr>
          <p:nvPr>
            <p:ph type="dt" sz="half" idx="10"/>
          </p:nvPr>
        </p:nvSpPr>
        <p:spPr/>
        <p:txBody>
          <a:bodyPr/>
          <a:lstStyle/>
          <a:p>
            <a:fld id="{925F62AB-439E-421D-92BF-AC40878CDE9D}" type="datetime1">
              <a:rPr lang="ko-KR" altLang="en-US" smtClean="0"/>
              <a:t>2017-02-22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644BB50-B7B3-497B-AAED-7CC56EBF7E02}" type="slidenum">
              <a:rPr lang="ko-KR" altLang="en-US" smtClean="0"/>
              <a:pPr/>
              <a:t>‹#›</a:t>
            </a:fld>
            <a:endParaRPr lang="ko-KR" altLang="en-US"/>
          </a:p>
        </p:txBody>
      </p:sp>
    </p:spTree>
    <p:extLst>
      <p:ext uri="{BB962C8B-B14F-4D97-AF65-F5344CB8AC3E}">
        <p14:creationId xmlns:p14="http://schemas.microsoft.com/office/powerpoint/2010/main" val="2167118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제목 및 캡션">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Date Placeholder 3"/>
          <p:cNvSpPr>
            <a:spLocks noGrp="1"/>
          </p:cNvSpPr>
          <p:nvPr>
            <p:ph type="dt" sz="half" idx="10"/>
          </p:nvPr>
        </p:nvSpPr>
        <p:spPr/>
        <p:txBody>
          <a:bodyPr/>
          <a:lstStyle/>
          <a:p>
            <a:fld id="{D6070DC8-49E5-4DBA-90C1-E785E7C8A599}" type="datetime1">
              <a:rPr lang="ko-KR" altLang="en-US" smtClean="0"/>
              <a:t>2017-02-22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644BB50-B7B3-497B-AAED-7CC56EBF7E02}" type="slidenum">
              <a:rPr lang="ko-KR" altLang="en-US" smtClean="0"/>
              <a:t>‹#›</a:t>
            </a:fld>
            <a:endParaRPr lang="ko-KR" altLang="en-US"/>
          </a:p>
        </p:txBody>
      </p:sp>
    </p:spTree>
    <p:extLst>
      <p:ext uri="{BB962C8B-B14F-4D97-AF65-F5344CB8AC3E}">
        <p14:creationId xmlns:p14="http://schemas.microsoft.com/office/powerpoint/2010/main" val="319398675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캡션 있는 인용문">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ko-KR" altLang="en-US" smtClean="0"/>
              <a:t>마스터 제목 스타일 편집</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ko-KR" altLang="en-US" smtClean="0"/>
              <a:t>마스터 텍스트 스타일을 편집합니다</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Date Placeholder 3"/>
          <p:cNvSpPr>
            <a:spLocks noGrp="1"/>
          </p:cNvSpPr>
          <p:nvPr>
            <p:ph type="dt" sz="half" idx="10"/>
          </p:nvPr>
        </p:nvSpPr>
        <p:spPr/>
        <p:txBody>
          <a:bodyPr/>
          <a:lstStyle/>
          <a:p>
            <a:fld id="{D6070DC8-49E5-4DBA-90C1-E785E7C8A599}" type="datetime1">
              <a:rPr lang="ko-KR" altLang="en-US" smtClean="0"/>
              <a:t>2017-02-22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644BB50-B7B3-497B-AAED-7CC56EBF7E02}" type="slidenum">
              <a:rPr lang="ko-KR" altLang="en-US" smtClean="0"/>
              <a:t>‹#›</a:t>
            </a:fld>
            <a:endParaRPr lang="ko-KR"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3507751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명함">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Date Placeholder 3"/>
          <p:cNvSpPr>
            <a:spLocks noGrp="1"/>
          </p:cNvSpPr>
          <p:nvPr>
            <p:ph type="dt" sz="half" idx="10"/>
          </p:nvPr>
        </p:nvSpPr>
        <p:spPr/>
        <p:txBody>
          <a:bodyPr/>
          <a:lstStyle/>
          <a:p>
            <a:fld id="{D6070DC8-49E5-4DBA-90C1-E785E7C8A599}" type="datetime1">
              <a:rPr lang="ko-KR" altLang="en-US" smtClean="0"/>
              <a:t>2017-02-22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644BB50-B7B3-497B-AAED-7CC56EBF7E02}" type="slidenum">
              <a:rPr lang="ko-KR" altLang="en-US" smtClean="0"/>
              <a:t>‹#›</a:t>
            </a:fld>
            <a:endParaRPr lang="ko-KR" altLang="en-US"/>
          </a:p>
        </p:txBody>
      </p:sp>
    </p:spTree>
    <p:extLst>
      <p:ext uri="{BB962C8B-B14F-4D97-AF65-F5344CB8AC3E}">
        <p14:creationId xmlns:p14="http://schemas.microsoft.com/office/powerpoint/2010/main" val="404314944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인용문 있는 명함">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ko-KR" altLang="en-US" smtClean="0"/>
              <a:t>마스터 제목 스타일 편집</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ko-KR" altLang="en-US" smtClean="0"/>
              <a:t>마스터 텍스트 스타일을 편집합니다</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Date Placeholder 3"/>
          <p:cNvSpPr>
            <a:spLocks noGrp="1"/>
          </p:cNvSpPr>
          <p:nvPr>
            <p:ph type="dt" sz="half" idx="10"/>
          </p:nvPr>
        </p:nvSpPr>
        <p:spPr/>
        <p:txBody>
          <a:bodyPr/>
          <a:lstStyle/>
          <a:p>
            <a:fld id="{D6070DC8-49E5-4DBA-90C1-E785E7C8A599}" type="datetime1">
              <a:rPr lang="ko-KR" altLang="en-US" smtClean="0"/>
              <a:t>2017-02-22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644BB50-B7B3-497B-AAED-7CC56EBF7E02}" type="slidenum">
              <a:rPr lang="ko-KR" altLang="en-US" smtClean="0"/>
              <a:t>‹#›</a:t>
            </a:fld>
            <a:endParaRPr lang="ko-KR"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6928878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참 또는 거짓">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ko-KR" altLang="en-US" smtClean="0"/>
              <a:t>마스터 제목 스타일 편집</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ko-KR" altLang="en-US" smtClean="0"/>
              <a:t>마스터 텍스트 스타일을 편집합니다</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Date Placeholder 3"/>
          <p:cNvSpPr>
            <a:spLocks noGrp="1"/>
          </p:cNvSpPr>
          <p:nvPr>
            <p:ph type="dt" sz="half" idx="10"/>
          </p:nvPr>
        </p:nvSpPr>
        <p:spPr/>
        <p:txBody>
          <a:bodyPr/>
          <a:lstStyle/>
          <a:p>
            <a:fld id="{D6070DC8-49E5-4DBA-90C1-E785E7C8A599}" type="datetime1">
              <a:rPr lang="ko-KR" altLang="en-US" smtClean="0"/>
              <a:t>2017-02-22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644BB50-B7B3-497B-AAED-7CC56EBF7E02}" type="slidenum">
              <a:rPr lang="ko-KR" altLang="en-US" smtClean="0"/>
              <a:t>‹#›</a:t>
            </a:fld>
            <a:endParaRPr lang="ko-KR" altLang="en-US"/>
          </a:p>
        </p:txBody>
      </p:sp>
    </p:spTree>
    <p:extLst>
      <p:ext uri="{BB962C8B-B14F-4D97-AF65-F5344CB8AC3E}">
        <p14:creationId xmlns:p14="http://schemas.microsoft.com/office/powerpoint/2010/main" val="137244440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412FF232-9F1C-460D-9FED-A8B5AA8C57BD}" type="datetime1">
              <a:rPr lang="ko-KR" altLang="en-US" smtClean="0"/>
              <a:t>2017-02-22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644BB50-B7B3-497B-AAED-7CC56EBF7E02}" type="slidenum">
              <a:rPr lang="ko-KR" altLang="en-US" smtClean="0"/>
              <a:t>‹#›</a:t>
            </a:fld>
            <a:endParaRPr lang="ko-KR" altLang="en-US"/>
          </a:p>
        </p:txBody>
      </p:sp>
    </p:spTree>
    <p:extLst>
      <p:ext uri="{BB962C8B-B14F-4D97-AF65-F5344CB8AC3E}">
        <p14:creationId xmlns:p14="http://schemas.microsoft.com/office/powerpoint/2010/main" val="583824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BAD21F00-EDBD-43AD-8845-4355AAE50D0C}" type="datetime1">
              <a:rPr lang="ko-KR" altLang="en-US" smtClean="0"/>
              <a:t>2017-02-22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644BB50-B7B3-497B-AAED-7CC56EBF7E02}" type="slidenum">
              <a:rPr lang="ko-KR" altLang="en-US" smtClean="0"/>
              <a:t>‹#›</a:t>
            </a:fld>
            <a:endParaRPr lang="ko-KR" altLang="en-US"/>
          </a:p>
        </p:txBody>
      </p:sp>
    </p:spTree>
    <p:extLst>
      <p:ext uri="{BB962C8B-B14F-4D97-AF65-F5344CB8AC3E}">
        <p14:creationId xmlns:p14="http://schemas.microsoft.com/office/powerpoint/2010/main" val="2592551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a:xfrm>
            <a:off x="251520" y="236306"/>
            <a:ext cx="8712968" cy="816430"/>
          </a:xfrm>
        </p:spPr>
        <p:txBody>
          <a:bodyPr/>
          <a:lstStyle>
            <a:lvl1pPr>
              <a:defRPr>
                <a:solidFill>
                  <a:schemeClr val="bg1"/>
                </a:solidFill>
              </a:defRPr>
            </a:lvl1pPr>
          </a:lstStyle>
          <a:p>
            <a:r>
              <a:rPr lang="ko-KR" altLang="en-US" dirty="0" smtClean="0"/>
              <a:t>마스터 제목 스타일 편집</a:t>
            </a:r>
            <a:endParaRPr lang="en-US" dirty="0"/>
          </a:p>
        </p:txBody>
      </p:sp>
      <p:sp>
        <p:nvSpPr>
          <p:cNvPr id="3" name="Content Placeholder 2"/>
          <p:cNvSpPr>
            <a:spLocks noGrp="1"/>
          </p:cNvSpPr>
          <p:nvPr>
            <p:ph idx="1"/>
          </p:nvPr>
        </p:nvSpPr>
        <p:spPr>
          <a:xfrm>
            <a:off x="360710" y="1484784"/>
            <a:ext cx="8387754" cy="4608512"/>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a:xfrm>
            <a:off x="5335211" y="6381328"/>
            <a:ext cx="684132" cy="365125"/>
          </a:xfrm>
        </p:spPr>
        <p:txBody>
          <a:bodyPr/>
          <a:lstStyle/>
          <a:p>
            <a:fld id="{D1B6DBB7-B045-4643-BEDA-2AC3406F4331}" type="datetime1">
              <a:rPr lang="ko-KR" altLang="en-US" smtClean="0"/>
              <a:t>2017-02-22</a:t>
            </a:fld>
            <a:endParaRPr lang="ko-KR" altLang="en-US"/>
          </a:p>
        </p:txBody>
      </p:sp>
      <p:sp>
        <p:nvSpPr>
          <p:cNvPr id="6" name="Slide Number Placeholder 5"/>
          <p:cNvSpPr>
            <a:spLocks noGrp="1"/>
          </p:cNvSpPr>
          <p:nvPr>
            <p:ph type="sldNum" sz="quarter" idx="12"/>
          </p:nvPr>
        </p:nvSpPr>
        <p:spPr>
          <a:xfrm>
            <a:off x="6374629" y="6381328"/>
            <a:ext cx="512638" cy="365125"/>
          </a:xfrm>
        </p:spPr>
        <p:txBody>
          <a:bodyPr/>
          <a:lstStyle/>
          <a:p>
            <a:fld id="{9644BB50-B7B3-497B-AAED-7CC56EBF7E02}" type="slidenum">
              <a:rPr lang="ko-KR" altLang="en-US" smtClean="0"/>
              <a:t>‹#›</a:t>
            </a:fld>
            <a:endParaRPr lang="ko-KR" altLang="en-US"/>
          </a:p>
        </p:txBody>
      </p:sp>
      <p:sp>
        <p:nvSpPr>
          <p:cNvPr id="8" name="TextBox 7"/>
          <p:cNvSpPr txBox="1"/>
          <p:nvPr userDrawn="1"/>
        </p:nvSpPr>
        <p:spPr>
          <a:xfrm>
            <a:off x="347680" y="6469454"/>
            <a:ext cx="2996077" cy="276999"/>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smtClean="0"/>
              <a:t>㈜</a:t>
            </a:r>
            <a:r>
              <a:rPr lang="ko-KR" altLang="en-US" sz="1200" dirty="0" err="1" smtClean="0"/>
              <a:t>헬로앱스</a:t>
            </a:r>
            <a:r>
              <a:rPr lang="ko-KR" altLang="en-US" sz="1200" dirty="0" smtClean="0"/>
              <a:t>  </a:t>
            </a:r>
            <a:r>
              <a:rPr lang="en-US" altLang="ko-KR" sz="1200" dirty="0" smtClean="0"/>
              <a:t>http://www.helloapps.co.kr</a:t>
            </a:r>
            <a:endParaRPr lang="ko-KR" altLang="en-US" sz="1200" smtClean="0"/>
          </a:p>
        </p:txBody>
      </p:sp>
    </p:spTree>
    <p:extLst>
      <p:ext uri="{BB962C8B-B14F-4D97-AF65-F5344CB8AC3E}">
        <p14:creationId xmlns:p14="http://schemas.microsoft.com/office/powerpoint/2010/main" val="1488866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Date Placeholder 3"/>
          <p:cNvSpPr>
            <a:spLocks noGrp="1"/>
          </p:cNvSpPr>
          <p:nvPr>
            <p:ph type="dt" sz="half" idx="10"/>
          </p:nvPr>
        </p:nvSpPr>
        <p:spPr/>
        <p:txBody>
          <a:bodyPr/>
          <a:lstStyle/>
          <a:p>
            <a:fld id="{1C7A1C8D-B0DE-475E-B4A5-625B3746FBA2}" type="datetime1">
              <a:rPr lang="ko-KR" altLang="en-US" smtClean="0"/>
              <a:t>2017-02-22</a:t>
            </a:fld>
            <a:endParaRPr lang="ko-KR" altLang="en-US"/>
          </a:p>
        </p:txBody>
      </p:sp>
      <p:sp>
        <p:nvSpPr>
          <p:cNvPr id="5" name="Footer Placeholder 4"/>
          <p:cNvSpPr>
            <a:spLocks noGrp="1"/>
          </p:cNvSpPr>
          <p:nvPr>
            <p:ph type="ftr" sz="quarter" idx="11"/>
          </p:nvPr>
        </p:nvSpPr>
        <p:spPr/>
        <p:txBody>
          <a:bodyPr/>
          <a:lstStyle/>
          <a:p>
            <a:endParaRPr lang="ko-KR" altLang="en-US" dirty="0"/>
          </a:p>
        </p:txBody>
      </p:sp>
      <p:sp>
        <p:nvSpPr>
          <p:cNvPr id="6" name="Slide Number Placeholder 5"/>
          <p:cNvSpPr>
            <a:spLocks noGrp="1"/>
          </p:cNvSpPr>
          <p:nvPr>
            <p:ph type="sldNum" sz="quarter" idx="12"/>
          </p:nvPr>
        </p:nvSpPr>
        <p:spPr/>
        <p:txBody>
          <a:bodyPr/>
          <a:lstStyle/>
          <a:p>
            <a:fld id="{9644BB50-B7B3-497B-AAED-7CC56EBF7E02}" type="slidenum">
              <a:rPr lang="ko-KR" altLang="en-US" smtClean="0"/>
              <a:t>‹#›</a:t>
            </a:fld>
            <a:endParaRPr lang="ko-KR" altLang="en-US"/>
          </a:p>
        </p:txBody>
      </p:sp>
    </p:spTree>
    <p:extLst>
      <p:ext uri="{BB962C8B-B14F-4D97-AF65-F5344CB8AC3E}">
        <p14:creationId xmlns:p14="http://schemas.microsoft.com/office/powerpoint/2010/main" val="1779458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ko-KR" altLang="en-US" smtClean="0"/>
              <a:t>마스터 제목 스타일 편집</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Date Placeholder 4"/>
          <p:cNvSpPr>
            <a:spLocks noGrp="1"/>
          </p:cNvSpPr>
          <p:nvPr>
            <p:ph type="dt" sz="half" idx="10"/>
          </p:nvPr>
        </p:nvSpPr>
        <p:spPr/>
        <p:txBody>
          <a:bodyPr/>
          <a:lstStyle/>
          <a:p>
            <a:fld id="{2F5701EA-BB80-4206-AE09-0673849E388D}" type="datetime1">
              <a:rPr lang="ko-KR" altLang="en-US" smtClean="0"/>
              <a:t>2017-02-22</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9644BB50-B7B3-497B-AAED-7CC56EBF7E02}" type="slidenum">
              <a:rPr lang="ko-KR" altLang="en-US" smtClean="0"/>
              <a:t>‹#›</a:t>
            </a:fld>
            <a:endParaRPr lang="ko-KR" altLang="en-US"/>
          </a:p>
        </p:txBody>
      </p:sp>
    </p:spTree>
    <p:extLst>
      <p:ext uri="{BB962C8B-B14F-4D97-AF65-F5344CB8AC3E}">
        <p14:creationId xmlns:p14="http://schemas.microsoft.com/office/powerpoint/2010/main" val="540378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7" name="Date Placeholder 6"/>
          <p:cNvSpPr>
            <a:spLocks noGrp="1"/>
          </p:cNvSpPr>
          <p:nvPr>
            <p:ph type="dt" sz="half" idx="10"/>
          </p:nvPr>
        </p:nvSpPr>
        <p:spPr/>
        <p:txBody>
          <a:bodyPr/>
          <a:lstStyle/>
          <a:p>
            <a:fld id="{35E9507E-E5B7-4CC4-8662-14FA1EE844D6}" type="datetime1">
              <a:rPr lang="ko-KR" altLang="en-US" smtClean="0"/>
              <a:t>2017-02-22</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9644BB50-B7B3-497B-AAED-7CC56EBF7E02}" type="slidenum">
              <a:rPr lang="ko-KR" altLang="en-US" smtClean="0"/>
              <a:t>‹#›</a:t>
            </a:fld>
            <a:endParaRPr lang="ko-KR" altLang="en-US"/>
          </a:p>
        </p:txBody>
      </p:sp>
    </p:spTree>
    <p:extLst>
      <p:ext uri="{BB962C8B-B14F-4D97-AF65-F5344CB8AC3E}">
        <p14:creationId xmlns:p14="http://schemas.microsoft.com/office/powerpoint/2010/main" val="3915277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ko-KR" altLang="en-US" smtClean="0"/>
              <a:t>마스터 제목 스타일 편집</a:t>
            </a:r>
            <a:endParaRPr lang="en-US" dirty="0"/>
          </a:p>
        </p:txBody>
      </p:sp>
      <p:sp>
        <p:nvSpPr>
          <p:cNvPr id="3" name="Date Placeholder 2"/>
          <p:cNvSpPr>
            <a:spLocks noGrp="1"/>
          </p:cNvSpPr>
          <p:nvPr>
            <p:ph type="dt" sz="half" idx="10"/>
          </p:nvPr>
        </p:nvSpPr>
        <p:spPr/>
        <p:txBody>
          <a:bodyPr/>
          <a:lstStyle/>
          <a:p>
            <a:fld id="{EAC388A5-45FC-4D49-93D1-B4C0CDC1E4AE}" type="datetime1">
              <a:rPr lang="ko-KR" altLang="en-US" smtClean="0"/>
              <a:t>2017-02-22</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9644BB50-B7B3-497B-AAED-7CC56EBF7E02}" type="slidenum">
              <a:rPr lang="ko-KR" altLang="en-US" smtClean="0"/>
              <a:t>‹#›</a:t>
            </a:fld>
            <a:endParaRPr lang="ko-KR" altLang="en-US"/>
          </a:p>
        </p:txBody>
      </p:sp>
    </p:spTree>
    <p:extLst>
      <p:ext uri="{BB962C8B-B14F-4D97-AF65-F5344CB8AC3E}">
        <p14:creationId xmlns:p14="http://schemas.microsoft.com/office/powerpoint/2010/main" val="3221132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D884E4-FE4F-4894-B851-8009B538253F}" type="datetime1">
              <a:rPr lang="ko-KR" altLang="en-US" smtClean="0"/>
              <a:t>2017-02-22</a:t>
            </a:fld>
            <a:endParaRPr lang="ko-KR" altLang="en-US"/>
          </a:p>
        </p:txBody>
      </p:sp>
      <p:sp>
        <p:nvSpPr>
          <p:cNvPr id="3" name="Footer Placeholder 2"/>
          <p:cNvSpPr>
            <a:spLocks noGrp="1"/>
          </p:cNvSpPr>
          <p:nvPr>
            <p:ph type="ftr" sz="quarter" idx="11"/>
          </p:nvPr>
        </p:nvSpPr>
        <p:spPr>
          <a:xfrm>
            <a:off x="107504" y="6406488"/>
            <a:ext cx="4622973" cy="365125"/>
          </a:xfrm>
        </p:spPr>
        <p:txBody>
          <a:bodyPr/>
          <a:lstStyle>
            <a:lvl1pPr>
              <a:defRPr>
                <a:solidFill>
                  <a:schemeClr val="tx1"/>
                </a:solidFill>
              </a:defRPr>
            </a:lvl1pPr>
          </a:lstStyle>
          <a:p>
            <a:r>
              <a:rPr lang="ko-KR" altLang="en-US" dirty="0" smtClean="0"/>
              <a:t>㈜</a:t>
            </a:r>
            <a:r>
              <a:rPr lang="ko-KR" altLang="en-US" dirty="0" err="1" smtClean="0"/>
              <a:t>헬로앱스</a:t>
            </a:r>
            <a:r>
              <a:rPr lang="ko-KR" altLang="en-US" dirty="0" smtClean="0"/>
              <a:t>  </a:t>
            </a:r>
            <a:r>
              <a:rPr lang="en-US" altLang="ko-KR" dirty="0" smtClean="0"/>
              <a:t>http://www.helloapps.co.kr</a:t>
            </a:r>
            <a:endParaRPr lang="ko-KR" altLang="en-US" smtClean="0"/>
          </a:p>
        </p:txBody>
      </p:sp>
      <p:sp>
        <p:nvSpPr>
          <p:cNvPr id="4" name="Slide Number Placeholder 3"/>
          <p:cNvSpPr>
            <a:spLocks noGrp="1"/>
          </p:cNvSpPr>
          <p:nvPr>
            <p:ph type="sldNum" sz="quarter" idx="12"/>
          </p:nvPr>
        </p:nvSpPr>
        <p:spPr/>
        <p:txBody>
          <a:bodyPr/>
          <a:lstStyle/>
          <a:p>
            <a:fld id="{9644BB50-B7B3-497B-AAED-7CC56EBF7E02}" type="slidenum">
              <a:rPr lang="ko-KR" altLang="en-US" smtClean="0"/>
              <a:t>‹#›</a:t>
            </a:fld>
            <a:endParaRPr lang="ko-KR" altLang="en-US"/>
          </a:p>
        </p:txBody>
      </p:sp>
    </p:spTree>
    <p:extLst>
      <p:ext uri="{BB962C8B-B14F-4D97-AF65-F5344CB8AC3E}">
        <p14:creationId xmlns:p14="http://schemas.microsoft.com/office/powerpoint/2010/main" val="3196179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ko-KR" altLang="en-US" smtClean="0"/>
              <a:t>마스터 제목 스타일 편집</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smtClean="0"/>
              <a:t>마스터 텍스트 스타일을 편집합니다</a:t>
            </a:r>
          </a:p>
        </p:txBody>
      </p:sp>
      <p:sp>
        <p:nvSpPr>
          <p:cNvPr id="5" name="Date Placeholder 4"/>
          <p:cNvSpPr>
            <a:spLocks noGrp="1"/>
          </p:cNvSpPr>
          <p:nvPr>
            <p:ph type="dt" sz="half" idx="10"/>
          </p:nvPr>
        </p:nvSpPr>
        <p:spPr/>
        <p:txBody>
          <a:bodyPr/>
          <a:lstStyle/>
          <a:p>
            <a:fld id="{16F31831-2784-4290-B77F-DDC0312B01A0}" type="datetime1">
              <a:rPr lang="ko-KR" altLang="en-US" smtClean="0"/>
              <a:t>2017-02-22</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9644BB50-B7B3-497B-AAED-7CC56EBF7E02}" type="slidenum">
              <a:rPr lang="ko-KR" altLang="en-US" smtClean="0"/>
              <a:t>‹#›</a:t>
            </a:fld>
            <a:endParaRPr lang="ko-KR" altLang="en-US"/>
          </a:p>
        </p:txBody>
      </p:sp>
    </p:spTree>
    <p:extLst>
      <p:ext uri="{BB962C8B-B14F-4D97-AF65-F5344CB8AC3E}">
        <p14:creationId xmlns:p14="http://schemas.microsoft.com/office/powerpoint/2010/main" val="2345636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ko-KR" altLang="en-US" smtClean="0"/>
              <a:t>마스터 제목 스타일 편집</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ko-KR" altLang="en-US" smtClean="0"/>
              <a:t>그림을 추가하려면 아이콘을 클릭하십시오</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Date Placeholder 4"/>
          <p:cNvSpPr>
            <a:spLocks noGrp="1"/>
          </p:cNvSpPr>
          <p:nvPr>
            <p:ph type="dt" sz="half" idx="10"/>
          </p:nvPr>
        </p:nvSpPr>
        <p:spPr/>
        <p:txBody>
          <a:bodyPr/>
          <a:lstStyle/>
          <a:p>
            <a:fld id="{C66B39B9-7FF9-4D58-BA89-977874FB42FC}" type="datetime1">
              <a:rPr lang="ko-KR" altLang="en-US" smtClean="0"/>
              <a:t>2017-02-22</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9644BB50-B7B3-497B-AAED-7CC56EBF7E02}" type="slidenum">
              <a:rPr lang="ko-KR" altLang="en-US" smtClean="0"/>
              <a:t>‹#›</a:t>
            </a:fld>
            <a:endParaRPr lang="ko-KR" altLang="en-US"/>
          </a:p>
        </p:txBody>
      </p:sp>
    </p:spTree>
    <p:extLst>
      <p:ext uri="{BB962C8B-B14F-4D97-AF65-F5344CB8AC3E}">
        <p14:creationId xmlns:p14="http://schemas.microsoft.com/office/powerpoint/2010/main" val="959451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6070DC8-49E5-4DBA-90C1-E785E7C8A599}" type="datetime1">
              <a:rPr lang="ko-KR" altLang="en-US" smtClean="0"/>
              <a:t>2017-02-22</a:t>
            </a:fld>
            <a:endParaRPr lang="ko-KR" altLang="en-US"/>
          </a:p>
        </p:txBody>
      </p:sp>
      <p:sp>
        <p:nvSpPr>
          <p:cNvPr id="5" name="Footer Placeholder 4"/>
          <p:cNvSpPr>
            <a:spLocks noGrp="1"/>
          </p:cNvSpPr>
          <p:nvPr>
            <p:ph type="ftr" sz="quarter" idx="3"/>
          </p:nvPr>
        </p:nvSpPr>
        <p:spPr>
          <a:xfrm>
            <a:off x="99781" y="6406488"/>
            <a:ext cx="4622973" cy="365125"/>
          </a:xfrm>
          <a:prstGeom prst="rect">
            <a:avLst/>
          </a:prstGeom>
        </p:spPr>
        <p:txBody>
          <a:bodyPr vert="horz" lIns="91440" tIns="45720" rIns="91440" bIns="45720" rtlCol="0" anchor="ctr"/>
          <a:lstStyle>
            <a:lvl1pPr algn="l">
              <a:defRPr sz="900">
                <a:solidFill>
                  <a:schemeClr val="tx1"/>
                </a:solidFill>
              </a:defRPr>
            </a:lvl1pPr>
          </a:lstStyle>
          <a:p>
            <a:r>
              <a:rPr lang="ko-KR" altLang="en-US" dirty="0" smtClean="0"/>
              <a:t>㈜</a:t>
            </a:r>
            <a:r>
              <a:rPr lang="ko-KR" altLang="en-US" dirty="0" err="1" smtClean="0"/>
              <a:t>헬로앱스</a:t>
            </a:r>
            <a:r>
              <a:rPr lang="ko-KR" altLang="en-US" dirty="0" smtClean="0"/>
              <a:t>  </a:t>
            </a:r>
            <a:r>
              <a:rPr lang="en-US" altLang="ko-KR" dirty="0" smtClean="0"/>
              <a:t>http://www.helloapps.co.kr</a:t>
            </a:r>
            <a:endParaRPr lang="ko-KR" altLang="en-US" smtClean="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9644BB50-B7B3-497B-AAED-7CC56EBF7E02}" type="slidenum">
              <a:rPr lang="ko-KR" altLang="en-US" smtClean="0"/>
              <a:t>‹#›</a:t>
            </a:fld>
            <a:endParaRPr lang="ko-KR" altLang="en-US"/>
          </a:p>
        </p:txBody>
      </p:sp>
      <p:sp>
        <p:nvSpPr>
          <p:cNvPr id="18" name="직사각형 17"/>
          <p:cNvSpPr/>
          <p:nvPr userDrawn="1"/>
        </p:nvSpPr>
        <p:spPr>
          <a:xfrm>
            <a:off x="-8467" y="-3244"/>
            <a:ext cx="9144000" cy="1188740"/>
          </a:xfrm>
          <a:prstGeom prst="rect">
            <a:avLst/>
          </a:prstGeom>
          <a:solidFill>
            <a:srgbClr val="99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0792123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1" hangingPunct="1">
        <a:spcBef>
          <a:spcPct val="0"/>
        </a:spcBef>
        <a:buNone/>
        <a:defRPr sz="3600" kern="1200">
          <a:solidFill>
            <a:schemeClr val="accent1"/>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defTabSz="457200" rtl="0" eaLnBrk="1" latinLnBrk="1"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1"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1"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1" hangingPunct="1">
        <a:defRPr sz="1800" kern="1200">
          <a:solidFill>
            <a:schemeClr val="tx1"/>
          </a:solidFill>
          <a:latin typeface="+mn-lt"/>
          <a:ea typeface="+mn-ea"/>
          <a:cs typeface="+mn-cs"/>
        </a:defRPr>
      </a:lvl1pPr>
      <a:lvl2pPr marL="457200" algn="l" defTabSz="457200" rtl="0" eaLnBrk="1" latinLnBrk="1" hangingPunct="1">
        <a:defRPr sz="1800" kern="1200">
          <a:solidFill>
            <a:schemeClr val="tx1"/>
          </a:solidFill>
          <a:latin typeface="+mn-lt"/>
          <a:ea typeface="+mn-ea"/>
          <a:cs typeface="+mn-cs"/>
        </a:defRPr>
      </a:lvl2pPr>
      <a:lvl3pPr marL="914400" algn="l" defTabSz="457200" rtl="0" eaLnBrk="1" latinLnBrk="1" hangingPunct="1">
        <a:defRPr sz="1800" kern="1200">
          <a:solidFill>
            <a:schemeClr val="tx1"/>
          </a:solidFill>
          <a:latin typeface="+mn-lt"/>
          <a:ea typeface="+mn-ea"/>
          <a:cs typeface="+mn-cs"/>
        </a:defRPr>
      </a:lvl3pPr>
      <a:lvl4pPr marL="1371600" algn="l" defTabSz="457200" rtl="0" eaLnBrk="1" latinLnBrk="1" hangingPunct="1">
        <a:defRPr sz="1800" kern="1200">
          <a:solidFill>
            <a:schemeClr val="tx1"/>
          </a:solidFill>
          <a:latin typeface="+mn-lt"/>
          <a:ea typeface="+mn-ea"/>
          <a:cs typeface="+mn-cs"/>
        </a:defRPr>
      </a:lvl4pPr>
      <a:lvl5pPr marL="1828800" algn="l" defTabSz="457200" rtl="0" eaLnBrk="1" latinLnBrk="1" hangingPunct="1">
        <a:defRPr sz="1800" kern="1200">
          <a:solidFill>
            <a:schemeClr val="tx1"/>
          </a:solidFill>
          <a:latin typeface="+mn-lt"/>
          <a:ea typeface="+mn-ea"/>
          <a:cs typeface="+mn-cs"/>
        </a:defRPr>
      </a:lvl5pPr>
      <a:lvl6pPr marL="2286000" algn="l" defTabSz="457200" rtl="0" eaLnBrk="1" latinLnBrk="1" hangingPunct="1">
        <a:defRPr sz="1800" kern="1200">
          <a:solidFill>
            <a:schemeClr val="tx1"/>
          </a:solidFill>
          <a:latin typeface="+mn-lt"/>
          <a:ea typeface="+mn-ea"/>
          <a:cs typeface="+mn-cs"/>
        </a:defRPr>
      </a:lvl6pPr>
      <a:lvl7pPr marL="2743200" algn="l" defTabSz="457200" rtl="0" eaLnBrk="1" latinLnBrk="1" hangingPunct="1">
        <a:defRPr sz="1800" kern="1200">
          <a:solidFill>
            <a:schemeClr val="tx1"/>
          </a:solidFill>
          <a:latin typeface="+mn-lt"/>
          <a:ea typeface="+mn-ea"/>
          <a:cs typeface="+mn-cs"/>
        </a:defRPr>
      </a:lvl7pPr>
      <a:lvl8pPr marL="3200400" algn="l" defTabSz="457200" rtl="0" eaLnBrk="1" latinLnBrk="1" hangingPunct="1">
        <a:defRPr sz="1800" kern="1200">
          <a:solidFill>
            <a:schemeClr val="tx1"/>
          </a:solidFill>
          <a:latin typeface="+mn-lt"/>
          <a:ea typeface="+mn-ea"/>
          <a:cs typeface="+mn-cs"/>
        </a:defRPr>
      </a:lvl8pPr>
      <a:lvl9pPr marL="3657600" algn="l" defTabSz="4572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oleObject" Target="../embeddings/oleObject2.bin"/><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57962" y="1700808"/>
            <a:ext cx="8064895" cy="1646302"/>
          </a:xfrm>
        </p:spPr>
        <p:txBody>
          <a:bodyPr/>
          <a:lstStyle/>
          <a:p>
            <a:pPr algn="ctr"/>
            <a:r>
              <a:rPr lang="en-US" altLang="ko-KR" dirty="0" smtClean="0"/>
              <a:t>SW </a:t>
            </a:r>
            <a:r>
              <a:rPr lang="ko-KR" altLang="en-US" smtClean="0"/>
              <a:t>코딩 교육의 필요성</a:t>
            </a:r>
            <a:endParaRPr lang="ko-KR" altLang="en-US" dirty="0"/>
          </a:p>
        </p:txBody>
      </p:sp>
      <p:sp>
        <p:nvSpPr>
          <p:cNvPr id="3" name="부제목 2"/>
          <p:cNvSpPr>
            <a:spLocks noGrp="1"/>
          </p:cNvSpPr>
          <p:nvPr>
            <p:ph type="subTitle" idx="1"/>
          </p:nvPr>
        </p:nvSpPr>
        <p:spPr/>
        <p:txBody>
          <a:bodyPr>
            <a:normAutofit fontScale="92500" lnSpcReduction="20000"/>
          </a:bodyPr>
          <a:lstStyle/>
          <a:p>
            <a:pPr algn="ctr"/>
            <a:r>
              <a:rPr lang="ko-KR" altLang="en-US" sz="3600" dirty="0" smtClean="0">
                <a:solidFill>
                  <a:schemeClr val="tx1"/>
                </a:solidFill>
              </a:rPr>
              <a:t>㈜</a:t>
            </a:r>
            <a:r>
              <a:rPr lang="ko-KR" altLang="en-US" sz="3600" dirty="0" err="1" smtClean="0">
                <a:solidFill>
                  <a:schemeClr val="tx1"/>
                </a:solidFill>
              </a:rPr>
              <a:t>헬로앱스</a:t>
            </a:r>
            <a:r>
              <a:rPr lang="ko-KR" altLang="en-US" sz="3600" dirty="0" smtClean="0">
                <a:solidFill>
                  <a:schemeClr val="tx1"/>
                </a:solidFill>
              </a:rPr>
              <a:t> 대표이사</a:t>
            </a:r>
            <a:endParaRPr lang="en-US" altLang="ko-KR" sz="3600" dirty="0" smtClean="0">
              <a:solidFill>
                <a:schemeClr val="tx1"/>
              </a:solidFill>
            </a:endParaRPr>
          </a:p>
          <a:p>
            <a:pPr algn="ctr"/>
            <a:r>
              <a:rPr lang="ko-KR" altLang="en-US" sz="3600" smtClean="0">
                <a:solidFill>
                  <a:schemeClr val="tx1"/>
                </a:solidFill>
              </a:rPr>
              <a:t>김영준</a:t>
            </a:r>
            <a:endParaRPr lang="en-US" altLang="ko-KR" sz="3600" dirty="0" smtClean="0">
              <a:solidFill>
                <a:schemeClr val="tx1"/>
              </a:solidFill>
            </a:endParaRPr>
          </a:p>
        </p:txBody>
      </p:sp>
      <p:sp>
        <p:nvSpPr>
          <p:cNvPr id="4" name="슬라이드 번호 개체 틀 3"/>
          <p:cNvSpPr>
            <a:spLocks noGrp="1"/>
          </p:cNvSpPr>
          <p:nvPr>
            <p:ph type="sldNum" sz="quarter" idx="12"/>
          </p:nvPr>
        </p:nvSpPr>
        <p:spPr/>
        <p:txBody>
          <a:bodyPr/>
          <a:lstStyle/>
          <a:p>
            <a:fld id="{9644BB50-B7B3-497B-AAED-7CC56EBF7E02}" type="slidenum">
              <a:rPr lang="ko-KR" altLang="en-US" smtClean="0"/>
              <a:pPr/>
              <a:t>1</a:t>
            </a:fld>
            <a:endParaRPr lang="ko-KR" altLang="en-US"/>
          </a:p>
        </p:txBody>
      </p:sp>
      <p:sp>
        <p:nvSpPr>
          <p:cNvPr id="5" name="TextBox 4"/>
          <p:cNvSpPr txBox="1"/>
          <p:nvPr/>
        </p:nvSpPr>
        <p:spPr>
          <a:xfrm>
            <a:off x="5791770" y="5074735"/>
            <a:ext cx="2331087" cy="369332"/>
          </a:xfrm>
          <a:prstGeom prst="rect">
            <a:avLst/>
          </a:prstGeom>
          <a:noFill/>
        </p:spPr>
        <p:txBody>
          <a:bodyPr wrap="none" rtlCol="0">
            <a:spAutoFit/>
          </a:bodyPr>
          <a:lstStyle/>
          <a:p>
            <a:r>
              <a:rPr lang="ko-KR" altLang="en-US" dirty="0" smtClean="0"/>
              <a:t>목원대학교 </a:t>
            </a:r>
            <a:r>
              <a:rPr lang="ko-KR" altLang="en-US" dirty="0" smtClean="0"/>
              <a:t>겸임교수</a:t>
            </a:r>
            <a:endParaRPr lang="ko-KR" altLang="en-US" dirty="0"/>
          </a:p>
        </p:txBody>
      </p:sp>
    </p:spTree>
    <p:extLst>
      <p:ext uri="{BB962C8B-B14F-4D97-AF65-F5344CB8AC3E}">
        <p14:creationId xmlns:p14="http://schemas.microsoft.com/office/powerpoint/2010/main" val="2352945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모서리가 둥근 사각형 설명선 18"/>
          <p:cNvSpPr/>
          <p:nvPr/>
        </p:nvSpPr>
        <p:spPr>
          <a:xfrm>
            <a:off x="4339656" y="1619422"/>
            <a:ext cx="4464496" cy="2699924"/>
          </a:xfrm>
          <a:prstGeom prst="wedgeRoundRectCallou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a:bodyPr>
          <a:lstStyle/>
          <a:p>
            <a:r>
              <a:rPr lang="ko-KR" altLang="en-US" dirty="0" smtClean="0"/>
              <a:t>코딩 교육 개요</a:t>
            </a:r>
            <a:endParaRPr lang="ko-KR" altLang="en-US" dirty="0">
              <a:solidFill>
                <a:schemeClr val="bg1"/>
              </a:solidFill>
            </a:endParaRPr>
          </a:p>
        </p:txBody>
      </p:sp>
      <p:sp>
        <p:nvSpPr>
          <p:cNvPr id="4" name="슬라이드 번호 개체 틀 3"/>
          <p:cNvSpPr>
            <a:spLocks noGrp="1"/>
          </p:cNvSpPr>
          <p:nvPr>
            <p:ph type="sldNum" sz="quarter" idx="12"/>
          </p:nvPr>
        </p:nvSpPr>
        <p:spPr/>
        <p:txBody>
          <a:bodyPr/>
          <a:lstStyle/>
          <a:p>
            <a:fld id="{9644BB50-B7B3-497B-AAED-7CC56EBF7E02}" type="slidenum">
              <a:rPr lang="ko-KR" altLang="en-US" smtClean="0"/>
              <a:t>10</a:t>
            </a:fld>
            <a:endParaRPr lang="ko-KR" altLang="en-US"/>
          </a:p>
        </p:txBody>
      </p:sp>
      <p:sp>
        <p:nvSpPr>
          <p:cNvPr id="7" name="모서리가 둥근 직사각형 6"/>
          <p:cNvSpPr/>
          <p:nvPr/>
        </p:nvSpPr>
        <p:spPr>
          <a:xfrm>
            <a:off x="323528" y="1772617"/>
            <a:ext cx="295232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2000" b="1" dirty="0" smtClean="0"/>
              <a:t>언플러그드 코딩 교육</a:t>
            </a:r>
            <a:endParaRPr lang="ko-KR" altLang="en-US" sz="2000" b="1" dirty="0"/>
          </a:p>
        </p:txBody>
      </p:sp>
      <p:sp>
        <p:nvSpPr>
          <p:cNvPr id="8" name="모서리가 둥근 직사각형 7"/>
          <p:cNvSpPr/>
          <p:nvPr/>
        </p:nvSpPr>
        <p:spPr>
          <a:xfrm>
            <a:off x="323528" y="3284785"/>
            <a:ext cx="295232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dirty="0" smtClean="0"/>
              <a:t>EPL</a:t>
            </a:r>
            <a:r>
              <a:rPr lang="ko-KR" altLang="en-US" sz="2000" b="1" smtClean="0"/>
              <a:t> </a:t>
            </a:r>
            <a:r>
              <a:rPr lang="ko-KR" altLang="en-US" sz="2000" b="1" dirty="0" smtClean="0"/>
              <a:t>코딩 교육</a:t>
            </a:r>
            <a:endParaRPr lang="ko-KR" altLang="en-US" sz="2000" b="1" dirty="0"/>
          </a:p>
        </p:txBody>
      </p:sp>
      <p:sp>
        <p:nvSpPr>
          <p:cNvPr id="9" name="모서리가 둥근 직사각형 8"/>
          <p:cNvSpPr/>
          <p:nvPr/>
        </p:nvSpPr>
        <p:spPr>
          <a:xfrm>
            <a:off x="323528" y="4797152"/>
            <a:ext cx="2952328" cy="864096"/>
          </a:xfrm>
          <a:prstGeom prst="roundRect">
            <a:avLst/>
          </a:prstGeom>
          <a:solidFill>
            <a:srgbClr val="FF99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2000" b="1" dirty="0" smtClean="0"/>
              <a:t>스크립트 언어 </a:t>
            </a:r>
            <a:endParaRPr lang="en-US" altLang="ko-KR" sz="2000" b="1" dirty="0" smtClean="0"/>
          </a:p>
          <a:p>
            <a:pPr algn="ctr"/>
            <a:r>
              <a:rPr lang="ko-KR" altLang="en-US" sz="2000" b="1" dirty="0" smtClean="0"/>
              <a:t>코딩 교육</a:t>
            </a:r>
            <a:endParaRPr lang="ko-KR" altLang="en-US" sz="2000" b="1" dirty="0"/>
          </a:p>
        </p:txBody>
      </p:sp>
      <p:sp>
        <p:nvSpPr>
          <p:cNvPr id="10" name="아래쪽 화살표 9"/>
          <p:cNvSpPr/>
          <p:nvPr/>
        </p:nvSpPr>
        <p:spPr>
          <a:xfrm>
            <a:off x="1511660" y="2808271"/>
            <a:ext cx="576064"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모서리가 둥근 직사각형 11"/>
          <p:cNvSpPr/>
          <p:nvPr/>
        </p:nvSpPr>
        <p:spPr>
          <a:xfrm>
            <a:off x="3934939" y="4797152"/>
            <a:ext cx="2952328" cy="864096"/>
          </a:xfrm>
          <a:prstGeom prst="roundRect">
            <a:avLst/>
          </a:prstGeom>
          <a:solidFill>
            <a:srgbClr val="FF99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2000" b="1" dirty="0" smtClean="0"/>
              <a:t>고급 언어</a:t>
            </a:r>
            <a:endParaRPr lang="en-US" altLang="ko-KR" sz="2000" b="1" dirty="0" smtClean="0"/>
          </a:p>
          <a:p>
            <a:pPr algn="ctr"/>
            <a:r>
              <a:rPr lang="ko-KR" altLang="en-US" sz="2000" b="1" dirty="0" smtClean="0"/>
              <a:t>코딩 교육</a:t>
            </a:r>
            <a:endParaRPr lang="ko-KR" altLang="en-US" sz="2000" b="1" dirty="0"/>
          </a:p>
        </p:txBody>
      </p:sp>
      <p:sp>
        <p:nvSpPr>
          <p:cNvPr id="15" name="TextBox 14"/>
          <p:cNvSpPr txBox="1"/>
          <p:nvPr/>
        </p:nvSpPr>
        <p:spPr>
          <a:xfrm>
            <a:off x="3951670" y="5759592"/>
            <a:ext cx="3538148" cy="369332"/>
          </a:xfrm>
          <a:prstGeom prst="rect">
            <a:avLst/>
          </a:prstGeom>
          <a:noFill/>
        </p:spPr>
        <p:txBody>
          <a:bodyPr wrap="none" rtlCol="0">
            <a:spAutoFit/>
          </a:bodyPr>
          <a:lstStyle/>
          <a:p>
            <a:r>
              <a:rPr lang="en-US" altLang="ko-KR" dirty="0" smtClean="0"/>
              <a:t>C / C++ / Java / C# / JavaScript</a:t>
            </a:r>
            <a:endParaRPr lang="ko-KR" altLang="en-US" dirty="0"/>
          </a:p>
        </p:txBody>
      </p:sp>
      <p:sp>
        <p:nvSpPr>
          <p:cNvPr id="16" name="대각선 방향의 모서리가 잘린 사각형 15"/>
          <p:cNvSpPr/>
          <p:nvPr/>
        </p:nvSpPr>
        <p:spPr>
          <a:xfrm>
            <a:off x="4743525" y="1772816"/>
            <a:ext cx="3312368" cy="431849"/>
          </a:xfrm>
          <a:prstGeom prst="snip2DiagRect">
            <a:avLst/>
          </a:prstGeom>
          <a:solidFill>
            <a:srgbClr val="FF990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smtClean="0"/>
              <a:t>정보 올림피아드</a:t>
            </a:r>
            <a:endParaRPr lang="ko-KR" altLang="en-US" b="1" dirty="0"/>
          </a:p>
        </p:txBody>
      </p:sp>
      <p:sp>
        <p:nvSpPr>
          <p:cNvPr id="20" name="대각선 방향의 모서리가 잘린 사각형 19"/>
          <p:cNvSpPr/>
          <p:nvPr/>
        </p:nvSpPr>
        <p:spPr>
          <a:xfrm>
            <a:off x="4743525" y="2348681"/>
            <a:ext cx="3312368" cy="431849"/>
          </a:xfrm>
          <a:prstGeom prst="snip2DiagRect">
            <a:avLst/>
          </a:prstGeom>
          <a:solidFill>
            <a:srgbClr val="FF990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smtClean="0"/>
              <a:t>SW</a:t>
            </a:r>
            <a:r>
              <a:rPr lang="ko-KR" altLang="en-US" b="1" smtClean="0"/>
              <a:t>동아리</a:t>
            </a:r>
            <a:r>
              <a:rPr lang="en-US" altLang="ko-KR" b="1" dirty="0"/>
              <a:t> </a:t>
            </a:r>
            <a:r>
              <a:rPr lang="en-US" altLang="ko-KR" b="1" dirty="0" smtClean="0"/>
              <a:t>/ SW</a:t>
            </a:r>
            <a:r>
              <a:rPr lang="ko-KR" altLang="en-US" b="1" smtClean="0"/>
              <a:t>경진대회</a:t>
            </a:r>
            <a:endParaRPr lang="ko-KR" altLang="en-US" b="1" dirty="0"/>
          </a:p>
        </p:txBody>
      </p:sp>
      <p:sp>
        <p:nvSpPr>
          <p:cNvPr id="21" name="대각선 방향의 모서리가 잘린 사각형 20"/>
          <p:cNvSpPr/>
          <p:nvPr/>
        </p:nvSpPr>
        <p:spPr>
          <a:xfrm>
            <a:off x="4741739" y="2906443"/>
            <a:ext cx="3312368" cy="693222"/>
          </a:xfrm>
          <a:prstGeom prst="snip2DiagRect">
            <a:avLst/>
          </a:prstGeom>
          <a:solidFill>
            <a:srgbClr val="FF990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smtClean="0"/>
              <a:t>과학전람회 </a:t>
            </a:r>
            <a:r>
              <a:rPr lang="en-US" altLang="ko-KR" b="1" dirty="0" smtClean="0"/>
              <a:t>/ </a:t>
            </a:r>
            <a:r>
              <a:rPr lang="ko-KR" altLang="en-US" b="1" smtClean="0"/>
              <a:t>발명경진대회</a:t>
            </a:r>
            <a:endParaRPr lang="en-US" altLang="ko-KR" b="1" dirty="0" smtClean="0"/>
          </a:p>
          <a:p>
            <a:pPr algn="ctr"/>
            <a:r>
              <a:rPr lang="en-US" altLang="ko-KR" b="1" dirty="0" smtClean="0"/>
              <a:t>YSC / STEAM R&amp;E</a:t>
            </a:r>
            <a:endParaRPr lang="ko-KR" altLang="en-US" b="1" dirty="0"/>
          </a:p>
        </p:txBody>
      </p:sp>
      <p:sp>
        <p:nvSpPr>
          <p:cNvPr id="22" name="대각선 방향의 모서리가 잘린 사각형 21"/>
          <p:cNvSpPr/>
          <p:nvPr/>
        </p:nvSpPr>
        <p:spPr>
          <a:xfrm>
            <a:off x="4741739" y="3743581"/>
            <a:ext cx="3312368" cy="431849"/>
          </a:xfrm>
          <a:prstGeom prst="snip2DiagRect">
            <a:avLst/>
          </a:prstGeom>
          <a:solidFill>
            <a:srgbClr val="FF990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smtClean="0"/>
              <a:t>산출물대회</a:t>
            </a:r>
            <a:endParaRPr lang="ko-KR" altLang="en-US" b="1" dirty="0"/>
          </a:p>
        </p:txBody>
      </p:sp>
    </p:spTree>
    <p:extLst>
      <p:ext uri="{BB962C8B-B14F-4D97-AF65-F5344CB8AC3E}">
        <p14:creationId xmlns:p14="http://schemas.microsoft.com/office/powerpoint/2010/main" val="3526564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모서리가 둥근 사각형 설명선 18"/>
          <p:cNvSpPr/>
          <p:nvPr/>
        </p:nvSpPr>
        <p:spPr>
          <a:xfrm>
            <a:off x="4339656" y="1619422"/>
            <a:ext cx="4464496" cy="2699924"/>
          </a:xfrm>
          <a:prstGeom prst="wedgeRoundRectCallou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a:bodyPr>
          <a:lstStyle/>
          <a:p>
            <a:r>
              <a:rPr lang="ko-KR" altLang="en-US" dirty="0" smtClean="0"/>
              <a:t>코딩 교육 개요</a:t>
            </a:r>
            <a:endParaRPr lang="ko-KR" altLang="en-US" dirty="0">
              <a:solidFill>
                <a:schemeClr val="bg1"/>
              </a:solidFill>
            </a:endParaRPr>
          </a:p>
        </p:txBody>
      </p:sp>
      <p:sp>
        <p:nvSpPr>
          <p:cNvPr id="4" name="슬라이드 번호 개체 틀 3"/>
          <p:cNvSpPr>
            <a:spLocks noGrp="1"/>
          </p:cNvSpPr>
          <p:nvPr>
            <p:ph type="sldNum" sz="quarter" idx="12"/>
          </p:nvPr>
        </p:nvSpPr>
        <p:spPr/>
        <p:txBody>
          <a:bodyPr/>
          <a:lstStyle/>
          <a:p>
            <a:fld id="{9644BB50-B7B3-497B-AAED-7CC56EBF7E02}" type="slidenum">
              <a:rPr lang="ko-KR" altLang="en-US" smtClean="0"/>
              <a:t>11</a:t>
            </a:fld>
            <a:endParaRPr lang="ko-KR" altLang="en-US"/>
          </a:p>
        </p:txBody>
      </p:sp>
      <p:sp>
        <p:nvSpPr>
          <p:cNvPr id="12" name="모서리가 둥근 직사각형 11"/>
          <p:cNvSpPr/>
          <p:nvPr/>
        </p:nvSpPr>
        <p:spPr>
          <a:xfrm>
            <a:off x="3934939" y="4797152"/>
            <a:ext cx="2952328" cy="864096"/>
          </a:xfrm>
          <a:prstGeom prst="roundRect">
            <a:avLst/>
          </a:prstGeom>
          <a:solidFill>
            <a:srgbClr val="FF99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2000" b="1" dirty="0" smtClean="0"/>
              <a:t>고급 언어</a:t>
            </a:r>
            <a:endParaRPr lang="en-US" altLang="ko-KR" sz="2000" b="1" dirty="0" smtClean="0"/>
          </a:p>
          <a:p>
            <a:pPr algn="ctr"/>
            <a:r>
              <a:rPr lang="ko-KR" altLang="en-US" sz="2000" b="1" dirty="0" smtClean="0"/>
              <a:t>코딩 교육</a:t>
            </a:r>
            <a:endParaRPr lang="ko-KR" altLang="en-US" sz="2000" b="1" dirty="0"/>
          </a:p>
        </p:txBody>
      </p:sp>
      <p:sp>
        <p:nvSpPr>
          <p:cNvPr id="15" name="TextBox 14"/>
          <p:cNvSpPr txBox="1"/>
          <p:nvPr/>
        </p:nvSpPr>
        <p:spPr>
          <a:xfrm>
            <a:off x="3951670" y="5759592"/>
            <a:ext cx="3538148" cy="369332"/>
          </a:xfrm>
          <a:prstGeom prst="rect">
            <a:avLst/>
          </a:prstGeom>
          <a:noFill/>
        </p:spPr>
        <p:txBody>
          <a:bodyPr wrap="none" rtlCol="0">
            <a:spAutoFit/>
          </a:bodyPr>
          <a:lstStyle/>
          <a:p>
            <a:r>
              <a:rPr lang="en-US" altLang="ko-KR" dirty="0" smtClean="0"/>
              <a:t>C / C++ / Java / C# / JavaScript</a:t>
            </a:r>
            <a:endParaRPr lang="ko-KR" altLang="en-US" dirty="0"/>
          </a:p>
        </p:txBody>
      </p:sp>
      <p:sp>
        <p:nvSpPr>
          <p:cNvPr id="16" name="대각선 방향의 모서리가 잘린 사각형 15"/>
          <p:cNvSpPr/>
          <p:nvPr/>
        </p:nvSpPr>
        <p:spPr>
          <a:xfrm>
            <a:off x="4743525" y="1772816"/>
            <a:ext cx="3312368" cy="431849"/>
          </a:xfrm>
          <a:prstGeom prst="snip2DiagRect">
            <a:avLst/>
          </a:prstGeom>
          <a:solidFill>
            <a:srgbClr val="FF990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smtClean="0"/>
              <a:t>정보 올림피아드</a:t>
            </a:r>
            <a:endParaRPr lang="ko-KR" altLang="en-US" b="1" dirty="0"/>
          </a:p>
        </p:txBody>
      </p:sp>
      <p:sp>
        <p:nvSpPr>
          <p:cNvPr id="20" name="대각선 방향의 모서리가 잘린 사각형 19"/>
          <p:cNvSpPr/>
          <p:nvPr/>
        </p:nvSpPr>
        <p:spPr>
          <a:xfrm>
            <a:off x="4743525" y="2348681"/>
            <a:ext cx="3312368" cy="431849"/>
          </a:xfrm>
          <a:prstGeom prst="snip2DiagRect">
            <a:avLst/>
          </a:prstGeom>
          <a:solidFill>
            <a:srgbClr val="FF990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smtClean="0"/>
              <a:t>SW</a:t>
            </a:r>
            <a:r>
              <a:rPr lang="ko-KR" altLang="en-US" b="1" smtClean="0"/>
              <a:t>동아리</a:t>
            </a:r>
            <a:r>
              <a:rPr lang="en-US" altLang="ko-KR" b="1" dirty="0"/>
              <a:t> </a:t>
            </a:r>
            <a:r>
              <a:rPr lang="en-US" altLang="ko-KR" b="1" dirty="0" smtClean="0"/>
              <a:t>/ SW</a:t>
            </a:r>
            <a:r>
              <a:rPr lang="ko-KR" altLang="en-US" b="1" smtClean="0"/>
              <a:t>경진대회</a:t>
            </a:r>
            <a:endParaRPr lang="ko-KR" altLang="en-US" b="1" dirty="0"/>
          </a:p>
        </p:txBody>
      </p:sp>
      <p:sp>
        <p:nvSpPr>
          <p:cNvPr id="21" name="대각선 방향의 모서리가 잘린 사각형 20"/>
          <p:cNvSpPr/>
          <p:nvPr/>
        </p:nvSpPr>
        <p:spPr>
          <a:xfrm>
            <a:off x="4741739" y="2906443"/>
            <a:ext cx="3312368" cy="693222"/>
          </a:xfrm>
          <a:prstGeom prst="snip2DiagRect">
            <a:avLst/>
          </a:prstGeom>
          <a:solidFill>
            <a:srgbClr val="FF990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smtClean="0"/>
              <a:t>과학전람회 </a:t>
            </a:r>
            <a:r>
              <a:rPr lang="en-US" altLang="ko-KR" b="1" dirty="0" smtClean="0"/>
              <a:t>/ </a:t>
            </a:r>
            <a:r>
              <a:rPr lang="ko-KR" altLang="en-US" b="1" smtClean="0"/>
              <a:t>발명경진대회</a:t>
            </a:r>
            <a:endParaRPr lang="en-US" altLang="ko-KR" b="1" dirty="0" smtClean="0"/>
          </a:p>
          <a:p>
            <a:pPr algn="ctr"/>
            <a:r>
              <a:rPr lang="en-US" altLang="ko-KR" b="1" dirty="0" smtClean="0"/>
              <a:t>YSC / STEAM R&amp;E</a:t>
            </a:r>
            <a:endParaRPr lang="ko-KR" altLang="en-US" b="1" dirty="0"/>
          </a:p>
        </p:txBody>
      </p:sp>
      <p:sp>
        <p:nvSpPr>
          <p:cNvPr id="22" name="대각선 방향의 모서리가 잘린 사각형 21"/>
          <p:cNvSpPr/>
          <p:nvPr/>
        </p:nvSpPr>
        <p:spPr>
          <a:xfrm>
            <a:off x="4741739" y="3743581"/>
            <a:ext cx="3312368" cy="431849"/>
          </a:xfrm>
          <a:prstGeom prst="snip2DiagRect">
            <a:avLst/>
          </a:prstGeom>
          <a:solidFill>
            <a:srgbClr val="FF990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smtClean="0"/>
              <a:t>산출물대회</a:t>
            </a:r>
            <a:endParaRPr lang="ko-KR" altLang="en-US" b="1" dirty="0"/>
          </a:p>
        </p:txBody>
      </p:sp>
      <p:sp>
        <p:nvSpPr>
          <p:cNvPr id="17" name="오각형 16"/>
          <p:cNvSpPr/>
          <p:nvPr/>
        </p:nvSpPr>
        <p:spPr>
          <a:xfrm rot="2277317">
            <a:off x="1541274" y="3057823"/>
            <a:ext cx="2376264" cy="845595"/>
          </a:xfrm>
          <a:prstGeom prst="homePlat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t>프로세싱</a:t>
            </a:r>
            <a:endParaRPr lang="ko-KR" altLang="en-US" dirty="0"/>
          </a:p>
        </p:txBody>
      </p:sp>
      <p:sp>
        <p:nvSpPr>
          <p:cNvPr id="18" name="오각형 17"/>
          <p:cNvSpPr/>
          <p:nvPr/>
        </p:nvSpPr>
        <p:spPr>
          <a:xfrm rot="2277317">
            <a:off x="390470" y="4384913"/>
            <a:ext cx="2376264" cy="845595"/>
          </a:xfrm>
          <a:prstGeom prst="homePlat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t>아두이노</a:t>
            </a:r>
            <a:endParaRPr lang="ko-KR" altLang="en-US" dirty="0"/>
          </a:p>
        </p:txBody>
      </p:sp>
      <p:sp>
        <p:nvSpPr>
          <p:cNvPr id="6" name="TextBox 5"/>
          <p:cNvSpPr txBox="1"/>
          <p:nvPr/>
        </p:nvSpPr>
        <p:spPr>
          <a:xfrm>
            <a:off x="251520" y="1619422"/>
            <a:ext cx="3092513" cy="646331"/>
          </a:xfrm>
          <a:prstGeom prst="rect">
            <a:avLst/>
          </a:prstGeom>
          <a:noFill/>
        </p:spPr>
        <p:txBody>
          <a:bodyPr wrap="none" rtlCol="0">
            <a:spAutoFit/>
          </a:bodyPr>
          <a:lstStyle/>
          <a:p>
            <a:r>
              <a:rPr lang="ko-KR" altLang="en-US" dirty="0" smtClean="0"/>
              <a:t>고급언어의 학습을 도와주는</a:t>
            </a:r>
            <a:endParaRPr lang="en-US" altLang="ko-KR" dirty="0" smtClean="0"/>
          </a:p>
          <a:p>
            <a:r>
              <a:rPr lang="ko-KR" altLang="en-US" dirty="0" err="1" smtClean="0"/>
              <a:t>개발툴</a:t>
            </a:r>
            <a:r>
              <a:rPr lang="ko-KR" altLang="en-US" dirty="0" smtClean="0"/>
              <a:t> 출현</a:t>
            </a:r>
            <a:endParaRPr lang="ko-KR" altLang="en-US" dirty="0"/>
          </a:p>
        </p:txBody>
      </p:sp>
      <p:sp>
        <p:nvSpPr>
          <p:cNvPr id="23" name="TextBox 22"/>
          <p:cNvSpPr txBox="1"/>
          <p:nvPr/>
        </p:nvSpPr>
        <p:spPr>
          <a:xfrm>
            <a:off x="1436349" y="5643286"/>
            <a:ext cx="2073196" cy="307777"/>
          </a:xfrm>
          <a:prstGeom prst="rect">
            <a:avLst/>
          </a:prstGeom>
          <a:noFill/>
        </p:spPr>
        <p:txBody>
          <a:bodyPr wrap="none" rtlCol="0">
            <a:spAutoFit/>
          </a:bodyPr>
          <a:lstStyle/>
          <a:p>
            <a:r>
              <a:rPr lang="en-US" altLang="ko-KR" sz="1400" dirty="0" smtClean="0"/>
              <a:t>http://www.arduino.cc</a:t>
            </a:r>
            <a:endParaRPr lang="ko-KR" altLang="en-US" sz="1400" dirty="0"/>
          </a:p>
        </p:txBody>
      </p:sp>
      <p:sp>
        <p:nvSpPr>
          <p:cNvPr id="24" name="TextBox 23"/>
          <p:cNvSpPr txBox="1"/>
          <p:nvPr/>
        </p:nvSpPr>
        <p:spPr>
          <a:xfrm>
            <a:off x="2319058" y="4276584"/>
            <a:ext cx="2380973" cy="307777"/>
          </a:xfrm>
          <a:prstGeom prst="rect">
            <a:avLst/>
          </a:prstGeom>
          <a:noFill/>
        </p:spPr>
        <p:txBody>
          <a:bodyPr wrap="none" rtlCol="0">
            <a:spAutoFit/>
          </a:bodyPr>
          <a:lstStyle/>
          <a:p>
            <a:r>
              <a:rPr lang="en-US" altLang="ko-KR" sz="1400" dirty="0" smtClean="0"/>
              <a:t>http://www.processing.org</a:t>
            </a:r>
            <a:endParaRPr lang="ko-KR" altLang="en-US" sz="1400" dirty="0"/>
          </a:p>
        </p:txBody>
      </p:sp>
    </p:spTree>
    <p:extLst>
      <p:ext uri="{BB962C8B-B14F-4D97-AF65-F5344CB8AC3E}">
        <p14:creationId xmlns:p14="http://schemas.microsoft.com/office/powerpoint/2010/main" val="2343310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모서리가 둥근 직사각형 40"/>
          <p:cNvSpPr/>
          <p:nvPr/>
        </p:nvSpPr>
        <p:spPr>
          <a:xfrm>
            <a:off x="1235892" y="4149080"/>
            <a:ext cx="5904656" cy="4149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b="1" dirty="0" err="1" smtClean="0"/>
              <a:t>피지컬</a:t>
            </a:r>
            <a:r>
              <a:rPr lang="ko-KR" altLang="en-US" sz="1600" b="1" dirty="0" smtClean="0"/>
              <a:t> 컴퓨팅 </a:t>
            </a:r>
            <a:r>
              <a:rPr lang="en-US" altLang="ko-KR" sz="1600" b="1" dirty="0" smtClean="0"/>
              <a:t>/ 3D</a:t>
            </a:r>
            <a:r>
              <a:rPr lang="ko-KR" altLang="en-US" sz="1600" b="1" smtClean="0"/>
              <a:t>프린팅</a:t>
            </a:r>
            <a:endParaRPr lang="ko-KR" altLang="en-US" sz="1600" b="1" dirty="0"/>
          </a:p>
        </p:txBody>
      </p:sp>
      <p:sp>
        <p:nvSpPr>
          <p:cNvPr id="36" name="모서리가 둥근 사각형 설명선 35"/>
          <p:cNvSpPr/>
          <p:nvPr/>
        </p:nvSpPr>
        <p:spPr>
          <a:xfrm>
            <a:off x="3779912" y="4871452"/>
            <a:ext cx="4824536" cy="1692438"/>
          </a:xfrm>
          <a:prstGeom prst="wedgeRoundRectCallout">
            <a:avLst>
              <a:gd name="adj1" fmla="val -2129"/>
              <a:gd name="adj2" fmla="val -86567"/>
              <a:gd name="adj3" fmla="val 16667"/>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a:bodyPr>
          <a:lstStyle/>
          <a:p>
            <a:r>
              <a:rPr lang="ko-KR" altLang="en-US" dirty="0" smtClean="0"/>
              <a:t>코딩 교육 개요</a:t>
            </a:r>
            <a:endParaRPr lang="ko-KR" altLang="en-US" dirty="0">
              <a:solidFill>
                <a:schemeClr val="bg1"/>
              </a:solidFill>
            </a:endParaRPr>
          </a:p>
        </p:txBody>
      </p:sp>
      <p:sp>
        <p:nvSpPr>
          <p:cNvPr id="25" name="모서리가 둥근 직사각형 24"/>
          <p:cNvSpPr/>
          <p:nvPr/>
        </p:nvSpPr>
        <p:spPr>
          <a:xfrm>
            <a:off x="443804" y="2060797"/>
            <a:ext cx="2304256" cy="576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b="1" dirty="0" smtClean="0"/>
              <a:t>언플러그드 코딩 교육</a:t>
            </a:r>
            <a:endParaRPr lang="ko-KR" altLang="en-US" sz="1600" b="1" dirty="0"/>
          </a:p>
        </p:txBody>
      </p:sp>
      <p:sp>
        <p:nvSpPr>
          <p:cNvPr id="26" name="모서리가 둥근 직사각형 25"/>
          <p:cNvSpPr/>
          <p:nvPr/>
        </p:nvSpPr>
        <p:spPr>
          <a:xfrm>
            <a:off x="3036092" y="2060797"/>
            <a:ext cx="2304256" cy="576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smtClean="0"/>
              <a:t>EPL</a:t>
            </a:r>
            <a:r>
              <a:rPr lang="ko-KR" altLang="en-US" sz="1600" b="1" smtClean="0"/>
              <a:t> </a:t>
            </a:r>
            <a:r>
              <a:rPr lang="ko-KR" altLang="en-US" sz="1600" b="1" dirty="0" smtClean="0"/>
              <a:t>코딩 교육</a:t>
            </a:r>
            <a:endParaRPr lang="ko-KR" altLang="en-US" sz="1600" b="1" dirty="0"/>
          </a:p>
        </p:txBody>
      </p:sp>
      <p:sp>
        <p:nvSpPr>
          <p:cNvPr id="27" name="모서리가 둥근 직사각형 26"/>
          <p:cNvSpPr/>
          <p:nvPr/>
        </p:nvSpPr>
        <p:spPr>
          <a:xfrm>
            <a:off x="5599096" y="2060797"/>
            <a:ext cx="2304256" cy="576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b="1" dirty="0" err="1" smtClean="0"/>
              <a:t>피지컬</a:t>
            </a:r>
            <a:r>
              <a:rPr lang="ko-KR" altLang="en-US" sz="1600" b="1" dirty="0" smtClean="0"/>
              <a:t> 컴퓨팅</a:t>
            </a:r>
            <a:endParaRPr lang="ko-KR" altLang="en-US" sz="1600" b="1" dirty="0"/>
          </a:p>
        </p:txBody>
      </p:sp>
      <p:sp>
        <p:nvSpPr>
          <p:cNvPr id="28" name="모서리가 둥근 직사각형 27"/>
          <p:cNvSpPr/>
          <p:nvPr/>
        </p:nvSpPr>
        <p:spPr>
          <a:xfrm>
            <a:off x="443804" y="3645122"/>
            <a:ext cx="2304256" cy="576263"/>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smtClean="0"/>
              <a:t>EPL </a:t>
            </a:r>
            <a:r>
              <a:rPr lang="ko-KR" altLang="en-US" sz="1600" b="1" smtClean="0"/>
              <a:t>코딩 교육</a:t>
            </a:r>
            <a:endParaRPr lang="ko-KR" altLang="en-US" sz="1600" b="1" dirty="0"/>
          </a:p>
        </p:txBody>
      </p:sp>
      <p:sp>
        <p:nvSpPr>
          <p:cNvPr id="29" name="모서리가 둥근 직사각형 28"/>
          <p:cNvSpPr/>
          <p:nvPr/>
        </p:nvSpPr>
        <p:spPr>
          <a:xfrm>
            <a:off x="3036092" y="3645122"/>
            <a:ext cx="2304256" cy="576263"/>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b="1" dirty="0" smtClean="0"/>
              <a:t>스크립트 코딩 교육</a:t>
            </a:r>
            <a:endParaRPr lang="ko-KR" altLang="en-US" sz="1600" b="1" dirty="0"/>
          </a:p>
        </p:txBody>
      </p:sp>
      <p:sp>
        <p:nvSpPr>
          <p:cNvPr id="30" name="모서리가 둥근 직사각형 29"/>
          <p:cNvSpPr/>
          <p:nvPr/>
        </p:nvSpPr>
        <p:spPr>
          <a:xfrm>
            <a:off x="5599096" y="3645122"/>
            <a:ext cx="2304256" cy="576263"/>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b="1" dirty="0" smtClean="0"/>
              <a:t>고급언어 </a:t>
            </a:r>
            <a:r>
              <a:rPr lang="en-US" altLang="ko-KR" sz="1600" b="1" dirty="0" smtClean="0"/>
              <a:t>(C</a:t>
            </a:r>
            <a:r>
              <a:rPr lang="ko-KR" altLang="en-US" sz="1600" b="1" smtClean="0"/>
              <a:t>언어</a:t>
            </a:r>
            <a:r>
              <a:rPr lang="en-US" altLang="ko-KR" sz="1600" b="1" dirty="0" smtClean="0"/>
              <a:t>)</a:t>
            </a:r>
          </a:p>
          <a:p>
            <a:pPr algn="ctr"/>
            <a:r>
              <a:rPr lang="ko-KR" altLang="en-US" sz="1600" b="1" dirty="0" smtClean="0"/>
              <a:t>코딩 교육</a:t>
            </a:r>
            <a:endParaRPr lang="ko-KR" altLang="en-US" sz="1600" b="1" dirty="0"/>
          </a:p>
        </p:txBody>
      </p:sp>
      <p:sp>
        <p:nvSpPr>
          <p:cNvPr id="31" name="TextBox 30"/>
          <p:cNvSpPr txBox="1"/>
          <p:nvPr/>
        </p:nvSpPr>
        <p:spPr>
          <a:xfrm>
            <a:off x="251520" y="1619422"/>
            <a:ext cx="2999539" cy="369332"/>
          </a:xfrm>
          <a:prstGeom prst="rect">
            <a:avLst/>
          </a:prstGeom>
          <a:noFill/>
        </p:spPr>
        <p:txBody>
          <a:bodyPr wrap="none" rtlCol="0">
            <a:spAutoFit/>
          </a:bodyPr>
          <a:lstStyle/>
          <a:p>
            <a:r>
              <a:rPr lang="ko-KR" altLang="en-US" smtClean="0"/>
              <a:t>일반 교육 기관의 코딩 단계</a:t>
            </a:r>
            <a:endParaRPr lang="ko-KR" altLang="en-US" dirty="0"/>
          </a:p>
        </p:txBody>
      </p:sp>
      <p:sp>
        <p:nvSpPr>
          <p:cNvPr id="32" name="TextBox 31"/>
          <p:cNvSpPr txBox="1"/>
          <p:nvPr/>
        </p:nvSpPr>
        <p:spPr>
          <a:xfrm>
            <a:off x="303139" y="3217258"/>
            <a:ext cx="4615366" cy="369332"/>
          </a:xfrm>
          <a:prstGeom prst="rect">
            <a:avLst/>
          </a:prstGeom>
          <a:noFill/>
        </p:spPr>
        <p:txBody>
          <a:bodyPr wrap="none" rtlCol="0">
            <a:spAutoFit/>
          </a:bodyPr>
          <a:lstStyle/>
          <a:p>
            <a:r>
              <a:rPr lang="ko-KR" altLang="en-US" dirty="0" smtClean="0"/>
              <a:t>사설학원 및 영재교육기관에서의 </a:t>
            </a:r>
            <a:r>
              <a:rPr lang="ko-KR" altLang="en-US" dirty="0" smtClean="0"/>
              <a:t>코딩 단계</a:t>
            </a:r>
            <a:endParaRPr lang="ko-KR" altLang="en-US" dirty="0"/>
          </a:p>
        </p:txBody>
      </p:sp>
      <p:sp>
        <p:nvSpPr>
          <p:cNvPr id="3" name="오른쪽 화살표 2"/>
          <p:cNvSpPr/>
          <p:nvPr/>
        </p:nvSpPr>
        <p:spPr>
          <a:xfrm>
            <a:off x="2811550" y="2151523"/>
            <a:ext cx="19033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오른쪽 화살표 32"/>
          <p:cNvSpPr/>
          <p:nvPr/>
        </p:nvSpPr>
        <p:spPr>
          <a:xfrm>
            <a:off x="5395074" y="2168908"/>
            <a:ext cx="19033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오른쪽 화살표 33"/>
          <p:cNvSpPr/>
          <p:nvPr/>
        </p:nvSpPr>
        <p:spPr>
          <a:xfrm>
            <a:off x="2811550" y="3753233"/>
            <a:ext cx="190336" cy="360040"/>
          </a:xfrm>
          <a:prstGeom prst="right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오른쪽 화살표 34"/>
          <p:cNvSpPr/>
          <p:nvPr/>
        </p:nvSpPr>
        <p:spPr>
          <a:xfrm>
            <a:off x="5392405" y="3753233"/>
            <a:ext cx="190336" cy="360040"/>
          </a:xfrm>
          <a:prstGeom prst="right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슬라이드 번호 개체 틀 3"/>
          <p:cNvSpPr>
            <a:spLocks noGrp="1"/>
          </p:cNvSpPr>
          <p:nvPr>
            <p:ph type="sldNum" sz="quarter" idx="12"/>
          </p:nvPr>
        </p:nvSpPr>
        <p:spPr/>
        <p:txBody>
          <a:bodyPr/>
          <a:lstStyle/>
          <a:p>
            <a:fld id="{9644BB50-B7B3-497B-AAED-7CC56EBF7E02}" type="slidenum">
              <a:rPr lang="ko-KR" altLang="en-US" smtClean="0"/>
              <a:t>12</a:t>
            </a:fld>
            <a:endParaRPr lang="ko-KR" altLang="en-US"/>
          </a:p>
        </p:txBody>
      </p:sp>
      <p:sp>
        <p:nvSpPr>
          <p:cNvPr id="37" name="대각선 방향의 모서리가 잘린 사각형 36"/>
          <p:cNvSpPr/>
          <p:nvPr/>
        </p:nvSpPr>
        <p:spPr>
          <a:xfrm>
            <a:off x="4087401" y="5949378"/>
            <a:ext cx="2027235" cy="431849"/>
          </a:xfrm>
          <a:prstGeom prst="snip2DiagRect">
            <a:avLst/>
          </a:prstGeom>
          <a:solidFill>
            <a:srgbClr val="FF990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dirty="0" smtClean="0"/>
              <a:t>정보 올림피아드</a:t>
            </a:r>
            <a:endParaRPr lang="ko-KR" altLang="en-US" sz="1200" b="1" dirty="0"/>
          </a:p>
        </p:txBody>
      </p:sp>
      <p:sp>
        <p:nvSpPr>
          <p:cNvPr id="38" name="대각선 방향의 모서리가 잘린 사각형 37"/>
          <p:cNvSpPr/>
          <p:nvPr/>
        </p:nvSpPr>
        <p:spPr>
          <a:xfrm>
            <a:off x="4100600" y="5112241"/>
            <a:ext cx="2027235" cy="693222"/>
          </a:xfrm>
          <a:prstGeom prst="snip2DiagRect">
            <a:avLst/>
          </a:prstGeom>
          <a:solidFill>
            <a:srgbClr val="FF990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t>SW</a:t>
            </a:r>
            <a:r>
              <a:rPr lang="ko-KR" altLang="en-US" sz="1200" b="1" smtClean="0"/>
              <a:t>동아리</a:t>
            </a:r>
            <a:r>
              <a:rPr lang="en-US" altLang="ko-KR" sz="1200" b="1" dirty="0"/>
              <a:t> </a:t>
            </a:r>
            <a:r>
              <a:rPr lang="en-US" altLang="ko-KR" sz="1200" b="1" dirty="0" smtClean="0"/>
              <a:t>/ SW</a:t>
            </a:r>
            <a:r>
              <a:rPr lang="ko-KR" altLang="en-US" sz="1200" b="1" smtClean="0"/>
              <a:t>경진대회</a:t>
            </a:r>
            <a:endParaRPr lang="ko-KR" altLang="en-US" sz="1200" b="1" dirty="0"/>
          </a:p>
        </p:txBody>
      </p:sp>
      <p:sp>
        <p:nvSpPr>
          <p:cNvPr id="39" name="대각선 방향의 모서리가 잘린 사각형 38"/>
          <p:cNvSpPr/>
          <p:nvPr/>
        </p:nvSpPr>
        <p:spPr>
          <a:xfrm>
            <a:off x="6300192" y="5112241"/>
            <a:ext cx="2160240" cy="693222"/>
          </a:xfrm>
          <a:prstGeom prst="snip2DiagRect">
            <a:avLst/>
          </a:prstGeom>
          <a:solidFill>
            <a:srgbClr val="FF990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dirty="0" smtClean="0"/>
              <a:t>과학전람회 </a:t>
            </a:r>
            <a:r>
              <a:rPr lang="en-US" altLang="ko-KR" sz="1200" b="1" dirty="0" smtClean="0"/>
              <a:t>/ </a:t>
            </a:r>
            <a:r>
              <a:rPr lang="ko-KR" altLang="en-US" sz="1200" b="1" smtClean="0"/>
              <a:t>발명경진대회</a:t>
            </a:r>
            <a:endParaRPr lang="en-US" altLang="ko-KR" sz="1200" b="1" dirty="0" smtClean="0"/>
          </a:p>
          <a:p>
            <a:pPr algn="ctr"/>
            <a:r>
              <a:rPr lang="en-US" altLang="ko-KR" sz="1200" b="1" dirty="0" smtClean="0"/>
              <a:t>YSC / STEAM R&amp;E</a:t>
            </a:r>
            <a:endParaRPr lang="ko-KR" altLang="en-US" sz="1200" b="1" dirty="0"/>
          </a:p>
        </p:txBody>
      </p:sp>
      <p:sp>
        <p:nvSpPr>
          <p:cNvPr id="40" name="대각선 방향의 모서리가 잘린 사각형 39"/>
          <p:cNvSpPr/>
          <p:nvPr/>
        </p:nvSpPr>
        <p:spPr>
          <a:xfrm>
            <a:off x="6300192" y="5949379"/>
            <a:ext cx="2160240" cy="431849"/>
          </a:xfrm>
          <a:prstGeom prst="snip2DiagRect">
            <a:avLst/>
          </a:prstGeom>
          <a:solidFill>
            <a:srgbClr val="FF990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dirty="0" smtClean="0"/>
              <a:t>산출물대회</a:t>
            </a:r>
            <a:endParaRPr lang="ko-KR" altLang="en-US" sz="1200" b="1" dirty="0"/>
          </a:p>
        </p:txBody>
      </p:sp>
    </p:spTree>
    <p:extLst>
      <p:ext uri="{BB962C8B-B14F-4D97-AF65-F5344CB8AC3E}">
        <p14:creationId xmlns:p14="http://schemas.microsoft.com/office/powerpoint/2010/main" val="3349744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p:txBody>
          <a:bodyPr/>
          <a:lstStyle/>
          <a:p>
            <a:fld id="{9644BB50-B7B3-497B-AAED-7CC56EBF7E02}" type="slidenum">
              <a:rPr lang="ko-KR" altLang="en-US" smtClean="0"/>
              <a:t>13</a:t>
            </a:fld>
            <a:endParaRPr lang="ko-KR" altLang="en-US"/>
          </a:p>
        </p:txBody>
      </p:sp>
      <p:sp>
        <p:nvSpPr>
          <p:cNvPr id="6" name="TextBox 5"/>
          <p:cNvSpPr txBox="1"/>
          <p:nvPr/>
        </p:nvSpPr>
        <p:spPr>
          <a:xfrm>
            <a:off x="827584" y="2924944"/>
            <a:ext cx="6336991" cy="769441"/>
          </a:xfrm>
          <a:prstGeom prst="rect">
            <a:avLst/>
          </a:prstGeom>
          <a:noFill/>
        </p:spPr>
        <p:txBody>
          <a:bodyPr wrap="none" rtlCol="0">
            <a:spAutoFit/>
          </a:bodyPr>
          <a:lstStyle/>
          <a:p>
            <a:r>
              <a:rPr lang="ko-KR" altLang="en-US" sz="4400" dirty="0" smtClean="0"/>
              <a:t>코딩 </a:t>
            </a:r>
            <a:r>
              <a:rPr lang="ko-KR" altLang="en-US" sz="4400" smtClean="0"/>
              <a:t>교육의 현황과 특징</a:t>
            </a:r>
            <a:endParaRPr lang="ko-KR" altLang="en-US" sz="4400" dirty="0"/>
          </a:p>
        </p:txBody>
      </p:sp>
    </p:spTree>
    <p:extLst>
      <p:ext uri="{BB962C8B-B14F-4D97-AF65-F5344CB8AC3E}">
        <p14:creationId xmlns:p14="http://schemas.microsoft.com/office/powerpoint/2010/main" val="4127533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dirty="0" smtClean="0"/>
              <a:t>학부모들의 주요 문의사항</a:t>
            </a:r>
            <a:endParaRPr lang="ko-KR" altLang="en-US" dirty="0">
              <a:solidFill>
                <a:schemeClr val="bg1"/>
              </a:solidFill>
            </a:endParaRPr>
          </a:p>
        </p:txBody>
      </p:sp>
      <p:sp>
        <p:nvSpPr>
          <p:cNvPr id="4" name="슬라이드 번호 개체 틀 3"/>
          <p:cNvSpPr>
            <a:spLocks noGrp="1"/>
          </p:cNvSpPr>
          <p:nvPr>
            <p:ph type="sldNum" sz="quarter" idx="12"/>
          </p:nvPr>
        </p:nvSpPr>
        <p:spPr/>
        <p:txBody>
          <a:bodyPr/>
          <a:lstStyle/>
          <a:p>
            <a:fld id="{9644BB50-B7B3-497B-AAED-7CC56EBF7E02}" type="slidenum">
              <a:rPr lang="ko-KR" altLang="en-US" smtClean="0"/>
              <a:t>14</a:t>
            </a:fld>
            <a:endParaRPr lang="ko-KR" altLang="en-US"/>
          </a:p>
        </p:txBody>
      </p:sp>
      <p:sp>
        <p:nvSpPr>
          <p:cNvPr id="5" name="TextBox 4"/>
          <p:cNvSpPr txBox="1"/>
          <p:nvPr/>
        </p:nvSpPr>
        <p:spPr>
          <a:xfrm>
            <a:off x="827584" y="1988840"/>
            <a:ext cx="5287025" cy="461665"/>
          </a:xfrm>
          <a:prstGeom prst="rect">
            <a:avLst/>
          </a:prstGeom>
          <a:noFill/>
        </p:spPr>
        <p:txBody>
          <a:bodyPr wrap="none" rtlCol="0">
            <a:spAutoFit/>
          </a:bodyPr>
          <a:lstStyle/>
          <a:p>
            <a:r>
              <a:rPr lang="ko-KR" altLang="en-US" sz="2400" dirty="0" smtClean="0"/>
              <a:t>코딩을 배우면 어떠한 도움이 되는가</a:t>
            </a:r>
            <a:r>
              <a:rPr lang="en-US" altLang="ko-KR" sz="2400" dirty="0" smtClean="0"/>
              <a:t>?</a:t>
            </a:r>
            <a:endParaRPr lang="ko-KR" altLang="en-US" sz="2400"/>
          </a:p>
        </p:txBody>
      </p:sp>
      <p:sp>
        <p:nvSpPr>
          <p:cNvPr id="23" name="TextBox 22"/>
          <p:cNvSpPr txBox="1"/>
          <p:nvPr/>
        </p:nvSpPr>
        <p:spPr>
          <a:xfrm>
            <a:off x="1351286" y="2924944"/>
            <a:ext cx="5687776" cy="461665"/>
          </a:xfrm>
          <a:prstGeom prst="rect">
            <a:avLst/>
          </a:prstGeom>
          <a:noFill/>
        </p:spPr>
        <p:txBody>
          <a:bodyPr wrap="none" rtlCol="0">
            <a:spAutoFit/>
          </a:bodyPr>
          <a:lstStyle/>
          <a:p>
            <a:r>
              <a:rPr lang="ko-KR" altLang="en-US" sz="2400" dirty="0" smtClean="0"/>
              <a:t>코딩을 배우면 어떻게 활용할 수 있는가</a:t>
            </a:r>
            <a:r>
              <a:rPr lang="en-US" altLang="ko-KR" sz="2400" dirty="0" smtClean="0"/>
              <a:t>?</a:t>
            </a:r>
            <a:endParaRPr lang="ko-KR" altLang="en-US" sz="2400"/>
          </a:p>
        </p:txBody>
      </p:sp>
      <p:sp>
        <p:nvSpPr>
          <p:cNvPr id="24" name="TextBox 23"/>
          <p:cNvSpPr txBox="1"/>
          <p:nvPr/>
        </p:nvSpPr>
        <p:spPr>
          <a:xfrm>
            <a:off x="1764116" y="3861048"/>
            <a:ext cx="5974713" cy="830997"/>
          </a:xfrm>
          <a:prstGeom prst="rect">
            <a:avLst/>
          </a:prstGeom>
          <a:noFill/>
        </p:spPr>
        <p:txBody>
          <a:bodyPr wrap="none" rtlCol="0">
            <a:spAutoFit/>
          </a:bodyPr>
          <a:lstStyle/>
          <a:p>
            <a:r>
              <a:rPr lang="ko-KR" altLang="en-US" sz="2400" dirty="0" smtClean="0"/>
              <a:t>기본 과정이 끝나면 그 다음 단계는 어떻게</a:t>
            </a:r>
            <a:endParaRPr lang="en-US" altLang="ko-KR" sz="2400" dirty="0" smtClean="0"/>
          </a:p>
          <a:p>
            <a:r>
              <a:rPr lang="ko-KR" altLang="en-US" sz="2400" dirty="0" smtClean="0"/>
              <a:t>준비하나</a:t>
            </a:r>
            <a:r>
              <a:rPr lang="en-US" altLang="ko-KR" sz="2400" dirty="0" smtClean="0"/>
              <a:t>?</a:t>
            </a:r>
            <a:endParaRPr lang="ko-KR" altLang="en-US" sz="2400"/>
          </a:p>
        </p:txBody>
      </p:sp>
    </p:spTree>
    <p:extLst>
      <p:ext uri="{BB962C8B-B14F-4D97-AF65-F5344CB8AC3E}">
        <p14:creationId xmlns:p14="http://schemas.microsoft.com/office/powerpoint/2010/main" val="703493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dirty="0" smtClean="0"/>
              <a:t>단계별 코딩 과정의 현황과 특징</a:t>
            </a:r>
            <a:endParaRPr lang="ko-KR" altLang="en-US" dirty="0">
              <a:solidFill>
                <a:schemeClr val="bg1"/>
              </a:solidFill>
            </a:endParaRPr>
          </a:p>
        </p:txBody>
      </p:sp>
      <p:sp>
        <p:nvSpPr>
          <p:cNvPr id="4" name="슬라이드 번호 개체 틀 3"/>
          <p:cNvSpPr>
            <a:spLocks noGrp="1"/>
          </p:cNvSpPr>
          <p:nvPr>
            <p:ph type="sldNum" sz="quarter" idx="12"/>
          </p:nvPr>
        </p:nvSpPr>
        <p:spPr/>
        <p:txBody>
          <a:bodyPr/>
          <a:lstStyle/>
          <a:p>
            <a:fld id="{9644BB50-B7B3-497B-AAED-7CC56EBF7E02}" type="slidenum">
              <a:rPr lang="ko-KR" altLang="en-US" smtClean="0"/>
              <a:t>15</a:t>
            </a:fld>
            <a:endParaRPr lang="ko-KR" altLang="en-US"/>
          </a:p>
        </p:txBody>
      </p:sp>
      <p:graphicFrame>
        <p:nvGraphicFramePr>
          <p:cNvPr id="6" name="표 5"/>
          <p:cNvGraphicFramePr>
            <a:graphicFrameLocks noGrp="1"/>
          </p:cNvGraphicFramePr>
          <p:nvPr>
            <p:extLst>
              <p:ext uri="{D42A27DB-BD31-4B8C-83A1-F6EECF244321}">
                <p14:modId xmlns:p14="http://schemas.microsoft.com/office/powerpoint/2010/main" val="888478945"/>
              </p:ext>
            </p:extLst>
          </p:nvPr>
        </p:nvGraphicFramePr>
        <p:xfrm>
          <a:off x="395536" y="1402607"/>
          <a:ext cx="7776864" cy="4950201"/>
        </p:xfrm>
        <a:graphic>
          <a:graphicData uri="http://schemas.openxmlformats.org/drawingml/2006/table">
            <a:tbl>
              <a:tblPr firstRow="1" bandRow="1">
                <a:tableStyleId>{5940675A-B579-460E-94D1-54222C63F5DA}</a:tableStyleId>
              </a:tblPr>
              <a:tblGrid>
                <a:gridCol w="2592288"/>
                <a:gridCol w="2592288"/>
                <a:gridCol w="2592288"/>
              </a:tblGrid>
              <a:tr h="298201">
                <a:tc>
                  <a:txBody>
                    <a:bodyPr/>
                    <a:lstStyle/>
                    <a:p>
                      <a:pPr algn="ctr" latinLnBrk="1"/>
                      <a:r>
                        <a:rPr lang="ko-KR" altLang="en-US" dirty="0" smtClean="0"/>
                        <a:t>초등</a:t>
                      </a:r>
                      <a:endParaRPr lang="ko-KR" altLang="en-US" dirty="0"/>
                    </a:p>
                  </a:txBody>
                  <a:tcPr>
                    <a:solidFill>
                      <a:schemeClr val="accent2">
                        <a:lumMod val="40000"/>
                        <a:lumOff val="60000"/>
                      </a:schemeClr>
                    </a:solidFill>
                  </a:tcPr>
                </a:tc>
                <a:tc>
                  <a:txBody>
                    <a:bodyPr/>
                    <a:lstStyle/>
                    <a:p>
                      <a:pPr algn="ctr" latinLnBrk="1"/>
                      <a:r>
                        <a:rPr lang="ko-KR" altLang="en-US" dirty="0" smtClean="0"/>
                        <a:t>중등</a:t>
                      </a:r>
                      <a:endParaRPr lang="ko-KR" altLang="en-US" dirty="0"/>
                    </a:p>
                  </a:txBody>
                  <a:tcPr>
                    <a:solidFill>
                      <a:schemeClr val="accent2">
                        <a:lumMod val="40000"/>
                        <a:lumOff val="60000"/>
                      </a:schemeClr>
                    </a:solidFill>
                  </a:tcPr>
                </a:tc>
                <a:tc>
                  <a:txBody>
                    <a:bodyPr/>
                    <a:lstStyle/>
                    <a:p>
                      <a:pPr algn="ctr" latinLnBrk="1"/>
                      <a:r>
                        <a:rPr lang="ko-KR" altLang="en-US" dirty="0" smtClean="0"/>
                        <a:t>고등</a:t>
                      </a:r>
                      <a:endParaRPr lang="ko-KR" altLang="en-US" dirty="0"/>
                    </a:p>
                  </a:txBody>
                  <a:tcPr>
                    <a:solidFill>
                      <a:schemeClr val="accent2">
                        <a:lumMod val="40000"/>
                        <a:lumOff val="60000"/>
                      </a:schemeClr>
                    </a:solidFill>
                  </a:tcPr>
                </a:tc>
              </a:tr>
              <a:tr h="652521">
                <a:tc>
                  <a:txBody>
                    <a:bodyPr/>
                    <a:lstStyle/>
                    <a:p>
                      <a:pPr latinLnBrk="1"/>
                      <a:r>
                        <a:rPr lang="ko-KR" altLang="en-US" sz="1400" dirty="0" smtClean="0"/>
                        <a:t>공교육 보다는 방과후교실이나 사교육 시장 활용 높음</a:t>
                      </a:r>
                      <a:endParaRPr lang="ko-KR" altLang="en-US" sz="1400" dirty="0"/>
                    </a:p>
                  </a:txBody>
                  <a:tcPr/>
                </a:tc>
                <a:tc gridSpan="2">
                  <a:txBody>
                    <a:bodyPr/>
                    <a:lstStyle/>
                    <a:p>
                      <a:pPr latinLnBrk="1"/>
                      <a:r>
                        <a:rPr lang="ko-KR" altLang="en-US" sz="1400" dirty="0" smtClean="0"/>
                        <a:t>공교육 내에서 </a:t>
                      </a:r>
                      <a:r>
                        <a:rPr lang="en-US" altLang="ko-KR" sz="1400" dirty="0" smtClean="0"/>
                        <a:t>SW</a:t>
                      </a:r>
                      <a:r>
                        <a:rPr lang="ko-KR" altLang="en-US" sz="1400" smtClean="0"/>
                        <a:t>동아리 또는 과학동아리 활동내에서 코딩 활용이 늘고 있음</a:t>
                      </a:r>
                      <a:r>
                        <a:rPr lang="en-US" altLang="ko-KR" sz="1400" dirty="0" smtClean="0"/>
                        <a:t>.</a:t>
                      </a:r>
                    </a:p>
                  </a:txBody>
                  <a:tcPr/>
                </a:tc>
                <a:tc hMerge="1">
                  <a:txBody>
                    <a:bodyPr/>
                    <a:lstStyle/>
                    <a:p>
                      <a:pPr latinLnBrk="1"/>
                      <a:endParaRPr lang="ko-KR" altLang="en-US" sz="1400" dirty="0"/>
                    </a:p>
                  </a:txBody>
                  <a:tcPr/>
                </a:tc>
              </a:tr>
              <a:tr h="2296551">
                <a:tc>
                  <a:txBody>
                    <a:bodyPr/>
                    <a:lstStyle/>
                    <a:p>
                      <a:pPr latinLnBrk="1"/>
                      <a:r>
                        <a:rPr lang="ko-KR" altLang="en-US" sz="1400" dirty="0" smtClean="0"/>
                        <a:t>기존 로봇교실</a:t>
                      </a:r>
                      <a:r>
                        <a:rPr lang="en-US" altLang="ko-KR" sz="1400" dirty="0" smtClean="0"/>
                        <a:t>, </a:t>
                      </a:r>
                      <a:r>
                        <a:rPr lang="ko-KR" altLang="en-US" sz="1400" smtClean="0"/>
                        <a:t>컴퓨터교실 등을 통하여 기본 코딩교육이 운영되고 있었음</a:t>
                      </a:r>
                      <a:endParaRPr lang="en-US" altLang="ko-KR" sz="1400" dirty="0" smtClean="0"/>
                    </a:p>
                    <a:p>
                      <a:pPr latinLnBrk="1"/>
                      <a:endParaRPr lang="en-US" altLang="ko-KR" sz="1400" dirty="0" smtClean="0"/>
                    </a:p>
                    <a:p>
                      <a:pPr latinLnBrk="1"/>
                      <a:r>
                        <a:rPr lang="ko-KR" altLang="en-US" sz="1400" dirty="0" smtClean="0"/>
                        <a:t>최근 신규로 코딩교육 관련 방과후 교실 개설이 늘고 있으며</a:t>
                      </a:r>
                      <a:r>
                        <a:rPr lang="en-US" altLang="ko-KR" sz="1400" dirty="0" smtClean="0"/>
                        <a:t>, </a:t>
                      </a:r>
                      <a:r>
                        <a:rPr lang="ko-KR" altLang="en-US" sz="1400" smtClean="0"/>
                        <a:t>학원교육기관이 급증하고 있음</a:t>
                      </a:r>
                      <a:endParaRPr lang="en-US" altLang="ko-KR" sz="1400" dirty="0" smtClean="0"/>
                    </a:p>
                    <a:p>
                      <a:pPr latinLnBrk="1"/>
                      <a:endParaRPr lang="en-US" altLang="ko-KR" sz="1400" dirty="0" smtClean="0"/>
                    </a:p>
                    <a:p>
                      <a:pPr latinLnBrk="1"/>
                      <a:endParaRPr lang="en-US" altLang="ko-KR" sz="1400" dirty="0" smtClean="0"/>
                    </a:p>
                    <a:p>
                      <a:pPr latinLnBrk="1"/>
                      <a:endParaRPr lang="en-US" altLang="ko-KR" sz="1400" dirty="0" smtClean="0"/>
                    </a:p>
                    <a:p>
                      <a:pPr latinLnBrk="1"/>
                      <a:endParaRPr lang="en-US" altLang="ko-KR" sz="1400" dirty="0" smtClean="0"/>
                    </a:p>
                    <a:p>
                      <a:pPr latinLnBrk="1"/>
                      <a:endParaRPr lang="en-US" altLang="ko-KR" sz="1400" dirty="0" smtClean="0"/>
                    </a:p>
                    <a:p>
                      <a:pPr latinLnBrk="1"/>
                      <a:endParaRPr lang="en-US" altLang="ko-KR" sz="1400" dirty="0" smtClean="0"/>
                    </a:p>
                    <a:p>
                      <a:pPr latinLnBrk="1"/>
                      <a:endParaRPr lang="en-US" altLang="ko-KR" sz="1400" dirty="0" smtClean="0"/>
                    </a:p>
                    <a:p>
                      <a:pPr latinLnBrk="1"/>
                      <a:endParaRPr lang="en-US" altLang="ko-KR" sz="1400" dirty="0" smtClean="0"/>
                    </a:p>
                    <a:p>
                      <a:pPr latinLnBrk="1"/>
                      <a:endParaRPr lang="en-US" altLang="ko-KR" sz="1400" dirty="0" smtClean="0"/>
                    </a:p>
                    <a:p>
                      <a:pPr latinLnBrk="1"/>
                      <a:endParaRPr lang="en-US" altLang="ko-KR" sz="1400" dirty="0" smtClean="0"/>
                    </a:p>
                  </a:txBody>
                  <a:tcPr/>
                </a:tc>
                <a:tc gridSpan="2">
                  <a:txBody>
                    <a:bodyPr/>
                    <a:lstStyle/>
                    <a:p>
                      <a:pPr latinLnBrk="1"/>
                      <a:r>
                        <a:rPr lang="ko-KR" altLang="en-US" sz="1400" dirty="0" smtClean="0"/>
                        <a:t>발명경진대회</a:t>
                      </a:r>
                      <a:r>
                        <a:rPr lang="en-US" altLang="ko-KR" sz="1400" dirty="0" smtClean="0"/>
                        <a:t>, </a:t>
                      </a:r>
                      <a:r>
                        <a:rPr lang="ko-KR" altLang="en-US" sz="1400" smtClean="0"/>
                        <a:t>과학전람회</a:t>
                      </a:r>
                      <a:r>
                        <a:rPr lang="en-US" altLang="ko-KR" sz="1400" dirty="0" smtClean="0"/>
                        <a:t>, </a:t>
                      </a:r>
                      <a:r>
                        <a:rPr lang="ko-KR" altLang="en-US" sz="1400" smtClean="0"/>
                        <a:t>정보올림피아드</a:t>
                      </a:r>
                      <a:r>
                        <a:rPr lang="en-US" altLang="ko-KR" sz="1400" dirty="0" smtClean="0"/>
                        <a:t>,</a:t>
                      </a:r>
                      <a:r>
                        <a:rPr lang="en-US" altLang="ko-KR" sz="1400" baseline="0" dirty="0" smtClean="0"/>
                        <a:t> </a:t>
                      </a:r>
                      <a:r>
                        <a:rPr lang="ko-KR" altLang="en-US" sz="1400" baseline="0" smtClean="0"/>
                        <a:t>산출물대회</a:t>
                      </a:r>
                      <a:r>
                        <a:rPr lang="en-US" altLang="ko-KR" sz="1400" baseline="0" dirty="0" smtClean="0"/>
                        <a:t>, YSC </a:t>
                      </a:r>
                      <a:r>
                        <a:rPr lang="ko-KR" altLang="en-US" sz="1400" baseline="0" smtClean="0"/>
                        <a:t>등 코딩 결과물을 활용하여 각종 경진대회를 준비하는 사례가 늘고 있으며</a:t>
                      </a:r>
                      <a:r>
                        <a:rPr lang="en-US" altLang="ko-KR" sz="1400" baseline="0" dirty="0" smtClean="0"/>
                        <a:t>, </a:t>
                      </a:r>
                      <a:r>
                        <a:rPr lang="ko-KR" altLang="en-US" sz="1400" baseline="0" smtClean="0"/>
                        <a:t>작품지도에 대한 문의가 급증하고 있음</a:t>
                      </a:r>
                      <a:endParaRPr lang="ko-KR" altLang="en-US" sz="1400"/>
                    </a:p>
                  </a:txBody>
                  <a:tcPr/>
                </a:tc>
                <a:tc hMerge="1">
                  <a:txBody>
                    <a:bodyPr/>
                    <a:lstStyle/>
                    <a:p>
                      <a:pPr marL="0" marR="0" lvl="0" indent="0" algn="l" defTabSz="457200" rtl="0" eaLnBrk="1" fontAlgn="auto" latinLnBrk="1" hangingPunct="1">
                        <a:lnSpc>
                          <a:spcPct val="100000"/>
                        </a:lnSpc>
                        <a:spcBef>
                          <a:spcPts val="0"/>
                        </a:spcBef>
                        <a:spcAft>
                          <a:spcPts val="0"/>
                        </a:spcAft>
                        <a:buClrTx/>
                        <a:buSzTx/>
                        <a:buFontTx/>
                        <a:buNone/>
                        <a:tabLst/>
                        <a:defRPr/>
                      </a:pPr>
                      <a:endParaRPr lang="ko-KR" altLang="en-US" sz="1400" dirty="0" smtClean="0"/>
                    </a:p>
                  </a:txBody>
                  <a:tcPr/>
                </a:tc>
              </a:tr>
            </a:tbl>
          </a:graphicData>
        </a:graphic>
      </p:graphicFrame>
      <p:sp>
        <p:nvSpPr>
          <p:cNvPr id="7" name="오른쪽 중괄호 6"/>
          <p:cNvSpPr/>
          <p:nvPr/>
        </p:nvSpPr>
        <p:spPr>
          <a:xfrm rot="5400000">
            <a:off x="5400092" y="1232756"/>
            <a:ext cx="288032" cy="4680520"/>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1" name="TextBox 10"/>
          <p:cNvSpPr txBox="1"/>
          <p:nvPr/>
        </p:nvSpPr>
        <p:spPr>
          <a:xfrm>
            <a:off x="3491880" y="3805441"/>
            <a:ext cx="3807453" cy="1169551"/>
          </a:xfrm>
          <a:prstGeom prst="rect">
            <a:avLst/>
          </a:prstGeom>
          <a:noFill/>
        </p:spPr>
        <p:txBody>
          <a:bodyPr wrap="none" rtlCol="0">
            <a:spAutoFit/>
          </a:bodyPr>
          <a:lstStyle/>
          <a:p>
            <a:r>
              <a:rPr lang="ko-KR" altLang="en-US" sz="1400" b="1" dirty="0" smtClean="0">
                <a:solidFill>
                  <a:srgbClr val="C00000"/>
                </a:solidFill>
              </a:rPr>
              <a:t>대회 입상과 </a:t>
            </a:r>
            <a:r>
              <a:rPr lang="ko-KR" altLang="en-US" sz="1400" b="1" dirty="0" err="1" smtClean="0">
                <a:solidFill>
                  <a:srgbClr val="C00000"/>
                </a:solidFill>
              </a:rPr>
              <a:t>스펙</a:t>
            </a:r>
            <a:r>
              <a:rPr lang="ko-KR" altLang="en-US" sz="1400" b="1" dirty="0" smtClean="0">
                <a:solidFill>
                  <a:srgbClr val="C00000"/>
                </a:solidFill>
              </a:rPr>
              <a:t> 관리에 대한 요구가 명확함</a:t>
            </a:r>
            <a:endParaRPr lang="en-US" altLang="ko-KR" sz="1400" b="1" dirty="0" smtClean="0">
              <a:solidFill>
                <a:srgbClr val="C00000"/>
              </a:solidFill>
            </a:endParaRPr>
          </a:p>
          <a:p>
            <a:endParaRPr lang="en-US" altLang="ko-KR" sz="1400" b="1" dirty="0">
              <a:solidFill>
                <a:srgbClr val="C00000"/>
              </a:solidFill>
            </a:endParaRPr>
          </a:p>
          <a:p>
            <a:r>
              <a:rPr lang="ko-KR" altLang="en-US" sz="1400" b="1" dirty="0" smtClean="0">
                <a:solidFill>
                  <a:srgbClr val="C00000"/>
                </a:solidFill>
              </a:rPr>
              <a:t>일부 학생의 경우</a:t>
            </a:r>
            <a:r>
              <a:rPr lang="en-US" altLang="ko-KR" sz="1400" b="1" dirty="0" smtClean="0">
                <a:solidFill>
                  <a:srgbClr val="C00000"/>
                </a:solidFill>
              </a:rPr>
              <a:t>, </a:t>
            </a:r>
            <a:r>
              <a:rPr lang="ko-KR" altLang="en-US" sz="1400" b="1" smtClean="0">
                <a:solidFill>
                  <a:srgbClr val="C00000"/>
                </a:solidFill>
              </a:rPr>
              <a:t>진로 및 직업 커리어에 대한</a:t>
            </a:r>
            <a:endParaRPr lang="en-US" altLang="ko-KR" sz="1400" b="1" dirty="0" smtClean="0">
              <a:solidFill>
                <a:srgbClr val="C00000"/>
              </a:solidFill>
            </a:endParaRPr>
          </a:p>
          <a:p>
            <a:r>
              <a:rPr lang="ko-KR" altLang="en-US" sz="1400" b="1" dirty="0" smtClean="0">
                <a:solidFill>
                  <a:srgbClr val="C00000"/>
                </a:solidFill>
              </a:rPr>
              <a:t>명확한 목표의식이 있고 준비 차원에서 코딩에</a:t>
            </a:r>
            <a:endParaRPr lang="en-US" altLang="ko-KR" sz="1400" b="1" dirty="0" smtClean="0">
              <a:solidFill>
                <a:srgbClr val="C00000"/>
              </a:solidFill>
            </a:endParaRPr>
          </a:p>
          <a:p>
            <a:r>
              <a:rPr lang="ko-KR" altLang="en-US" sz="1400" b="1" dirty="0" smtClean="0">
                <a:solidFill>
                  <a:srgbClr val="C00000"/>
                </a:solidFill>
              </a:rPr>
              <a:t>관심을 가지는 경우가 있음</a:t>
            </a:r>
            <a:endParaRPr lang="ko-KR" altLang="en-US" sz="1400" b="1" dirty="0">
              <a:solidFill>
                <a:srgbClr val="C00000"/>
              </a:solidFill>
            </a:endParaRPr>
          </a:p>
        </p:txBody>
      </p:sp>
      <p:sp>
        <p:nvSpPr>
          <p:cNvPr id="14" name="오른쪽 중괄호 13"/>
          <p:cNvSpPr/>
          <p:nvPr/>
        </p:nvSpPr>
        <p:spPr>
          <a:xfrm rot="5400000">
            <a:off x="1475656" y="3356992"/>
            <a:ext cx="288032" cy="2160240"/>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5" name="TextBox 14"/>
          <p:cNvSpPr txBox="1"/>
          <p:nvPr/>
        </p:nvSpPr>
        <p:spPr>
          <a:xfrm>
            <a:off x="395536" y="4581128"/>
            <a:ext cx="2464136" cy="1815882"/>
          </a:xfrm>
          <a:prstGeom prst="rect">
            <a:avLst/>
          </a:prstGeom>
          <a:noFill/>
        </p:spPr>
        <p:txBody>
          <a:bodyPr wrap="none" rtlCol="0">
            <a:spAutoFit/>
          </a:bodyPr>
          <a:lstStyle/>
          <a:p>
            <a:r>
              <a:rPr lang="ko-KR" altLang="en-US" sz="1400" b="1" dirty="0" smtClean="0">
                <a:solidFill>
                  <a:srgbClr val="7030A0"/>
                </a:solidFill>
              </a:rPr>
              <a:t>코딩교육을 시키지 않으면</a:t>
            </a:r>
            <a:endParaRPr lang="en-US" altLang="ko-KR" sz="1400" b="1" dirty="0" smtClean="0">
              <a:solidFill>
                <a:srgbClr val="7030A0"/>
              </a:solidFill>
            </a:endParaRPr>
          </a:p>
          <a:p>
            <a:r>
              <a:rPr lang="ko-KR" altLang="en-US" sz="1400" b="1" dirty="0" smtClean="0">
                <a:solidFill>
                  <a:srgbClr val="7030A0"/>
                </a:solidFill>
              </a:rPr>
              <a:t>뒤처질 것 같은 불안감으로</a:t>
            </a:r>
            <a:endParaRPr lang="en-US" altLang="ko-KR" sz="1400" b="1" dirty="0" smtClean="0">
              <a:solidFill>
                <a:srgbClr val="7030A0"/>
              </a:solidFill>
            </a:endParaRPr>
          </a:p>
          <a:p>
            <a:r>
              <a:rPr lang="ko-KR" altLang="en-US" sz="1400" b="1" dirty="0" smtClean="0">
                <a:solidFill>
                  <a:srgbClr val="7030A0"/>
                </a:solidFill>
              </a:rPr>
              <a:t>코딩교육을 시작</a:t>
            </a:r>
            <a:r>
              <a:rPr lang="en-US" altLang="ko-KR" sz="1400" b="1" dirty="0" smtClean="0">
                <a:solidFill>
                  <a:srgbClr val="7030A0"/>
                </a:solidFill>
              </a:rPr>
              <a:t>.</a:t>
            </a:r>
          </a:p>
          <a:p>
            <a:endParaRPr lang="en-US" altLang="ko-KR" sz="1400" b="1" dirty="0" smtClean="0">
              <a:solidFill>
                <a:srgbClr val="7030A0"/>
              </a:solidFill>
            </a:endParaRPr>
          </a:p>
          <a:p>
            <a:r>
              <a:rPr lang="ko-KR" altLang="en-US" sz="1400" b="1" dirty="0" smtClean="0">
                <a:solidFill>
                  <a:srgbClr val="7030A0"/>
                </a:solidFill>
              </a:rPr>
              <a:t>점차 대회와 </a:t>
            </a:r>
            <a:r>
              <a:rPr lang="ko-KR" altLang="en-US" sz="1400" b="1" dirty="0" err="1" smtClean="0">
                <a:solidFill>
                  <a:srgbClr val="7030A0"/>
                </a:solidFill>
              </a:rPr>
              <a:t>스펙</a:t>
            </a:r>
            <a:r>
              <a:rPr lang="ko-KR" altLang="en-US" sz="1400" b="1" dirty="0" smtClean="0">
                <a:solidFill>
                  <a:srgbClr val="7030A0"/>
                </a:solidFill>
              </a:rPr>
              <a:t> 관리에</a:t>
            </a:r>
            <a:endParaRPr lang="en-US" altLang="ko-KR" sz="1400" b="1" dirty="0" smtClean="0">
              <a:solidFill>
                <a:srgbClr val="7030A0"/>
              </a:solidFill>
            </a:endParaRPr>
          </a:p>
          <a:p>
            <a:r>
              <a:rPr lang="ko-KR" altLang="en-US" sz="1400" b="1" dirty="0" smtClean="0">
                <a:solidFill>
                  <a:srgbClr val="7030A0"/>
                </a:solidFill>
              </a:rPr>
              <a:t>관심을 가지기 시작함</a:t>
            </a:r>
            <a:r>
              <a:rPr lang="en-US" altLang="ko-KR" sz="1400" b="1" dirty="0" smtClean="0">
                <a:solidFill>
                  <a:srgbClr val="7030A0"/>
                </a:solidFill>
              </a:rPr>
              <a:t>.</a:t>
            </a:r>
          </a:p>
          <a:p>
            <a:r>
              <a:rPr lang="ko-KR" altLang="en-US" sz="1400" b="1" dirty="0" smtClean="0">
                <a:solidFill>
                  <a:srgbClr val="7030A0"/>
                </a:solidFill>
              </a:rPr>
              <a:t>시간이 지날 수록 학부모들의</a:t>
            </a:r>
            <a:endParaRPr lang="en-US" altLang="ko-KR" sz="1400" b="1" dirty="0" smtClean="0">
              <a:solidFill>
                <a:srgbClr val="7030A0"/>
              </a:solidFill>
            </a:endParaRPr>
          </a:p>
          <a:p>
            <a:r>
              <a:rPr lang="ko-KR" altLang="en-US" sz="1400" b="1" dirty="0" smtClean="0">
                <a:solidFill>
                  <a:srgbClr val="7030A0"/>
                </a:solidFill>
              </a:rPr>
              <a:t>기대치가</a:t>
            </a:r>
            <a:r>
              <a:rPr lang="en-US" altLang="ko-KR" sz="1400" b="1" dirty="0">
                <a:solidFill>
                  <a:srgbClr val="7030A0"/>
                </a:solidFill>
              </a:rPr>
              <a:t> </a:t>
            </a:r>
            <a:r>
              <a:rPr lang="ko-KR" altLang="en-US" sz="1400" b="1" smtClean="0">
                <a:solidFill>
                  <a:srgbClr val="7030A0"/>
                </a:solidFill>
              </a:rPr>
              <a:t>높아지는 </a:t>
            </a:r>
            <a:r>
              <a:rPr lang="ko-KR" altLang="en-US" sz="1400" b="1" dirty="0" smtClean="0">
                <a:solidFill>
                  <a:srgbClr val="7030A0"/>
                </a:solidFill>
              </a:rPr>
              <a:t>것이 특징</a:t>
            </a:r>
            <a:endParaRPr lang="ko-KR" altLang="en-US" sz="1400" b="1" dirty="0">
              <a:solidFill>
                <a:srgbClr val="7030A0"/>
              </a:solidFill>
            </a:endParaRPr>
          </a:p>
        </p:txBody>
      </p:sp>
    </p:spTree>
    <p:extLst>
      <p:ext uri="{BB962C8B-B14F-4D97-AF65-F5344CB8AC3E}">
        <p14:creationId xmlns:p14="http://schemas.microsoft.com/office/powerpoint/2010/main" val="132483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p:txBody>
          <a:bodyPr/>
          <a:lstStyle/>
          <a:p>
            <a:fld id="{9644BB50-B7B3-497B-AAED-7CC56EBF7E02}" type="slidenum">
              <a:rPr lang="ko-KR" altLang="en-US" smtClean="0"/>
              <a:t>16</a:t>
            </a:fld>
            <a:endParaRPr lang="ko-KR" altLang="en-US"/>
          </a:p>
        </p:txBody>
      </p:sp>
      <p:sp>
        <p:nvSpPr>
          <p:cNvPr id="6" name="TextBox 5"/>
          <p:cNvSpPr txBox="1"/>
          <p:nvPr/>
        </p:nvSpPr>
        <p:spPr>
          <a:xfrm>
            <a:off x="827584" y="2924944"/>
            <a:ext cx="4474302" cy="769441"/>
          </a:xfrm>
          <a:prstGeom prst="rect">
            <a:avLst/>
          </a:prstGeom>
          <a:noFill/>
        </p:spPr>
        <p:txBody>
          <a:bodyPr wrap="none" rtlCol="0">
            <a:spAutoFit/>
          </a:bodyPr>
          <a:lstStyle/>
          <a:p>
            <a:r>
              <a:rPr lang="ko-KR" altLang="en-US" sz="4400" dirty="0" smtClean="0"/>
              <a:t>코딩 교육의 활용</a:t>
            </a:r>
            <a:endParaRPr lang="ko-KR" altLang="en-US" sz="4400" dirty="0"/>
          </a:p>
        </p:txBody>
      </p:sp>
    </p:spTree>
    <p:extLst>
      <p:ext uri="{BB962C8B-B14F-4D97-AF65-F5344CB8AC3E}">
        <p14:creationId xmlns:p14="http://schemas.microsoft.com/office/powerpoint/2010/main" val="3377696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코딩 교육의 목표 및 활용 목적</a:t>
            </a:r>
            <a:endParaRPr lang="ko-KR" altLang="en-US" dirty="0"/>
          </a:p>
        </p:txBody>
      </p:sp>
      <p:sp>
        <p:nvSpPr>
          <p:cNvPr id="3" name="내용 개체 틀 2"/>
          <p:cNvSpPr>
            <a:spLocks noGrp="1"/>
          </p:cNvSpPr>
          <p:nvPr>
            <p:ph idx="1"/>
          </p:nvPr>
        </p:nvSpPr>
        <p:spPr/>
        <p:txBody>
          <a:bodyPr>
            <a:normAutofit lnSpcReduction="10000"/>
          </a:bodyPr>
          <a:lstStyle/>
          <a:p>
            <a:r>
              <a:rPr lang="ko-KR" altLang="en-US" dirty="0" smtClean="0"/>
              <a:t>미래 산업 사회를 대비하기 위한 역량 강화</a:t>
            </a:r>
            <a:endParaRPr lang="en-US" altLang="ko-KR" dirty="0" smtClean="0"/>
          </a:p>
          <a:p>
            <a:pPr lvl="1"/>
            <a:r>
              <a:rPr lang="ko-KR" altLang="en-US" dirty="0" smtClean="0"/>
              <a:t>코딩 역량이 미래의 중요 </a:t>
            </a:r>
            <a:r>
              <a:rPr lang="ko-KR" altLang="en-US" dirty="0" err="1" smtClean="0"/>
              <a:t>직업군에</a:t>
            </a:r>
            <a:r>
              <a:rPr lang="ko-KR" altLang="en-US" dirty="0" smtClean="0"/>
              <a:t> 있어서의 </a:t>
            </a:r>
            <a:r>
              <a:rPr lang="ko-KR" altLang="en-US" dirty="0" err="1" smtClean="0"/>
              <a:t>개개인별</a:t>
            </a:r>
            <a:r>
              <a:rPr lang="ko-KR" altLang="en-US" dirty="0" smtClean="0"/>
              <a:t> 핵심 보유 역량으로 자리매김할 것으로 예측</a:t>
            </a:r>
            <a:endParaRPr lang="en-US" altLang="ko-KR" dirty="0" smtClean="0"/>
          </a:p>
          <a:p>
            <a:pPr lvl="1"/>
            <a:endParaRPr lang="en-US" altLang="ko-KR" dirty="0" smtClean="0"/>
          </a:p>
          <a:p>
            <a:r>
              <a:rPr lang="ko-KR" altLang="en-US" dirty="0" smtClean="0"/>
              <a:t>교과 수업에서의 학업 능력 배양</a:t>
            </a:r>
            <a:endParaRPr lang="en-US" altLang="ko-KR" dirty="0" smtClean="0"/>
          </a:p>
          <a:p>
            <a:pPr lvl="1"/>
            <a:r>
              <a:rPr lang="ko-KR" altLang="en-US" dirty="0" smtClean="0"/>
              <a:t>정보 교과 및 기술교과 등 코딩과 관련된 교과목에서의 학업 능력 준비차원에서 교육</a:t>
            </a:r>
            <a:endParaRPr lang="en-US" altLang="ko-KR" dirty="0" smtClean="0"/>
          </a:p>
          <a:p>
            <a:pPr lvl="1"/>
            <a:endParaRPr lang="en-US" altLang="ko-KR" dirty="0"/>
          </a:p>
          <a:p>
            <a:r>
              <a:rPr lang="ko-KR" altLang="en-US" dirty="0" smtClean="0"/>
              <a:t>경진대회 및 </a:t>
            </a:r>
            <a:r>
              <a:rPr lang="ko-KR" altLang="en-US" dirty="0" err="1" smtClean="0"/>
              <a:t>스펙관리</a:t>
            </a:r>
            <a:r>
              <a:rPr lang="ko-KR" altLang="en-US" dirty="0" smtClean="0"/>
              <a:t> 차원에서의 코딩 교육</a:t>
            </a:r>
            <a:endParaRPr lang="en-US" altLang="ko-KR" dirty="0" smtClean="0"/>
          </a:p>
          <a:p>
            <a:pPr lvl="1"/>
            <a:r>
              <a:rPr lang="ko-KR" altLang="en-US" dirty="0" smtClean="0"/>
              <a:t>교내 및 교외의 각종 경진대회</a:t>
            </a:r>
            <a:r>
              <a:rPr lang="en-US" altLang="ko-KR" dirty="0" smtClean="0"/>
              <a:t>, </a:t>
            </a:r>
            <a:r>
              <a:rPr lang="ko-KR" altLang="en-US" smtClean="0"/>
              <a:t>수행평가 등을 위해 코딩 역량 배양</a:t>
            </a:r>
            <a:endParaRPr lang="en-US" altLang="ko-KR" dirty="0" smtClean="0"/>
          </a:p>
          <a:p>
            <a:pPr lvl="1"/>
            <a:endParaRPr lang="en-US" altLang="ko-KR" dirty="0"/>
          </a:p>
          <a:p>
            <a:r>
              <a:rPr lang="ko-KR" altLang="en-US" dirty="0" smtClean="0"/>
              <a:t>미래 직업에 대한 사전 준비 및 간접 체험 관점에서의 코딩 교육</a:t>
            </a:r>
            <a:endParaRPr lang="en-US" altLang="ko-KR" dirty="0" smtClean="0"/>
          </a:p>
          <a:p>
            <a:pPr lvl="1"/>
            <a:r>
              <a:rPr lang="ko-KR" altLang="en-US" dirty="0" smtClean="0"/>
              <a:t>컴퓨터 공학</a:t>
            </a:r>
            <a:r>
              <a:rPr lang="en-US" altLang="ko-KR" dirty="0" smtClean="0"/>
              <a:t>, </a:t>
            </a:r>
            <a:r>
              <a:rPr lang="ko-KR" altLang="en-US" smtClean="0"/>
              <a:t>전자공학</a:t>
            </a:r>
            <a:r>
              <a:rPr lang="en-US" altLang="ko-KR" dirty="0" smtClean="0"/>
              <a:t>, SW</a:t>
            </a:r>
            <a:r>
              <a:rPr lang="ko-KR" altLang="en-US" smtClean="0"/>
              <a:t>공학</a:t>
            </a:r>
            <a:r>
              <a:rPr lang="en-US" altLang="ko-KR" dirty="0" smtClean="0"/>
              <a:t>, </a:t>
            </a:r>
            <a:r>
              <a:rPr lang="ko-KR" altLang="en-US" smtClean="0"/>
              <a:t>게임</a:t>
            </a:r>
            <a:r>
              <a:rPr lang="en-US" altLang="ko-KR" dirty="0" smtClean="0"/>
              <a:t>, </a:t>
            </a:r>
            <a:r>
              <a:rPr lang="ko-KR" altLang="en-US" smtClean="0"/>
              <a:t>빅데이터</a:t>
            </a:r>
            <a:r>
              <a:rPr lang="en-US" altLang="ko-KR" dirty="0" smtClean="0"/>
              <a:t>, </a:t>
            </a:r>
            <a:r>
              <a:rPr lang="ko-KR" altLang="en-US" smtClean="0"/>
              <a:t>생명공학</a:t>
            </a:r>
            <a:r>
              <a:rPr lang="en-US" altLang="ko-KR" dirty="0" smtClean="0"/>
              <a:t>, </a:t>
            </a:r>
            <a:r>
              <a:rPr lang="ko-KR" altLang="en-US" smtClean="0"/>
              <a:t>슈퍼컴퓨터 등의 미래 직업에 대한 사전 준비차원에서의 교육</a:t>
            </a:r>
            <a:endParaRPr lang="ko-KR" altLang="en-US" dirty="0"/>
          </a:p>
        </p:txBody>
      </p:sp>
      <p:sp>
        <p:nvSpPr>
          <p:cNvPr id="4" name="슬라이드 번호 개체 틀 3"/>
          <p:cNvSpPr>
            <a:spLocks noGrp="1"/>
          </p:cNvSpPr>
          <p:nvPr>
            <p:ph type="sldNum" sz="quarter" idx="12"/>
          </p:nvPr>
        </p:nvSpPr>
        <p:spPr/>
        <p:txBody>
          <a:bodyPr/>
          <a:lstStyle/>
          <a:p>
            <a:fld id="{9644BB50-B7B3-497B-AAED-7CC56EBF7E02}" type="slidenum">
              <a:rPr lang="ko-KR" altLang="en-US" smtClean="0"/>
              <a:t>17</a:t>
            </a:fld>
            <a:endParaRPr lang="ko-KR" altLang="en-US"/>
          </a:p>
        </p:txBody>
      </p:sp>
    </p:spTree>
    <p:extLst>
      <p:ext uri="{BB962C8B-B14F-4D97-AF65-F5344CB8AC3E}">
        <p14:creationId xmlns:p14="http://schemas.microsoft.com/office/powerpoint/2010/main" val="1903251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dirty="0" smtClean="0"/>
              <a:t>코딩역량을 활용할 수 </a:t>
            </a:r>
            <a:r>
              <a:rPr lang="ko-KR" altLang="en-US" dirty="0" smtClean="0"/>
              <a:t>있는 </a:t>
            </a:r>
            <a:r>
              <a:rPr lang="ko-KR" altLang="en-US" dirty="0" smtClean="0"/>
              <a:t>경진대회</a:t>
            </a:r>
            <a:endParaRPr lang="ko-KR" altLang="en-US" dirty="0">
              <a:solidFill>
                <a:schemeClr val="bg1"/>
              </a:solidFill>
            </a:endParaRPr>
          </a:p>
        </p:txBody>
      </p:sp>
      <p:sp>
        <p:nvSpPr>
          <p:cNvPr id="4" name="슬라이드 번호 개체 틀 3"/>
          <p:cNvSpPr>
            <a:spLocks noGrp="1"/>
          </p:cNvSpPr>
          <p:nvPr>
            <p:ph type="sldNum" sz="quarter" idx="12"/>
          </p:nvPr>
        </p:nvSpPr>
        <p:spPr/>
        <p:txBody>
          <a:bodyPr/>
          <a:lstStyle/>
          <a:p>
            <a:fld id="{9644BB50-B7B3-497B-AAED-7CC56EBF7E02}" type="slidenum">
              <a:rPr lang="ko-KR" altLang="en-US" smtClean="0"/>
              <a:t>18</a:t>
            </a:fld>
            <a:endParaRPr lang="ko-KR" altLang="en-US"/>
          </a:p>
        </p:txBody>
      </p:sp>
      <p:sp>
        <p:nvSpPr>
          <p:cNvPr id="3" name="직사각형 2"/>
          <p:cNvSpPr/>
          <p:nvPr/>
        </p:nvSpPr>
        <p:spPr>
          <a:xfrm>
            <a:off x="2339752" y="1844824"/>
            <a:ext cx="2376264"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경시형 경진대회</a:t>
            </a:r>
            <a:endParaRPr lang="ko-KR" altLang="en-US" dirty="0"/>
          </a:p>
        </p:txBody>
      </p:sp>
      <p:sp>
        <p:nvSpPr>
          <p:cNvPr id="6" name="타원 5"/>
          <p:cNvSpPr/>
          <p:nvPr/>
        </p:nvSpPr>
        <p:spPr>
          <a:xfrm>
            <a:off x="497674" y="2710252"/>
            <a:ext cx="1152128"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코딩교육</a:t>
            </a:r>
            <a:endParaRPr lang="ko-KR" altLang="en-US" dirty="0"/>
          </a:p>
        </p:txBody>
      </p:sp>
      <p:sp>
        <p:nvSpPr>
          <p:cNvPr id="9" name="직사각형 8"/>
          <p:cNvSpPr/>
          <p:nvPr/>
        </p:nvSpPr>
        <p:spPr>
          <a:xfrm>
            <a:off x="2339752" y="3717032"/>
            <a:ext cx="2376264"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t>창작형</a:t>
            </a:r>
            <a:r>
              <a:rPr lang="ko-KR" altLang="en-US" dirty="0" smtClean="0"/>
              <a:t> 경진대회</a:t>
            </a:r>
            <a:endParaRPr lang="ko-KR" altLang="en-US" dirty="0"/>
          </a:p>
        </p:txBody>
      </p:sp>
      <p:cxnSp>
        <p:nvCxnSpPr>
          <p:cNvPr id="8" name="직선 화살표 연결선 7"/>
          <p:cNvCxnSpPr>
            <a:stCxn id="6" idx="7"/>
            <a:endCxn id="3" idx="1"/>
          </p:cNvCxnSpPr>
          <p:nvPr/>
        </p:nvCxnSpPr>
        <p:spPr>
          <a:xfrm flipV="1">
            <a:off x="1481077" y="2276872"/>
            <a:ext cx="858675" cy="58101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직선 화살표 연결선 12"/>
          <p:cNvCxnSpPr>
            <a:stCxn id="6" idx="5"/>
            <a:endCxn id="9" idx="1"/>
          </p:cNvCxnSpPr>
          <p:nvPr/>
        </p:nvCxnSpPr>
        <p:spPr>
          <a:xfrm>
            <a:off x="1481077" y="3570729"/>
            <a:ext cx="858675" cy="57835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943788" y="1804888"/>
            <a:ext cx="2861681" cy="369332"/>
          </a:xfrm>
          <a:prstGeom prst="rect">
            <a:avLst/>
          </a:prstGeom>
          <a:noFill/>
        </p:spPr>
        <p:txBody>
          <a:bodyPr wrap="none" rtlCol="0">
            <a:spAutoFit/>
          </a:bodyPr>
          <a:lstStyle/>
          <a:p>
            <a:r>
              <a:rPr lang="ko-KR" altLang="en-US" smtClean="0"/>
              <a:t>정보올림피아드 경시 부분</a:t>
            </a:r>
            <a:endParaRPr lang="ko-KR" altLang="en-US"/>
          </a:p>
        </p:txBody>
      </p:sp>
      <p:sp>
        <p:nvSpPr>
          <p:cNvPr id="20" name="TextBox 19"/>
          <p:cNvSpPr txBox="1"/>
          <p:nvPr/>
        </p:nvSpPr>
        <p:spPr>
          <a:xfrm>
            <a:off x="4943788" y="3593316"/>
            <a:ext cx="2861681" cy="2031325"/>
          </a:xfrm>
          <a:prstGeom prst="rect">
            <a:avLst/>
          </a:prstGeom>
          <a:noFill/>
        </p:spPr>
        <p:txBody>
          <a:bodyPr wrap="none" rtlCol="0">
            <a:spAutoFit/>
          </a:bodyPr>
          <a:lstStyle/>
          <a:p>
            <a:r>
              <a:rPr lang="ko-KR" altLang="en-US" dirty="0" smtClean="0"/>
              <a:t>정보올림피아드 응모 부분</a:t>
            </a:r>
            <a:endParaRPr lang="en-US" altLang="ko-KR" dirty="0" smtClean="0"/>
          </a:p>
          <a:p>
            <a:r>
              <a:rPr lang="ko-KR" altLang="en-US" dirty="0" smtClean="0"/>
              <a:t>발명경진대회</a:t>
            </a:r>
            <a:endParaRPr lang="en-US" altLang="ko-KR" dirty="0" smtClean="0"/>
          </a:p>
          <a:p>
            <a:r>
              <a:rPr lang="ko-KR" altLang="en-US" dirty="0" smtClean="0"/>
              <a:t>과학전람회</a:t>
            </a:r>
            <a:endParaRPr lang="en-US" altLang="ko-KR" dirty="0" smtClean="0"/>
          </a:p>
          <a:p>
            <a:r>
              <a:rPr lang="en-US" altLang="ko-KR" dirty="0"/>
              <a:t>YSC</a:t>
            </a:r>
          </a:p>
          <a:p>
            <a:r>
              <a:rPr lang="en-US" altLang="ko-KR" dirty="0"/>
              <a:t>STEAM R&amp;E</a:t>
            </a:r>
            <a:endParaRPr lang="ko-KR" altLang="en-US"/>
          </a:p>
          <a:p>
            <a:r>
              <a:rPr lang="ko-KR" altLang="en-US" dirty="0" smtClean="0"/>
              <a:t>산출물대회</a:t>
            </a:r>
            <a:endParaRPr lang="en-US" altLang="ko-KR" dirty="0" smtClean="0"/>
          </a:p>
          <a:p>
            <a:r>
              <a:rPr lang="en-US" altLang="ko-KR" dirty="0" smtClean="0"/>
              <a:t>SW</a:t>
            </a:r>
            <a:r>
              <a:rPr lang="ko-KR" altLang="en-US" smtClean="0"/>
              <a:t>경진대회</a:t>
            </a:r>
            <a:endParaRPr lang="ko-KR" altLang="en-US" dirty="0"/>
          </a:p>
        </p:txBody>
      </p:sp>
      <p:sp>
        <p:nvSpPr>
          <p:cNvPr id="18" name="TextBox 17"/>
          <p:cNvSpPr txBox="1"/>
          <p:nvPr/>
        </p:nvSpPr>
        <p:spPr>
          <a:xfrm>
            <a:off x="4945052" y="2190711"/>
            <a:ext cx="3081293" cy="369332"/>
          </a:xfrm>
          <a:prstGeom prst="rect">
            <a:avLst/>
          </a:prstGeom>
          <a:noFill/>
        </p:spPr>
        <p:txBody>
          <a:bodyPr wrap="none" rtlCol="0">
            <a:spAutoFit/>
          </a:bodyPr>
          <a:lstStyle/>
          <a:p>
            <a:r>
              <a:rPr lang="ko-KR" altLang="en-US" b="1" dirty="0" smtClean="0">
                <a:solidFill>
                  <a:srgbClr val="C00000"/>
                </a:solidFill>
              </a:rPr>
              <a:t>수학 </a:t>
            </a:r>
            <a:r>
              <a:rPr lang="en-US" altLang="ko-KR" b="1" dirty="0" smtClean="0">
                <a:solidFill>
                  <a:srgbClr val="C00000"/>
                </a:solidFill>
              </a:rPr>
              <a:t>+ </a:t>
            </a:r>
            <a:r>
              <a:rPr lang="ko-KR" altLang="en-US" b="1" smtClean="0">
                <a:solidFill>
                  <a:srgbClr val="C00000"/>
                </a:solidFill>
              </a:rPr>
              <a:t>알고리즘 </a:t>
            </a:r>
            <a:r>
              <a:rPr lang="en-US" altLang="ko-KR" b="1" dirty="0" smtClean="0">
                <a:solidFill>
                  <a:srgbClr val="C00000"/>
                </a:solidFill>
              </a:rPr>
              <a:t>+ </a:t>
            </a:r>
            <a:r>
              <a:rPr lang="ko-KR" altLang="en-US" b="1" smtClean="0">
                <a:solidFill>
                  <a:srgbClr val="C00000"/>
                </a:solidFill>
              </a:rPr>
              <a:t>코딩 기술</a:t>
            </a:r>
            <a:endParaRPr lang="ko-KR" altLang="en-US" b="1">
              <a:solidFill>
                <a:srgbClr val="C00000"/>
              </a:solidFill>
            </a:endParaRPr>
          </a:p>
        </p:txBody>
      </p:sp>
      <p:sp>
        <p:nvSpPr>
          <p:cNvPr id="25" name="TextBox 24"/>
          <p:cNvSpPr txBox="1"/>
          <p:nvPr/>
        </p:nvSpPr>
        <p:spPr>
          <a:xfrm>
            <a:off x="4344727" y="5633652"/>
            <a:ext cx="4281941" cy="369332"/>
          </a:xfrm>
          <a:prstGeom prst="rect">
            <a:avLst/>
          </a:prstGeom>
          <a:noFill/>
        </p:spPr>
        <p:txBody>
          <a:bodyPr wrap="none" rtlCol="0">
            <a:spAutoFit/>
          </a:bodyPr>
          <a:lstStyle/>
          <a:p>
            <a:r>
              <a:rPr lang="ko-KR" altLang="en-US" b="1" dirty="0" smtClean="0">
                <a:solidFill>
                  <a:srgbClr val="C00000"/>
                </a:solidFill>
              </a:rPr>
              <a:t>창의력 </a:t>
            </a:r>
            <a:r>
              <a:rPr lang="en-US" altLang="ko-KR" b="1" dirty="0" smtClean="0">
                <a:solidFill>
                  <a:srgbClr val="C00000"/>
                </a:solidFill>
              </a:rPr>
              <a:t>+ </a:t>
            </a:r>
            <a:r>
              <a:rPr lang="ko-KR" altLang="en-US" b="1" smtClean="0">
                <a:solidFill>
                  <a:srgbClr val="C00000"/>
                </a:solidFill>
              </a:rPr>
              <a:t>과학 </a:t>
            </a:r>
            <a:r>
              <a:rPr lang="en-US" altLang="ko-KR" b="1" dirty="0" smtClean="0">
                <a:solidFill>
                  <a:srgbClr val="C00000"/>
                </a:solidFill>
              </a:rPr>
              <a:t>+ </a:t>
            </a:r>
            <a:r>
              <a:rPr lang="ko-KR" altLang="en-US" b="1" smtClean="0">
                <a:solidFill>
                  <a:srgbClr val="C00000"/>
                </a:solidFill>
              </a:rPr>
              <a:t>기술 </a:t>
            </a:r>
            <a:r>
              <a:rPr lang="en-US" altLang="ko-KR" b="1" dirty="0" smtClean="0">
                <a:solidFill>
                  <a:srgbClr val="C00000"/>
                </a:solidFill>
              </a:rPr>
              <a:t>+ </a:t>
            </a:r>
            <a:r>
              <a:rPr lang="ko-KR" altLang="en-US" b="1" smtClean="0">
                <a:solidFill>
                  <a:srgbClr val="C00000"/>
                </a:solidFill>
              </a:rPr>
              <a:t>공학 </a:t>
            </a:r>
            <a:r>
              <a:rPr lang="en-US" altLang="ko-KR" b="1" dirty="0" smtClean="0">
                <a:solidFill>
                  <a:srgbClr val="C00000"/>
                </a:solidFill>
              </a:rPr>
              <a:t>+ </a:t>
            </a:r>
            <a:r>
              <a:rPr lang="ko-KR" altLang="en-US" b="1" smtClean="0">
                <a:solidFill>
                  <a:srgbClr val="C00000"/>
                </a:solidFill>
              </a:rPr>
              <a:t>코딩 기술</a:t>
            </a:r>
            <a:endParaRPr lang="ko-KR" altLang="en-US" b="1">
              <a:solidFill>
                <a:srgbClr val="C00000"/>
              </a:solidFill>
            </a:endParaRPr>
          </a:p>
        </p:txBody>
      </p:sp>
    </p:spTree>
    <p:extLst>
      <p:ext uri="{BB962C8B-B14F-4D97-AF65-F5344CB8AC3E}">
        <p14:creationId xmlns:p14="http://schemas.microsoft.com/office/powerpoint/2010/main" val="2894359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p:txBody>
          <a:bodyPr/>
          <a:lstStyle/>
          <a:p>
            <a:fld id="{9644BB50-B7B3-497B-AAED-7CC56EBF7E02}" type="slidenum">
              <a:rPr lang="ko-KR" altLang="en-US" smtClean="0"/>
              <a:t>19</a:t>
            </a:fld>
            <a:endParaRPr lang="ko-KR" altLang="en-US"/>
          </a:p>
        </p:txBody>
      </p:sp>
      <p:sp>
        <p:nvSpPr>
          <p:cNvPr id="6" name="TextBox 5"/>
          <p:cNvSpPr txBox="1"/>
          <p:nvPr/>
        </p:nvSpPr>
        <p:spPr>
          <a:xfrm>
            <a:off x="827584" y="2924944"/>
            <a:ext cx="4474302" cy="769441"/>
          </a:xfrm>
          <a:prstGeom prst="rect">
            <a:avLst/>
          </a:prstGeom>
          <a:noFill/>
        </p:spPr>
        <p:txBody>
          <a:bodyPr wrap="none" rtlCol="0">
            <a:spAutoFit/>
          </a:bodyPr>
          <a:lstStyle/>
          <a:p>
            <a:r>
              <a:rPr lang="ko-KR" altLang="en-US" sz="4400" dirty="0" smtClean="0"/>
              <a:t>코딩 언어의 활용</a:t>
            </a:r>
            <a:endParaRPr lang="ko-KR" altLang="en-US" sz="4400" dirty="0"/>
          </a:p>
        </p:txBody>
      </p:sp>
    </p:spTree>
    <p:extLst>
      <p:ext uri="{BB962C8B-B14F-4D97-AF65-F5344CB8AC3E}">
        <p14:creationId xmlns:p14="http://schemas.microsoft.com/office/powerpoint/2010/main" val="3844417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dirty="0" smtClean="0"/>
              <a:t>강사 소개</a:t>
            </a:r>
            <a:endParaRPr lang="ko-KR" altLang="en-US" dirty="0">
              <a:solidFill>
                <a:schemeClr val="bg1"/>
              </a:solidFill>
            </a:endParaRPr>
          </a:p>
        </p:txBody>
      </p:sp>
      <p:sp>
        <p:nvSpPr>
          <p:cNvPr id="4" name="슬라이드 번호 개체 틀 3"/>
          <p:cNvSpPr>
            <a:spLocks noGrp="1"/>
          </p:cNvSpPr>
          <p:nvPr>
            <p:ph type="sldNum" sz="quarter" idx="12"/>
          </p:nvPr>
        </p:nvSpPr>
        <p:spPr/>
        <p:txBody>
          <a:bodyPr/>
          <a:lstStyle/>
          <a:p>
            <a:fld id="{9644BB50-B7B3-497B-AAED-7CC56EBF7E02}" type="slidenum">
              <a:rPr lang="ko-KR" altLang="en-US" smtClean="0"/>
              <a:t>2</a:t>
            </a:fld>
            <a:endParaRPr lang="ko-KR" altLang="en-US"/>
          </a:p>
        </p:txBody>
      </p:sp>
      <p:pic>
        <p:nvPicPr>
          <p:cNvPr id="7" name="그림 6"/>
          <p:cNvPicPr>
            <a:picLocks noChangeAspect="1"/>
          </p:cNvPicPr>
          <p:nvPr/>
        </p:nvPicPr>
        <p:blipFill>
          <a:blip r:embed="rId2"/>
          <a:stretch>
            <a:fillRect/>
          </a:stretch>
        </p:blipFill>
        <p:spPr>
          <a:xfrm>
            <a:off x="683568" y="1306090"/>
            <a:ext cx="7496175" cy="5257800"/>
          </a:xfrm>
          <a:prstGeom prst="rect">
            <a:avLst/>
          </a:prstGeom>
        </p:spPr>
      </p:pic>
    </p:spTree>
    <p:extLst>
      <p:ext uri="{BB962C8B-B14F-4D97-AF65-F5344CB8AC3E}">
        <p14:creationId xmlns:p14="http://schemas.microsoft.com/office/powerpoint/2010/main" val="2083873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ko-KR" altLang="en-US" dirty="0" smtClean="0"/>
              <a:t>코딩 언어의 활용 </a:t>
            </a:r>
            <a:r>
              <a:rPr lang="en-US" altLang="ko-KR" dirty="0" smtClean="0"/>
              <a:t>– </a:t>
            </a:r>
            <a:r>
              <a:rPr lang="ko-KR" altLang="en-US" smtClean="0"/>
              <a:t>산업 현장에서의 활용 언어</a:t>
            </a:r>
            <a:endParaRPr lang="ko-KR" altLang="en-US" dirty="0"/>
          </a:p>
        </p:txBody>
      </p:sp>
      <p:sp>
        <p:nvSpPr>
          <p:cNvPr id="4" name="슬라이드 번호 개체 틀 3"/>
          <p:cNvSpPr>
            <a:spLocks noGrp="1"/>
          </p:cNvSpPr>
          <p:nvPr>
            <p:ph type="sldNum" sz="quarter" idx="12"/>
          </p:nvPr>
        </p:nvSpPr>
        <p:spPr/>
        <p:txBody>
          <a:bodyPr/>
          <a:lstStyle/>
          <a:p>
            <a:fld id="{9644BB50-B7B3-497B-AAED-7CC56EBF7E02}" type="slidenum">
              <a:rPr lang="ko-KR" altLang="en-US" smtClean="0"/>
              <a:t>20</a:t>
            </a:fld>
            <a:endParaRPr lang="ko-KR" altLang="en-US"/>
          </a:p>
        </p:txBody>
      </p:sp>
      <p:sp>
        <p:nvSpPr>
          <p:cNvPr id="5" name="모서리가 둥근 직사각형 4"/>
          <p:cNvSpPr/>
          <p:nvPr/>
        </p:nvSpPr>
        <p:spPr>
          <a:xfrm>
            <a:off x="4820300" y="1441159"/>
            <a:ext cx="2026227" cy="592281"/>
          </a:xfrm>
          <a:prstGeom prst="roundRect">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smtClean="0"/>
              <a:t>Scratch</a:t>
            </a:r>
            <a:endParaRPr lang="ko-KR" altLang="en-US" sz="1600" b="1"/>
          </a:p>
        </p:txBody>
      </p:sp>
      <p:sp>
        <p:nvSpPr>
          <p:cNvPr id="6" name="모서리가 둥근 직사각형 5"/>
          <p:cNvSpPr/>
          <p:nvPr/>
        </p:nvSpPr>
        <p:spPr>
          <a:xfrm>
            <a:off x="4820299" y="2279359"/>
            <a:ext cx="2026227" cy="592281"/>
          </a:xfrm>
          <a:prstGeom prst="round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smtClean="0"/>
              <a:t>SPL Block</a:t>
            </a:r>
          </a:p>
          <a:p>
            <a:pPr algn="ctr"/>
            <a:r>
              <a:rPr lang="en-US" altLang="ko-KR" sz="1200" b="1" dirty="0" smtClean="0"/>
              <a:t>(Simple C Block)</a:t>
            </a:r>
            <a:endParaRPr lang="ko-KR" altLang="en-US" sz="1600" b="1"/>
          </a:p>
        </p:txBody>
      </p:sp>
      <p:sp>
        <p:nvSpPr>
          <p:cNvPr id="7" name="모서리가 둥근 직사각형 6"/>
          <p:cNvSpPr/>
          <p:nvPr/>
        </p:nvSpPr>
        <p:spPr>
          <a:xfrm>
            <a:off x="4820299" y="3117559"/>
            <a:ext cx="2026227" cy="592281"/>
          </a:xfrm>
          <a:prstGeom prst="round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smtClean="0"/>
              <a:t>SPL Script</a:t>
            </a:r>
          </a:p>
          <a:p>
            <a:pPr algn="ctr"/>
            <a:r>
              <a:rPr lang="en-US" altLang="ko-KR" sz="1200" b="1" dirty="0" smtClean="0"/>
              <a:t>(Simple C Script)</a:t>
            </a:r>
            <a:endParaRPr lang="ko-KR" altLang="en-US" sz="1200" b="1"/>
          </a:p>
        </p:txBody>
      </p:sp>
      <p:sp>
        <p:nvSpPr>
          <p:cNvPr id="8" name="모서리가 둥근 직사각형 7"/>
          <p:cNvSpPr/>
          <p:nvPr/>
        </p:nvSpPr>
        <p:spPr>
          <a:xfrm>
            <a:off x="4820298" y="3962251"/>
            <a:ext cx="2026227" cy="592281"/>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smtClean="0"/>
              <a:t>C/C</a:t>
            </a:r>
            <a:r>
              <a:rPr lang="en-US" altLang="ko-KR" sz="1600" b="1" dirty="0" smtClean="0"/>
              <a:t>++</a:t>
            </a:r>
            <a:endParaRPr lang="ko-KR" altLang="en-US" sz="1600" b="1"/>
          </a:p>
        </p:txBody>
      </p:sp>
      <p:sp>
        <p:nvSpPr>
          <p:cNvPr id="9" name="모서리가 둥근 직사각형 8"/>
          <p:cNvSpPr/>
          <p:nvPr/>
        </p:nvSpPr>
        <p:spPr>
          <a:xfrm>
            <a:off x="4820298" y="4806943"/>
            <a:ext cx="2026227" cy="592281"/>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smtClean="0"/>
              <a:t>JavaScript/HTML</a:t>
            </a:r>
            <a:endParaRPr lang="ko-KR" altLang="en-US" sz="1600" b="1"/>
          </a:p>
        </p:txBody>
      </p:sp>
      <p:sp>
        <p:nvSpPr>
          <p:cNvPr id="10" name="모서리가 둥근 직사각형 9"/>
          <p:cNvSpPr/>
          <p:nvPr/>
        </p:nvSpPr>
        <p:spPr>
          <a:xfrm>
            <a:off x="4820297" y="5659433"/>
            <a:ext cx="2026227" cy="592281"/>
          </a:xfrm>
          <a:prstGeom prst="roundRect">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smtClean="0"/>
              <a:t>Java / C#</a:t>
            </a:r>
          </a:p>
          <a:p>
            <a:pPr algn="ctr"/>
            <a:r>
              <a:rPr lang="en-US" altLang="ko-KR" sz="1600" b="1" dirty="0" smtClean="0"/>
              <a:t>Object C</a:t>
            </a:r>
            <a:endParaRPr lang="ko-KR" altLang="en-US" sz="1600" b="1"/>
          </a:p>
        </p:txBody>
      </p:sp>
      <p:sp>
        <p:nvSpPr>
          <p:cNvPr id="11" name="아래쪽 화살표 10"/>
          <p:cNvSpPr/>
          <p:nvPr/>
        </p:nvSpPr>
        <p:spPr>
          <a:xfrm>
            <a:off x="5610005" y="1953501"/>
            <a:ext cx="446809" cy="357394"/>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아래쪽 화살표 11"/>
          <p:cNvSpPr/>
          <p:nvPr/>
        </p:nvSpPr>
        <p:spPr>
          <a:xfrm>
            <a:off x="5610004" y="2781383"/>
            <a:ext cx="446809" cy="357394"/>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아래쪽 화살표 12"/>
          <p:cNvSpPr/>
          <p:nvPr/>
        </p:nvSpPr>
        <p:spPr>
          <a:xfrm>
            <a:off x="5610003" y="3625639"/>
            <a:ext cx="446809" cy="357394"/>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아래쪽 화살표 13"/>
          <p:cNvSpPr/>
          <p:nvPr/>
        </p:nvSpPr>
        <p:spPr>
          <a:xfrm>
            <a:off x="5610002" y="4511264"/>
            <a:ext cx="446809" cy="357394"/>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아래쪽 화살표 14"/>
          <p:cNvSpPr/>
          <p:nvPr/>
        </p:nvSpPr>
        <p:spPr>
          <a:xfrm>
            <a:off x="5610002" y="5349464"/>
            <a:ext cx="446809" cy="357394"/>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p:cNvSpPr txBox="1"/>
          <p:nvPr/>
        </p:nvSpPr>
        <p:spPr>
          <a:xfrm>
            <a:off x="7433045" y="1614188"/>
            <a:ext cx="1680268" cy="276999"/>
          </a:xfrm>
          <a:prstGeom prst="rect">
            <a:avLst/>
          </a:prstGeom>
          <a:solidFill>
            <a:srgbClr val="FF6600"/>
          </a:solidFill>
        </p:spPr>
        <p:txBody>
          <a:bodyPr wrap="none" rtlCol="0">
            <a:spAutoFit/>
          </a:bodyPr>
          <a:lstStyle/>
          <a:p>
            <a:r>
              <a:rPr lang="ko-KR" altLang="en-US" sz="1200" b="1" dirty="0" smtClean="0">
                <a:solidFill>
                  <a:schemeClr val="bg1"/>
                </a:solidFill>
              </a:rPr>
              <a:t>코딩 개념 익히기 </a:t>
            </a:r>
            <a:r>
              <a:rPr lang="ko-KR" altLang="en-US" sz="1200" b="1" dirty="0" smtClean="0">
                <a:solidFill>
                  <a:schemeClr val="bg1"/>
                </a:solidFill>
              </a:rPr>
              <a:t>코스</a:t>
            </a:r>
            <a:endParaRPr lang="en-US" altLang="ko-KR" sz="1200" b="1" dirty="0" smtClean="0">
              <a:solidFill>
                <a:schemeClr val="bg1"/>
              </a:solidFill>
            </a:endParaRPr>
          </a:p>
        </p:txBody>
      </p:sp>
      <p:sp>
        <p:nvSpPr>
          <p:cNvPr id="17" name="오른쪽 중괄호 16"/>
          <p:cNvSpPr/>
          <p:nvPr/>
        </p:nvSpPr>
        <p:spPr>
          <a:xfrm>
            <a:off x="6887267" y="2310895"/>
            <a:ext cx="520370" cy="2200369"/>
          </a:xfrm>
          <a:prstGeom prst="rightBrace">
            <a:avLst/>
          </a:prstGeom>
          <a:ln w="12700">
            <a:solidFill>
              <a:srgbClr val="FF66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8" name="오른쪽 중괄호 17"/>
          <p:cNvSpPr/>
          <p:nvPr/>
        </p:nvSpPr>
        <p:spPr>
          <a:xfrm>
            <a:off x="6887267" y="4811639"/>
            <a:ext cx="516905" cy="1440075"/>
          </a:xfrm>
          <a:prstGeom prst="rightBrace">
            <a:avLst/>
          </a:prstGeom>
          <a:ln w="12700">
            <a:solidFill>
              <a:srgbClr val="FF66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 name="오른쪽 중괄호 18"/>
          <p:cNvSpPr/>
          <p:nvPr/>
        </p:nvSpPr>
        <p:spPr>
          <a:xfrm>
            <a:off x="6887267" y="1453887"/>
            <a:ext cx="525565" cy="579553"/>
          </a:xfrm>
          <a:prstGeom prst="rightBrace">
            <a:avLst/>
          </a:prstGeom>
          <a:ln w="12700">
            <a:solidFill>
              <a:srgbClr val="FF66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0" name="TextBox 19"/>
          <p:cNvSpPr txBox="1"/>
          <p:nvPr/>
        </p:nvSpPr>
        <p:spPr>
          <a:xfrm>
            <a:off x="7487547" y="3229077"/>
            <a:ext cx="1571264" cy="276999"/>
          </a:xfrm>
          <a:prstGeom prst="rect">
            <a:avLst/>
          </a:prstGeom>
          <a:solidFill>
            <a:srgbClr val="FF6600"/>
          </a:solidFill>
        </p:spPr>
        <p:txBody>
          <a:bodyPr wrap="none" rtlCol="0">
            <a:spAutoFit/>
          </a:bodyPr>
          <a:lstStyle/>
          <a:p>
            <a:r>
              <a:rPr lang="en-US" altLang="ko-KR" sz="1200" b="1" dirty="0" smtClean="0">
                <a:solidFill>
                  <a:schemeClr val="bg1"/>
                </a:solidFill>
              </a:rPr>
              <a:t>C </a:t>
            </a:r>
            <a:r>
              <a:rPr lang="ko-KR" altLang="en-US" sz="1200" b="1" smtClean="0">
                <a:solidFill>
                  <a:schemeClr val="bg1"/>
                </a:solidFill>
              </a:rPr>
              <a:t>언어 </a:t>
            </a:r>
            <a:r>
              <a:rPr lang="en-US" altLang="ko-KR" sz="1200" b="1" dirty="0" smtClean="0">
                <a:solidFill>
                  <a:schemeClr val="bg1"/>
                </a:solidFill>
              </a:rPr>
              <a:t>Skill-Up</a:t>
            </a:r>
            <a:r>
              <a:rPr lang="ko-KR" altLang="en-US" sz="1200" b="1" smtClean="0">
                <a:solidFill>
                  <a:schemeClr val="bg1"/>
                </a:solidFill>
              </a:rPr>
              <a:t> </a:t>
            </a:r>
            <a:r>
              <a:rPr lang="ko-KR" altLang="en-US" sz="1200" b="1" smtClean="0">
                <a:solidFill>
                  <a:schemeClr val="bg1"/>
                </a:solidFill>
              </a:rPr>
              <a:t>코스</a:t>
            </a:r>
            <a:endParaRPr lang="en-US" altLang="ko-KR" sz="1200" b="1" dirty="0" smtClean="0">
              <a:solidFill>
                <a:schemeClr val="bg1"/>
              </a:solidFill>
            </a:endParaRPr>
          </a:p>
        </p:txBody>
      </p:sp>
      <p:sp>
        <p:nvSpPr>
          <p:cNvPr id="21" name="TextBox 20"/>
          <p:cNvSpPr txBox="1"/>
          <p:nvPr/>
        </p:nvSpPr>
        <p:spPr>
          <a:xfrm>
            <a:off x="7419191" y="5367032"/>
            <a:ext cx="1519968" cy="276999"/>
          </a:xfrm>
          <a:prstGeom prst="rect">
            <a:avLst/>
          </a:prstGeom>
          <a:solidFill>
            <a:srgbClr val="FF6600"/>
          </a:solidFill>
        </p:spPr>
        <p:txBody>
          <a:bodyPr wrap="none" rtlCol="0">
            <a:spAutoFit/>
          </a:bodyPr>
          <a:lstStyle/>
          <a:p>
            <a:r>
              <a:rPr lang="en-US" altLang="ko-KR" sz="1200" b="1" dirty="0" smtClean="0">
                <a:solidFill>
                  <a:schemeClr val="bg1"/>
                </a:solidFill>
              </a:rPr>
              <a:t>C </a:t>
            </a:r>
            <a:r>
              <a:rPr lang="ko-KR" altLang="en-US" sz="1200" b="1" smtClean="0">
                <a:solidFill>
                  <a:schemeClr val="bg1"/>
                </a:solidFill>
              </a:rPr>
              <a:t>응용 </a:t>
            </a:r>
            <a:r>
              <a:rPr lang="ko-KR" altLang="en-US" sz="1200" b="1" smtClean="0">
                <a:solidFill>
                  <a:schemeClr val="bg1"/>
                </a:solidFill>
              </a:rPr>
              <a:t>및 확장 </a:t>
            </a:r>
            <a:r>
              <a:rPr lang="ko-KR" altLang="en-US" sz="1200" b="1" smtClean="0">
                <a:solidFill>
                  <a:schemeClr val="bg1"/>
                </a:solidFill>
              </a:rPr>
              <a:t>코스</a:t>
            </a:r>
            <a:endParaRPr lang="en-US" altLang="ko-KR" sz="1200" b="1" dirty="0" smtClean="0">
              <a:solidFill>
                <a:schemeClr val="bg1"/>
              </a:solidFill>
            </a:endParaRPr>
          </a:p>
        </p:txBody>
      </p:sp>
      <p:cxnSp>
        <p:nvCxnSpPr>
          <p:cNvPr id="22" name="직선 화살표 연결선 21"/>
          <p:cNvCxnSpPr/>
          <p:nvPr/>
        </p:nvCxnSpPr>
        <p:spPr>
          <a:xfrm flipH="1" flipV="1">
            <a:off x="4030586" y="2310895"/>
            <a:ext cx="665023" cy="1094139"/>
          </a:xfrm>
          <a:prstGeom prst="straightConnector1">
            <a:avLst/>
          </a:prstGeom>
          <a:ln w="57150">
            <a:solidFill>
              <a:srgbClr val="0066CC"/>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57" name="그룹 56"/>
          <p:cNvGrpSpPr/>
          <p:nvPr/>
        </p:nvGrpSpPr>
        <p:grpSpPr>
          <a:xfrm>
            <a:off x="1938633" y="1799418"/>
            <a:ext cx="2041369" cy="665559"/>
            <a:chOff x="1892856" y="1909755"/>
            <a:chExt cx="2041369" cy="665559"/>
          </a:xfrm>
        </p:grpSpPr>
        <p:sp>
          <p:nvSpPr>
            <p:cNvPr id="23" name="모서리가 둥근 직사각형 22"/>
            <p:cNvSpPr/>
            <p:nvPr/>
          </p:nvSpPr>
          <p:spPr>
            <a:xfrm>
              <a:off x="1892856" y="1909755"/>
              <a:ext cx="2041369" cy="665559"/>
            </a:xfrm>
            <a:prstGeom prst="roundRect">
              <a:avLst/>
            </a:prstGeom>
            <a:solidFill>
              <a:srgbClr val="FFCC99"/>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24" name="직선 연결선 23"/>
            <p:cNvCxnSpPr/>
            <p:nvPr/>
          </p:nvCxnSpPr>
          <p:spPr>
            <a:xfrm>
              <a:off x="1892856" y="2159407"/>
              <a:ext cx="2041369" cy="0"/>
            </a:xfrm>
            <a:prstGeom prst="line">
              <a:avLst/>
            </a:prstGeom>
            <a:ln w="19050">
              <a:solidFill>
                <a:srgbClr val="0066CC"/>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006222" y="1909755"/>
              <a:ext cx="1566454" cy="246221"/>
            </a:xfrm>
            <a:prstGeom prst="rect">
              <a:avLst/>
            </a:prstGeom>
            <a:noFill/>
          </p:spPr>
          <p:txBody>
            <a:bodyPr wrap="none" rtlCol="0">
              <a:spAutoFit/>
            </a:bodyPr>
            <a:lstStyle/>
            <a:p>
              <a:r>
                <a:rPr lang="ko-KR" altLang="en-US" sz="1000" b="1" dirty="0" smtClean="0"/>
                <a:t>스크립트 언어 기반</a:t>
              </a:r>
              <a:r>
                <a:rPr lang="en-US" altLang="ko-KR" sz="1000" b="1" dirty="0" smtClean="0"/>
                <a:t> </a:t>
              </a:r>
              <a:r>
                <a:rPr lang="ko-KR" altLang="en-US" sz="1000" b="1" smtClean="0"/>
                <a:t>개발</a:t>
              </a:r>
              <a:endParaRPr lang="ko-KR" altLang="en-US" sz="1000" b="1" dirty="0"/>
            </a:p>
          </p:txBody>
        </p:sp>
        <p:sp>
          <p:nvSpPr>
            <p:cNvPr id="26" name="TextBox 25"/>
            <p:cNvSpPr txBox="1"/>
            <p:nvPr/>
          </p:nvSpPr>
          <p:spPr>
            <a:xfrm>
              <a:off x="1898540" y="2219925"/>
              <a:ext cx="2035685" cy="276999"/>
            </a:xfrm>
            <a:prstGeom prst="rect">
              <a:avLst/>
            </a:prstGeom>
            <a:noFill/>
          </p:spPr>
          <p:txBody>
            <a:bodyPr wrap="none" rtlCol="0">
              <a:spAutoFit/>
            </a:bodyPr>
            <a:lstStyle/>
            <a:p>
              <a:r>
                <a:rPr lang="en-US" altLang="ko-KR" sz="1200" b="1" dirty="0" smtClean="0"/>
                <a:t>Python, </a:t>
              </a:r>
              <a:r>
                <a:rPr lang="en-US" altLang="ko-KR" sz="1200" b="1" dirty="0" err="1" smtClean="0"/>
                <a:t>Lua</a:t>
              </a:r>
              <a:r>
                <a:rPr lang="en-US" altLang="ko-KR" sz="1200" b="1" dirty="0" smtClean="0"/>
                <a:t>, ASP, </a:t>
              </a:r>
              <a:r>
                <a:rPr lang="en-US" altLang="ko-KR" sz="1200" b="1" dirty="0" err="1" smtClean="0"/>
                <a:t>ASP.Net</a:t>
              </a:r>
              <a:endParaRPr lang="ko-KR" altLang="en-US" sz="1200" b="1" dirty="0"/>
            </a:p>
          </p:txBody>
        </p:sp>
      </p:grpSp>
      <p:grpSp>
        <p:nvGrpSpPr>
          <p:cNvPr id="47" name="그룹 46"/>
          <p:cNvGrpSpPr/>
          <p:nvPr/>
        </p:nvGrpSpPr>
        <p:grpSpPr>
          <a:xfrm>
            <a:off x="471270" y="3951177"/>
            <a:ext cx="2041369" cy="665559"/>
            <a:chOff x="118567" y="2817022"/>
            <a:chExt cx="2041369" cy="665559"/>
          </a:xfrm>
        </p:grpSpPr>
        <p:sp>
          <p:nvSpPr>
            <p:cNvPr id="27" name="모서리가 둥근 직사각형 26"/>
            <p:cNvSpPr/>
            <p:nvPr/>
          </p:nvSpPr>
          <p:spPr>
            <a:xfrm>
              <a:off x="118567" y="2817022"/>
              <a:ext cx="2041369" cy="665559"/>
            </a:xfrm>
            <a:prstGeom prst="roundRect">
              <a:avLst/>
            </a:prstGeom>
            <a:solidFill>
              <a:srgbClr val="99CC0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cxnSp>
          <p:nvCxnSpPr>
            <p:cNvPr id="28" name="직선 연결선 27"/>
            <p:cNvCxnSpPr/>
            <p:nvPr/>
          </p:nvCxnSpPr>
          <p:spPr>
            <a:xfrm>
              <a:off x="118567" y="3066674"/>
              <a:ext cx="2041369" cy="0"/>
            </a:xfrm>
            <a:prstGeom prst="line">
              <a:avLst/>
            </a:prstGeom>
            <a:ln w="19050">
              <a:solidFill>
                <a:srgbClr val="0066CC"/>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83888" y="2817022"/>
              <a:ext cx="1710725" cy="246221"/>
            </a:xfrm>
            <a:prstGeom prst="rect">
              <a:avLst/>
            </a:prstGeom>
            <a:noFill/>
            <a:ln>
              <a:noFill/>
            </a:ln>
          </p:spPr>
          <p:txBody>
            <a:bodyPr wrap="none" rtlCol="0">
              <a:spAutoFit/>
            </a:bodyPr>
            <a:lstStyle/>
            <a:p>
              <a:r>
                <a:rPr lang="ko-KR" altLang="en-US" sz="1000" b="1" dirty="0" err="1" smtClean="0"/>
                <a:t>안드로이드</a:t>
              </a:r>
              <a:r>
                <a:rPr lang="ko-KR" altLang="en-US" sz="1000" b="1" dirty="0" smtClean="0"/>
                <a:t> </a:t>
              </a:r>
              <a:r>
                <a:rPr lang="ko-KR" altLang="en-US" sz="1000" b="1" dirty="0" err="1" smtClean="0"/>
                <a:t>앱</a:t>
              </a:r>
              <a:r>
                <a:rPr lang="ko-KR" altLang="en-US" sz="1000" b="1" dirty="0" smtClean="0"/>
                <a:t> 및 자바 개발</a:t>
              </a:r>
              <a:endParaRPr lang="ko-KR" altLang="en-US" sz="1000" b="1" dirty="0"/>
            </a:p>
          </p:txBody>
        </p:sp>
        <p:sp>
          <p:nvSpPr>
            <p:cNvPr id="30" name="TextBox 29"/>
            <p:cNvSpPr txBox="1"/>
            <p:nvPr/>
          </p:nvSpPr>
          <p:spPr>
            <a:xfrm>
              <a:off x="270188" y="3092451"/>
              <a:ext cx="1525931" cy="276999"/>
            </a:xfrm>
            <a:prstGeom prst="rect">
              <a:avLst/>
            </a:prstGeom>
            <a:noFill/>
            <a:ln>
              <a:noFill/>
            </a:ln>
          </p:spPr>
          <p:txBody>
            <a:bodyPr wrap="none" rtlCol="0">
              <a:spAutoFit/>
            </a:bodyPr>
            <a:lstStyle/>
            <a:p>
              <a:r>
                <a:rPr lang="en-US" altLang="ko-KR" sz="1200" b="1" dirty="0" smtClean="0"/>
                <a:t>Java, </a:t>
              </a:r>
              <a:r>
                <a:rPr lang="en-US" altLang="ko-KR" sz="1200" b="1" dirty="0" smtClean="0"/>
                <a:t>Android, JSP</a:t>
              </a:r>
              <a:endParaRPr lang="ko-KR" altLang="en-US" sz="1200" b="1" dirty="0"/>
            </a:p>
          </p:txBody>
        </p:sp>
      </p:grpSp>
      <p:grpSp>
        <p:nvGrpSpPr>
          <p:cNvPr id="48" name="그룹 47"/>
          <p:cNvGrpSpPr/>
          <p:nvPr/>
        </p:nvGrpSpPr>
        <p:grpSpPr>
          <a:xfrm>
            <a:off x="872171" y="4835654"/>
            <a:ext cx="2041369" cy="665559"/>
            <a:chOff x="1476371" y="3767171"/>
            <a:chExt cx="2041369" cy="665559"/>
          </a:xfrm>
        </p:grpSpPr>
        <p:sp>
          <p:nvSpPr>
            <p:cNvPr id="31" name="모서리가 둥근 직사각형 30"/>
            <p:cNvSpPr/>
            <p:nvPr/>
          </p:nvSpPr>
          <p:spPr>
            <a:xfrm>
              <a:off x="1476371" y="3767171"/>
              <a:ext cx="2041369" cy="665559"/>
            </a:xfrm>
            <a:prstGeom prst="roundRect">
              <a:avLst/>
            </a:prstGeom>
            <a:solidFill>
              <a:srgbClr val="99CC0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cxnSp>
          <p:nvCxnSpPr>
            <p:cNvPr id="32" name="직선 연결선 31"/>
            <p:cNvCxnSpPr/>
            <p:nvPr/>
          </p:nvCxnSpPr>
          <p:spPr>
            <a:xfrm>
              <a:off x="1476371" y="4016823"/>
              <a:ext cx="2041369" cy="0"/>
            </a:xfrm>
            <a:prstGeom prst="line">
              <a:avLst/>
            </a:prstGeom>
            <a:ln w="19050">
              <a:solidFill>
                <a:srgbClr val="0066CC"/>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641692" y="3767171"/>
              <a:ext cx="1011815" cy="246221"/>
            </a:xfrm>
            <a:prstGeom prst="rect">
              <a:avLst/>
            </a:prstGeom>
            <a:noFill/>
            <a:ln>
              <a:noFill/>
            </a:ln>
          </p:spPr>
          <p:txBody>
            <a:bodyPr wrap="none" rtlCol="0">
              <a:spAutoFit/>
            </a:bodyPr>
            <a:lstStyle/>
            <a:p>
              <a:r>
                <a:rPr lang="ko-KR" altLang="en-US" sz="1000" b="1" dirty="0" err="1" smtClean="0"/>
                <a:t>아이폰</a:t>
              </a:r>
              <a:r>
                <a:rPr lang="ko-KR" altLang="en-US" sz="1000" b="1" dirty="0" smtClean="0"/>
                <a:t> </a:t>
              </a:r>
              <a:r>
                <a:rPr lang="ko-KR" altLang="en-US" sz="1000" b="1" dirty="0" err="1" smtClean="0"/>
                <a:t>앱</a:t>
              </a:r>
              <a:r>
                <a:rPr lang="ko-KR" altLang="en-US" sz="1000" b="1" dirty="0" smtClean="0"/>
                <a:t> 개발</a:t>
              </a:r>
              <a:endParaRPr lang="ko-KR" altLang="en-US" sz="1000" b="1" dirty="0"/>
            </a:p>
          </p:txBody>
        </p:sp>
        <p:sp>
          <p:nvSpPr>
            <p:cNvPr id="34" name="TextBox 33"/>
            <p:cNvSpPr txBox="1"/>
            <p:nvPr/>
          </p:nvSpPr>
          <p:spPr>
            <a:xfrm>
              <a:off x="1627992" y="4042600"/>
              <a:ext cx="723275" cy="276999"/>
            </a:xfrm>
            <a:prstGeom prst="rect">
              <a:avLst/>
            </a:prstGeom>
            <a:noFill/>
            <a:ln>
              <a:noFill/>
            </a:ln>
          </p:spPr>
          <p:txBody>
            <a:bodyPr wrap="none" rtlCol="0">
              <a:spAutoFit/>
            </a:bodyPr>
            <a:lstStyle/>
            <a:p>
              <a:r>
                <a:rPr lang="en-US" altLang="ko-KR" sz="1200" b="1" dirty="0" smtClean="0"/>
                <a:t>Object C</a:t>
              </a:r>
              <a:endParaRPr lang="ko-KR" altLang="en-US" sz="1200" b="1" dirty="0"/>
            </a:p>
          </p:txBody>
        </p:sp>
      </p:grpSp>
      <p:cxnSp>
        <p:nvCxnSpPr>
          <p:cNvPr id="35" name="직선 화살표 연결선 34"/>
          <p:cNvCxnSpPr/>
          <p:nvPr/>
        </p:nvCxnSpPr>
        <p:spPr>
          <a:xfrm flipH="1" flipV="1">
            <a:off x="2719272" y="4283957"/>
            <a:ext cx="1993452" cy="1538337"/>
          </a:xfrm>
          <a:prstGeom prst="straightConnector1">
            <a:avLst/>
          </a:prstGeom>
          <a:ln w="57150">
            <a:solidFill>
              <a:srgbClr val="0066CC"/>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p:nvPr/>
        </p:nvCxnSpPr>
        <p:spPr>
          <a:xfrm flipH="1" flipV="1">
            <a:off x="3065162" y="5073515"/>
            <a:ext cx="1627211" cy="804474"/>
          </a:xfrm>
          <a:prstGeom prst="straightConnector1">
            <a:avLst/>
          </a:prstGeom>
          <a:ln w="57150">
            <a:solidFill>
              <a:srgbClr val="0066CC"/>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49" name="그룹 48"/>
          <p:cNvGrpSpPr/>
          <p:nvPr/>
        </p:nvGrpSpPr>
        <p:grpSpPr>
          <a:xfrm>
            <a:off x="1126914" y="5702489"/>
            <a:ext cx="2041369" cy="665559"/>
            <a:chOff x="872171" y="4717320"/>
            <a:chExt cx="2041369" cy="665559"/>
          </a:xfrm>
        </p:grpSpPr>
        <p:sp>
          <p:nvSpPr>
            <p:cNvPr id="37" name="모서리가 둥근 직사각형 36"/>
            <p:cNvSpPr/>
            <p:nvPr/>
          </p:nvSpPr>
          <p:spPr>
            <a:xfrm>
              <a:off x="872171" y="4717320"/>
              <a:ext cx="2041369" cy="665559"/>
            </a:xfrm>
            <a:prstGeom prst="roundRect">
              <a:avLst/>
            </a:prstGeom>
            <a:solidFill>
              <a:srgbClr val="99CC0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cxnSp>
          <p:nvCxnSpPr>
            <p:cNvPr id="38" name="직선 연결선 37"/>
            <p:cNvCxnSpPr/>
            <p:nvPr/>
          </p:nvCxnSpPr>
          <p:spPr>
            <a:xfrm>
              <a:off x="872171" y="4966972"/>
              <a:ext cx="2041369" cy="0"/>
            </a:xfrm>
            <a:prstGeom prst="line">
              <a:avLst/>
            </a:prstGeom>
            <a:ln w="19050">
              <a:solidFill>
                <a:srgbClr val="0066CC"/>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37492" y="4717320"/>
              <a:ext cx="1239442" cy="246221"/>
            </a:xfrm>
            <a:prstGeom prst="rect">
              <a:avLst/>
            </a:prstGeom>
            <a:noFill/>
            <a:ln>
              <a:noFill/>
            </a:ln>
          </p:spPr>
          <p:txBody>
            <a:bodyPr wrap="none" rtlCol="0">
              <a:spAutoFit/>
            </a:bodyPr>
            <a:lstStyle/>
            <a:p>
              <a:r>
                <a:rPr lang="ko-KR" altLang="en-US" sz="1000" b="1" smtClean="0"/>
                <a:t>어플리케이션</a:t>
              </a:r>
              <a:r>
                <a:rPr lang="en-US" altLang="ko-KR" sz="1000" b="1" dirty="0" smtClean="0"/>
                <a:t> </a:t>
              </a:r>
              <a:r>
                <a:rPr lang="ko-KR" altLang="en-US" sz="1000" b="1" smtClean="0"/>
                <a:t>개발</a:t>
              </a:r>
              <a:endParaRPr lang="ko-KR" altLang="en-US" sz="1000" b="1" dirty="0"/>
            </a:p>
          </p:txBody>
        </p:sp>
        <p:sp>
          <p:nvSpPr>
            <p:cNvPr id="40" name="TextBox 39"/>
            <p:cNvSpPr txBox="1"/>
            <p:nvPr/>
          </p:nvSpPr>
          <p:spPr>
            <a:xfrm>
              <a:off x="1023792" y="4992749"/>
              <a:ext cx="1079398" cy="276999"/>
            </a:xfrm>
            <a:prstGeom prst="rect">
              <a:avLst/>
            </a:prstGeom>
            <a:noFill/>
            <a:ln>
              <a:noFill/>
            </a:ln>
          </p:spPr>
          <p:txBody>
            <a:bodyPr wrap="none" rtlCol="0">
              <a:spAutoFit/>
            </a:bodyPr>
            <a:lstStyle/>
            <a:p>
              <a:r>
                <a:rPr lang="en-US" altLang="ko-KR" sz="1200" b="1" dirty="0" smtClean="0"/>
                <a:t>Visual C++, C#</a:t>
              </a:r>
              <a:endParaRPr lang="ko-KR" altLang="en-US" sz="1200" b="1" dirty="0"/>
            </a:p>
          </p:txBody>
        </p:sp>
      </p:grpSp>
      <p:cxnSp>
        <p:nvCxnSpPr>
          <p:cNvPr id="41" name="직선 화살표 연결선 40"/>
          <p:cNvCxnSpPr/>
          <p:nvPr/>
        </p:nvCxnSpPr>
        <p:spPr>
          <a:xfrm flipH="1" flipV="1">
            <a:off x="2378148" y="3161142"/>
            <a:ext cx="2398394" cy="1886597"/>
          </a:xfrm>
          <a:prstGeom prst="straightConnector1">
            <a:avLst/>
          </a:prstGeom>
          <a:ln w="57150">
            <a:solidFill>
              <a:srgbClr val="0066CC"/>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50" name="그룹 49"/>
          <p:cNvGrpSpPr/>
          <p:nvPr/>
        </p:nvGrpSpPr>
        <p:grpSpPr>
          <a:xfrm>
            <a:off x="257850" y="2767021"/>
            <a:ext cx="2041369" cy="665559"/>
            <a:chOff x="1594643" y="5787777"/>
            <a:chExt cx="2041369" cy="665559"/>
          </a:xfrm>
        </p:grpSpPr>
        <p:sp>
          <p:nvSpPr>
            <p:cNvPr id="42" name="모서리가 둥근 직사각형 41"/>
            <p:cNvSpPr/>
            <p:nvPr/>
          </p:nvSpPr>
          <p:spPr>
            <a:xfrm>
              <a:off x="1594643" y="5787777"/>
              <a:ext cx="2041369" cy="665559"/>
            </a:xfrm>
            <a:prstGeom prst="roundRect">
              <a:avLst/>
            </a:prstGeom>
            <a:solidFill>
              <a:srgbClr val="CCCC0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cxnSp>
          <p:nvCxnSpPr>
            <p:cNvPr id="43" name="직선 연결선 42"/>
            <p:cNvCxnSpPr/>
            <p:nvPr/>
          </p:nvCxnSpPr>
          <p:spPr>
            <a:xfrm>
              <a:off x="1594643" y="6037429"/>
              <a:ext cx="2041369" cy="0"/>
            </a:xfrm>
            <a:prstGeom prst="line">
              <a:avLst/>
            </a:prstGeom>
            <a:ln w="19050">
              <a:solidFill>
                <a:srgbClr val="0066CC"/>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759964" y="5787777"/>
              <a:ext cx="1425390" cy="246221"/>
            </a:xfrm>
            <a:prstGeom prst="rect">
              <a:avLst/>
            </a:prstGeom>
            <a:noFill/>
            <a:ln>
              <a:noFill/>
            </a:ln>
          </p:spPr>
          <p:txBody>
            <a:bodyPr wrap="none" rtlCol="0">
              <a:spAutoFit/>
            </a:bodyPr>
            <a:lstStyle/>
            <a:p>
              <a:r>
                <a:rPr lang="ko-KR" altLang="en-US" sz="1000" b="1" dirty="0" smtClean="0"/>
                <a:t>홈페이지 및 게임 개발</a:t>
              </a:r>
              <a:endParaRPr lang="ko-KR" altLang="en-US" sz="1000" b="1" dirty="0"/>
            </a:p>
          </p:txBody>
        </p:sp>
        <p:sp>
          <p:nvSpPr>
            <p:cNvPr id="45" name="TextBox 44"/>
            <p:cNvSpPr txBox="1"/>
            <p:nvPr/>
          </p:nvSpPr>
          <p:spPr>
            <a:xfrm>
              <a:off x="1746264" y="6063206"/>
              <a:ext cx="1269707" cy="276999"/>
            </a:xfrm>
            <a:prstGeom prst="rect">
              <a:avLst/>
            </a:prstGeom>
            <a:noFill/>
            <a:ln>
              <a:noFill/>
            </a:ln>
          </p:spPr>
          <p:txBody>
            <a:bodyPr wrap="none" rtlCol="0">
              <a:spAutoFit/>
            </a:bodyPr>
            <a:lstStyle/>
            <a:p>
              <a:r>
                <a:rPr lang="en-US" altLang="ko-KR" sz="1200" b="1" dirty="0" smtClean="0"/>
                <a:t>JavaScript, HTML</a:t>
              </a:r>
              <a:endParaRPr lang="ko-KR" altLang="en-US" sz="1200" b="1" dirty="0"/>
            </a:p>
          </p:txBody>
        </p:sp>
      </p:grpSp>
      <p:cxnSp>
        <p:nvCxnSpPr>
          <p:cNvPr id="46" name="직선 화살표 연결선 45"/>
          <p:cNvCxnSpPr/>
          <p:nvPr/>
        </p:nvCxnSpPr>
        <p:spPr>
          <a:xfrm flipH="1">
            <a:off x="3275857" y="6031422"/>
            <a:ext cx="1436867" cy="3846"/>
          </a:xfrm>
          <a:prstGeom prst="straightConnector1">
            <a:avLst/>
          </a:prstGeom>
          <a:ln w="57150">
            <a:solidFill>
              <a:srgbClr val="0066CC"/>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3462546" y="3758180"/>
            <a:ext cx="627095" cy="276999"/>
          </a:xfrm>
          <a:prstGeom prst="rect">
            <a:avLst/>
          </a:prstGeom>
          <a:noFill/>
        </p:spPr>
        <p:txBody>
          <a:bodyPr wrap="none" rtlCol="0">
            <a:spAutoFit/>
          </a:bodyPr>
          <a:lstStyle/>
          <a:p>
            <a:r>
              <a:rPr lang="en-US" altLang="ko-KR" sz="1200" b="1" dirty="0" smtClean="0"/>
              <a:t>C </a:t>
            </a:r>
            <a:r>
              <a:rPr lang="ko-KR" altLang="en-US" sz="1200" b="1" smtClean="0"/>
              <a:t>응용</a:t>
            </a:r>
            <a:endParaRPr lang="en-US" altLang="ko-KR" sz="1200" b="1" dirty="0" smtClean="0"/>
          </a:p>
        </p:txBody>
      </p:sp>
      <p:sp>
        <p:nvSpPr>
          <p:cNvPr id="65" name="TextBox 64"/>
          <p:cNvSpPr txBox="1"/>
          <p:nvPr/>
        </p:nvSpPr>
        <p:spPr>
          <a:xfrm>
            <a:off x="3271696" y="4582662"/>
            <a:ext cx="627095" cy="276999"/>
          </a:xfrm>
          <a:prstGeom prst="rect">
            <a:avLst/>
          </a:prstGeom>
          <a:noFill/>
        </p:spPr>
        <p:txBody>
          <a:bodyPr wrap="none" rtlCol="0">
            <a:spAutoFit/>
          </a:bodyPr>
          <a:lstStyle/>
          <a:p>
            <a:r>
              <a:rPr lang="en-US" altLang="ko-KR" sz="1200" b="1" smtClean="0"/>
              <a:t>C </a:t>
            </a:r>
            <a:r>
              <a:rPr lang="ko-KR" altLang="en-US" sz="1200" b="1" smtClean="0"/>
              <a:t>확장</a:t>
            </a:r>
            <a:endParaRPr lang="en-US" altLang="ko-KR" sz="1200" b="1" dirty="0" smtClean="0"/>
          </a:p>
        </p:txBody>
      </p:sp>
      <p:sp>
        <p:nvSpPr>
          <p:cNvPr id="66" name="TextBox 65"/>
          <p:cNvSpPr txBox="1"/>
          <p:nvPr/>
        </p:nvSpPr>
        <p:spPr>
          <a:xfrm>
            <a:off x="3180130" y="5337252"/>
            <a:ext cx="627095" cy="276999"/>
          </a:xfrm>
          <a:prstGeom prst="rect">
            <a:avLst/>
          </a:prstGeom>
          <a:noFill/>
        </p:spPr>
        <p:txBody>
          <a:bodyPr wrap="none" rtlCol="0">
            <a:spAutoFit/>
          </a:bodyPr>
          <a:lstStyle/>
          <a:p>
            <a:r>
              <a:rPr lang="en-US" altLang="ko-KR" sz="1200" b="1" smtClean="0"/>
              <a:t>C </a:t>
            </a:r>
            <a:r>
              <a:rPr lang="ko-KR" altLang="en-US" sz="1200" b="1" smtClean="0"/>
              <a:t>확장</a:t>
            </a:r>
            <a:endParaRPr lang="en-US" altLang="ko-KR" sz="1200" b="1" dirty="0" smtClean="0"/>
          </a:p>
        </p:txBody>
      </p:sp>
      <p:sp>
        <p:nvSpPr>
          <p:cNvPr id="67" name="TextBox 66"/>
          <p:cNvSpPr txBox="1"/>
          <p:nvPr/>
        </p:nvSpPr>
        <p:spPr>
          <a:xfrm>
            <a:off x="3603071" y="6031422"/>
            <a:ext cx="627095" cy="276999"/>
          </a:xfrm>
          <a:prstGeom prst="rect">
            <a:avLst/>
          </a:prstGeom>
          <a:noFill/>
        </p:spPr>
        <p:txBody>
          <a:bodyPr wrap="none" rtlCol="0">
            <a:spAutoFit/>
          </a:bodyPr>
          <a:lstStyle/>
          <a:p>
            <a:r>
              <a:rPr lang="en-US" altLang="ko-KR" sz="1200" b="1" smtClean="0"/>
              <a:t>C </a:t>
            </a:r>
            <a:r>
              <a:rPr lang="ko-KR" altLang="en-US" sz="1200" b="1" smtClean="0"/>
              <a:t>확장</a:t>
            </a:r>
            <a:endParaRPr lang="en-US" altLang="ko-KR" sz="1200" b="1" dirty="0" smtClean="0"/>
          </a:p>
        </p:txBody>
      </p:sp>
      <p:sp>
        <p:nvSpPr>
          <p:cNvPr id="68" name="TextBox 67"/>
          <p:cNvSpPr txBox="1"/>
          <p:nvPr/>
        </p:nvSpPr>
        <p:spPr>
          <a:xfrm>
            <a:off x="3168283" y="2635365"/>
            <a:ext cx="1135247" cy="276999"/>
          </a:xfrm>
          <a:prstGeom prst="rect">
            <a:avLst/>
          </a:prstGeom>
          <a:noFill/>
        </p:spPr>
        <p:txBody>
          <a:bodyPr wrap="none" rtlCol="0">
            <a:spAutoFit/>
          </a:bodyPr>
          <a:lstStyle/>
          <a:p>
            <a:r>
              <a:rPr lang="ko-KR" altLang="en-US" sz="1200" b="1" smtClean="0"/>
              <a:t>스크립트</a:t>
            </a:r>
            <a:r>
              <a:rPr lang="en-US" altLang="ko-KR" sz="1200" b="1" dirty="0" smtClean="0"/>
              <a:t> </a:t>
            </a:r>
            <a:r>
              <a:rPr lang="ko-KR" altLang="en-US" sz="1200" b="1" smtClean="0"/>
              <a:t>확장</a:t>
            </a:r>
            <a:endParaRPr lang="en-US" altLang="ko-KR" sz="1200" b="1" dirty="0" smtClean="0"/>
          </a:p>
        </p:txBody>
      </p:sp>
      <p:sp>
        <p:nvSpPr>
          <p:cNvPr id="69" name="오른쪽 중괄호 68"/>
          <p:cNvSpPr/>
          <p:nvPr/>
        </p:nvSpPr>
        <p:spPr>
          <a:xfrm>
            <a:off x="6777965" y="2556555"/>
            <a:ext cx="536576" cy="2516960"/>
          </a:xfrm>
          <a:prstGeom prst="rightBrace">
            <a:avLst>
              <a:gd name="adj1" fmla="val 8333"/>
              <a:gd name="adj2" fmla="val 51313"/>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0" name="TextBox 69"/>
          <p:cNvSpPr txBox="1"/>
          <p:nvPr/>
        </p:nvSpPr>
        <p:spPr>
          <a:xfrm>
            <a:off x="7327980" y="3709840"/>
            <a:ext cx="1436612" cy="461665"/>
          </a:xfrm>
          <a:prstGeom prst="rect">
            <a:avLst/>
          </a:prstGeom>
          <a:noFill/>
        </p:spPr>
        <p:txBody>
          <a:bodyPr wrap="none" rtlCol="0">
            <a:spAutoFit/>
          </a:bodyPr>
          <a:lstStyle/>
          <a:p>
            <a:r>
              <a:rPr lang="ko-KR" altLang="en-US" sz="1200" b="1" dirty="0" smtClean="0">
                <a:solidFill>
                  <a:srgbClr val="C00000"/>
                </a:solidFill>
              </a:rPr>
              <a:t>경진대회에 필요한</a:t>
            </a:r>
            <a:endParaRPr lang="en-US" altLang="ko-KR" sz="1200" b="1" dirty="0" smtClean="0">
              <a:solidFill>
                <a:srgbClr val="C00000"/>
              </a:solidFill>
            </a:endParaRPr>
          </a:p>
          <a:p>
            <a:r>
              <a:rPr lang="ko-KR" altLang="en-US" sz="1200" b="1" dirty="0" smtClean="0">
                <a:solidFill>
                  <a:srgbClr val="C00000"/>
                </a:solidFill>
              </a:rPr>
              <a:t>역량</a:t>
            </a:r>
            <a:endParaRPr lang="en-US" altLang="ko-KR" sz="1200" b="1" dirty="0" smtClean="0">
              <a:solidFill>
                <a:srgbClr val="C00000"/>
              </a:solidFill>
            </a:endParaRPr>
          </a:p>
        </p:txBody>
      </p:sp>
      <p:sp>
        <p:nvSpPr>
          <p:cNvPr id="71" name="TextBox 70"/>
          <p:cNvSpPr txBox="1"/>
          <p:nvPr/>
        </p:nvSpPr>
        <p:spPr>
          <a:xfrm>
            <a:off x="3561981" y="6349958"/>
            <a:ext cx="1704313" cy="307777"/>
          </a:xfrm>
          <a:prstGeom prst="rect">
            <a:avLst/>
          </a:prstGeom>
          <a:noFill/>
        </p:spPr>
        <p:txBody>
          <a:bodyPr wrap="none" rtlCol="0">
            <a:spAutoFit/>
          </a:bodyPr>
          <a:lstStyle/>
          <a:p>
            <a:r>
              <a:rPr lang="ko-KR" altLang="en-US" sz="1400" b="1" dirty="0" smtClean="0">
                <a:solidFill>
                  <a:srgbClr val="0070C0"/>
                </a:solidFill>
              </a:rPr>
              <a:t>취업에 필요한</a:t>
            </a:r>
            <a:r>
              <a:rPr lang="en-US" altLang="ko-KR" sz="1400" b="1" dirty="0">
                <a:solidFill>
                  <a:srgbClr val="0070C0"/>
                </a:solidFill>
              </a:rPr>
              <a:t> </a:t>
            </a:r>
            <a:r>
              <a:rPr lang="ko-KR" altLang="en-US" sz="1400" b="1" smtClean="0">
                <a:solidFill>
                  <a:srgbClr val="0070C0"/>
                </a:solidFill>
              </a:rPr>
              <a:t>역량</a:t>
            </a:r>
            <a:endParaRPr lang="en-US" altLang="ko-KR" sz="1400" b="1" dirty="0" smtClean="0">
              <a:solidFill>
                <a:srgbClr val="0070C0"/>
              </a:solidFill>
            </a:endParaRPr>
          </a:p>
        </p:txBody>
      </p:sp>
    </p:spTree>
    <p:extLst>
      <p:ext uri="{BB962C8B-B14F-4D97-AF65-F5344CB8AC3E}">
        <p14:creationId xmlns:p14="http://schemas.microsoft.com/office/powerpoint/2010/main" val="3700122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p:txBody>
          <a:bodyPr/>
          <a:lstStyle/>
          <a:p>
            <a:fld id="{9644BB50-B7B3-497B-AAED-7CC56EBF7E02}" type="slidenum">
              <a:rPr lang="ko-KR" altLang="en-US" smtClean="0"/>
              <a:t>21</a:t>
            </a:fld>
            <a:endParaRPr lang="ko-KR" altLang="en-US"/>
          </a:p>
        </p:txBody>
      </p:sp>
      <p:sp>
        <p:nvSpPr>
          <p:cNvPr id="6" name="TextBox 5"/>
          <p:cNvSpPr txBox="1"/>
          <p:nvPr/>
        </p:nvSpPr>
        <p:spPr>
          <a:xfrm>
            <a:off x="827584" y="3068960"/>
            <a:ext cx="4474302" cy="769441"/>
          </a:xfrm>
          <a:prstGeom prst="rect">
            <a:avLst/>
          </a:prstGeom>
          <a:noFill/>
        </p:spPr>
        <p:txBody>
          <a:bodyPr wrap="none" rtlCol="0">
            <a:spAutoFit/>
          </a:bodyPr>
          <a:lstStyle/>
          <a:p>
            <a:r>
              <a:rPr lang="ko-KR" altLang="en-US" sz="4400" dirty="0" smtClean="0"/>
              <a:t>코딩 </a:t>
            </a:r>
            <a:r>
              <a:rPr lang="ko-KR" altLang="en-US" sz="4400" smtClean="0"/>
              <a:t>교육과 진로</a:t>
            </a:r>
            <a:endParaRPr lang="en-US" altLang="ko-KR" sz="4400" dirty="0" smtClean="0"/>
          </a:p>
        </p:txBody>
      </p:sp>
    </p:spTree>
    <p:extLst>
      <p:ext uri="{BB962C8B-B14F-4D97-AF65-F5344CB8AC3E}">
        <p14:creationId xmlns:p14="http://schemas.microsoft.com/office/powerpoint/2010/main" val="65539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ko-KR" altLang="en-US" dirty="0" smtClean="0"/>
              <a:t>이공계</a:t>
            </a:r>
            <a:r>
              <a:rPr lang="en-US" altLang="ko-KR" dirty="0" smtClean="0"/>
              <a:t>(STEM)</a:t>
            </a:r>
            <a:r>
              <a:rPr lang="ko-KR" altLang="en-US" smtClean="0"/>
              <a:t> </a:t>
            </a:r>
            <a:r>
              <a:rPr lang="ko-KR" altLang="en-US" dirty="0" smtClean="0"/>
              <a:t>진로 선택에 영향을 미치는 요소</a:t>
            </a:r>
            <a:endParaRPr lang="ko-KR" altLang="en-US" dirty="0"/>
          </a:p>
        </p:txBody>
      </p:sp>
      <p:sp>
        <p:nvSpPr>
          <p:cNvPr id="4" name="슬라이드 번호 개체 틀 3"/>
          <p:cNvSpPr>
            <a:spLocks noGrp="1"/>
          </p:cNvSpPr>
          <p:nvPr>
            <p:ph type="sldNum" sz="quarter" idx="12"/>
          </p:nvPr>
        </p:nvSpPr>
        <p:spPr/>
        <p:txBody>
          <a:bodyPr/>
          <a:lstStyle/>
          <a:p>
            <a:fld id="{9644BB50-B7B3-497B-AAED-7CC56EBF7E02}" type="slidenum">
              <a:rPr lang="ko-KR" altLang="en-US" smtClean="0"/>
              <a:t>22</a:t>
            </a:fld>
            <a:endParaRPr lang="ko-KR" altLang="en-US"/>
          </a:p>
        </p:txBody>
      </p:sp>
      <p:pic>
        <p:nvPicPr>
          <p:cNvPr id="2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789113"/>
            <a:ext cx="5943600" cy="383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Cloud Callout 26"/>
          <p:cNvSpPr>
            <a:spLocks noChangeArrowheads="1"/>
          </p:cNvSpPr>
          <p:nvPr/>
        </p:nvSpPr>
        <p:spPr bwMode="auto">
          <a:xfrm>
            <a:off x="5943600" y="1052513"/>
            <a:ext cx="3048000" cy="1295400"/>
          </a:xfrm>
          <a:prstGeom prst="cloudCallout">
            <a:avLst>
              <a:gd name="adj1" fmla="val -77481"/>
              <a:gd name="adj2" fmla="val 2503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ko-KR" sz="1200">
                <a:solidFill>
                  <a:srgbClr val="000000"/>
                </a:solidFill>
                <a:latin typeface="Calibri" panose="020F0502020204030204" pitchFamily="34" charset="0"/>
                <a:ea typeface="Calibri" panose="020F0502020204030204" pitchFamily="34" charset="0"/>
                <a:cs typeface="Times New Roman" panose="02020603050405020304" pitchFamily="18" charset="0"/>
              </a:rPr>
              <a:t>“See how science, technology, engineering, and mathematics are actually applicable to real life.”</a:t>
            </a:r>
          </a:p>
          <a:p>
            <a:pPr algn="ctr" eaLnBrk="1" hangingPunct="1"/>
            <a:r>
              <a:rPr lang="en-US" altLang="ko-KR" sz="1200">
                <a:solidFill>
                  <a:srgbClr val="000000"/>
                </a:solidFill>
                <a:ea typeface="Calibri" panose="020F0502020204030204" pitchFamily="34" charset="0"/>
                <a:cs typeface="Times New Roman" panose="02020603050405020304" pitchFamily="18" charset="0"/>
              </a:rPr>
              <a:t>—</a:t>
            </a:r>
            <a:r>
              <a:rPr lang="en-US" altLang="ko-KR" sz="1200" i="1">
                <a:solidFill>
                  <a:srgbClr val="000000"/>
                </a:solidFill>
                <a:latin typeface="Calibri" panose="020F0502020204030204" pitchFamily="34" charset="0"/>
                <a:ea typeface="Calibri" panose="020F0502020204030204" pitchFamily="34" charset="0"/>
                <a:cs typeface="Times New Roman" panose="02020603050405020304" pitchFamily="18" charset="0"/>
              </a:rPr>
              <a:t>Engineering Student</a:t>
            </a:r>
            <a:endParaRPr lang="en-US" altLang="ko-KR" sz="1200" i="1">
              <a:solidFill>
                <a:srgbClr val="000000"/>
              </a:solidFill>
              <a:latin typeface="Calibri" panose="020F0502020204030204" pitchFamily="34" charset="0"/>
              <a:ea typeface="Calibri" panose="020F0502020204030204" pitchFamily="34" charset="0"/>
              <a:cs typeface="Arial" panose="020B0604020202020204" pitchFamily="34" charset="0"/>
            </a:endParaRPr>
          </a:p>
        </p:txBody>
      </p:sp>
      <p:sp>
        <p:nvSpPr>
          <p:cNvPr id="23" name="Cloud Callout 27"/>
          <p:cNvSpPr>
            <a:spLocks noChangeArrowheads="1"/>
          </p:cNvSpPr>
          <p:nvPr/>
        </p:nvSpPr>
        <p:spPr bwMode="auto">
          <a:xfrm>
            <a:off x="19050" y="1909763"/>
            <a:ext cx="2133600" cy="1752600"/>
          </a:xfrm>
          <a:prstGeom prst="cloudCallout">
            <a:avLst>
              <a:gd name="adj1" fmla="val 12204"/>
              <a:gd name="adj2" fmla="val 86958"/>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ko-KR" sz="1200">
                <a:solidFill>
                  <a:srgbClr val="000000"/>
                </a:solidFill>
                <a:latin typeface="Calibri" panose="020F0502020204030204" pitchFamily="34" charset="0"/>
                <a:ea typeface="Calibri" panose="020F0502020204030204" pitchFamily="34" charset="0"/>
                <a:cs typeface="Times New Roman" panose="02020603050405020304" pitchFamily="18" charset="0"/>
              </a:rPr>
              <a:t>“Expose them at an early age, show them it is fun and interesting.”</a:t>
            </a:r>
          </a:p>
          <a:p>
            <a:pPr algn="ctr" eaLnBrk="1" hangingPunct="1"/>
            <a:r>
              <a:rPr lang="en-US" altLang="ko-KR" sz="1200">
                <a:solidFill>
                  <a:srgbClr val="000000"/>
                </a:solidFill>
                <a:ea typeface="Calibri" panose="020F0502020204030204" pitchFamily="34" charset="0"/>
                <a:cs typeface="Times New Roman" panose="02020603050405020304" pitchFamily="18" charset="0"/>
              </a:rPr>
              <a:t>—</a:t>
            </a:r>
            <a:r>
              <a:rPr lang="en-US" altLang="ko-KR" sz="1200" i="1">
                <a:solidFill>
                  <a:srgbClr val="000000"/>
                </a:solidFill>
                <a:latin typeface="Calibri" panose="020F0502020204030204" pitchFamily="34" charset="0"/>
                <a:ea typeface="Calibri" panose="020F0502020204030204" pitchFamily="34" charset="0"/>
                <a:cs typeface="Times New Roman" panose="02020603050405020304" pitchFamily="18" charset="0"/>
              </a:rPr>
              <a:t>Biomedical Sciences Student</a:t>
            </a:r>
            <a:endParaRPr lang="en-US" altLang="ko-KR" sz="2000" i="1">
              <a:solidFill>
                <a:srgbClr val="000000"/>
              </a:solidFill>
              <a:latin typeface="Calibri" panose="020F0502020204030204" pitchFamily="34" charset="0"/>
              <a:ea typeface="Calibri" panose="020F0502020204030204" pitchFamily="34" charset="0"/>
              <a:cs typeface="Arial" panose="020B0604020202020204" pitchFamily="34" charset="0"/>
            </a:endParaRPr>
          </a:p>
        </p:txBody>
      </p:sp>
      <p:sp>
        <p:nvSpPr>
          <p:cNvPr id="24" name="TextBox 23"/>
          <p:cNvSpPr txBox="1"/>
          <p:nvPr/>
        </p:nvSpPr>
        <p:spPr>
          <a:xfrm>
            <a:off x="2484438" y="5229225"/>
            <a:ext cx="6307137" cy="738188"/>
          </a:xfrm>
          <a:prstGeom prst="rect">
            <a:avLst/>
          </a:prstGeom>
          <a:noFill/>
        </p:spPr>
        <p:txBody>
          <a:bodyPr>
            <a:spAutoFit/>
          </a:bodyPr>
          <a:lstStyle/>
          <a:p>
            <a:pPr algn="r">
              <a:defRPr/>
            </a:pPr>
            <a:r>
              <a:rPr lang="en-US" sz="1400" b="1" dirty="0">
                <a:solidFill>
                  <a:schemeClr val="accent1"/>
                </a:solidFill>
                <a:latin typeface="+mn-lt"/>
              </a:rPr>
              <a:t>The word cloud illustrates keywords used by students to indicate how parents and schools can make STEM more interesting for kids. Larger words represent higher frequencies while smaller words represent lower frequencies. </a:t>
            </a:r>
          </a:p>
        </p:txBody>
      </p:sp>
      <p:sp>
        <p:nvSpPr>
          <p:cNvPr id="25" name="직사각형 10"/>
          <p:cNvSpPr>
            <a:spLocks noChangeArrowheads="1"/>
          </p:cNvSpPr>
          <p:nvPr/>
        </p:nvSpPr>
        <p:spPr bwMode="auto">
          <a:xfrm>
            <a:off x="0" y="6165850"/>
            <a:ext cx="5508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ko-KR" sz="1000" b="1" i="1"/>
              <a:t>STEM Perceptions: Student &amp; Parent Study, Harris Interactive and Microsoft, 2011</a:t>
            </a:r>
            <a:endParaRPr lang="ko-KR" altLang="en-US" sz="1000" b="1" i="1"/>
          </a:p>
        </p:txBody>
      </p:sp>
      <p:sp>
        <p:nvSpPr>
          <p:cNvPr id="26" name="TextBox 25"/>
          <p:cNvSpPr txBox="1"/>
          <p:nvPr/>
        </p:nvSpPr>
        <p:spPr>
          <a:xfrm>
            <a:off x="31441" y="1295440"/>
            <a:ext cx="5743752" cy="369332"/>
          </a:xfrm>
          <a:prstGeom prst="rect">
            <a:avLst/>
          </a:prstGeom>
          <a:noFill/>
        </p:spPr>
        <p:txBody>
          <a:bodyPr wrap="none" rtlCol="0">
            <a:spAutoFit/>
          </a:bodyPr>
          <a:lstStyle/>
          <a:p>
            <a:r>
              <a:rPr lang="en-US" altLang="ko-KR" dirty="0" smtClean="0"/>
              <a:t>STEM: Science, Technology, Engineering, Mathematics</a:t>
            </a:r>
            <a:endParaRPr lang="ko-KR" altLang="en-US"/>
          </a:p>
        </p:txBody>
      </p:sp>
    </p:spTree>
    <p:extLst>
      <p:ext uri="{BB962C8B-B14F-4D97-AF65-F5344CB8AC3E}">
        <p14:creationId xmlns:p14="http://schemas.microsoft.com/office/powerpoint/2010/main" val="2932347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ko-KR" altLang="en-US" dirty="0" smtClean="0"/>
              <a:t>이공계</a:t>
            </a:r>
            <a:r>
              <a:rPr lang="en-US" altLang="ko-KR" dirty="0" smtClean="0"/>
              <a:t>(STEM)</a:t>
            </a:r>
            <a:r>
              <a:rPr lang="ko-KR" altLang="en-US" smtClean="0"/>
              <a:t> </a:t>
            </a:r>
            <a:r>
              <a:rPr lang="ko-KR" altLang="en-US" dirty="0" smtClean="0"/>
              <a:t>진로 선택에 영향을 미치는 요소</a:t>
            </a:r>
            <a:endParaRPr lang="ko-KR" altLang="en-US" dirty="0"/>
          </a:p>
        </p:txBody>
      </p:sp>
      <p:sp>
        <p:nvSpPr>
          <p:cNvPr id="4" name="슬라이드 번호 개체 틀 3"/>
          <p:cNvSpPr>
            <a:spLocks noGrp="1"/>
          </p:cNvSpPr>
          <p:nvPr>
            <p:ph type="sldNum" sz="quarter" idx="12"/>
          </p:nvPr>
        </p:nvSpPr>
        <p:spPr/>
        <p:txBody>
          <a:bodyPr/>
          <a:lstStyle/>
          <a:p>
            <a:fld id="{9644BB50-B7B3-497B-AAED-7CC56EBF7E02}" type="slidenum">
              <a:rPr lang="ko-KR" altLang="en-US" smtClean="0"/>
              <a:t>23</a:t>
            </a:fld>
            <a:endParaRPr lang="ko-KR" altLang="en-US"/>
          </a:p>
        </p:txBody>
      </p:sp>
      <p:sp>
        <p:nvSpPr>
          <p:cNvPr id="5" name="TextBox 4"/>
          <p:cNvSpPr txBox="1"/>
          <p:nvPr/>
        </p:nvSpPr>
        <p:spPr>
          <a:xfrm>
            <a:off x="899592" y="2132856"/>
            <a:ext cx="1723549" cy="646331"/>
          </a:xfrm>
          <a:prstGeom prst="rect">
            <a:avLst/>
          </a:prstGeom>
          <a:noFill/>
        </p:spPr>
        <p:txBody>
          <a:bodyPr wrap="none" rtlCol="0">
            <a:spAutoFit/>
          </a:bodyPr>
          <a:lstStyle/>
          <a:p>
            <a:r>
              <a:rPr lang="en-US" altLang="ko-KR" sz="3600" dirty="0" smtClean="0"/>
              <a:t>SW</a:t>
            </a:r>
            <a:r>
              <a:rPr lang="ko-KR" altLang="en-US" sz="3600" smtClean="0"/>
              <a:t>코딩</a:t>
            </a:r>
            <a:endParaRPr lang="ko-KR" altLang="en-US" sz="3600"/>
          </a:p>
        </p:txBody>
      </p:sp>
      <p:sp>
        <p:nvSpPr>
          <p:cNvPr id="6" name="오른쪽 화살표 5"/>
          <p:cNvSpPr/>
          <p:nvPr/>
        </p:nvSpPr>
        <p:spPr>
          <a:xfrm rot="2317780">
            <a:off x="2960878" y="2851076"/>
            <a:ext cx="576064"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3995936" y="2090980"/>
            <a:ext cx="1959383" cy="3244863"/>
          </a:xfrm>
          <a:prstGeom prst="rect">
            <a:avLst/>
          </a:prstGeom>
          <a:noFill/>
        </p:spPr>
        <p:txBody>
          <a:bodyPr wrap="none" rtlCol="0">
            <a:spAutoFit/>
          </a:bodyPr>
          <a:lstStyle/>
          <a:p>
            <a:pPr>
              <a:lnSpc>
                <a:spcPct val="150000"/>
              </a:lnSpc>
            </a:pPr>
            <a:r>
              <a:rPr lang="en-US" altLang="ko-KR" sz="2800" dirty="0" smtClean="0"/>
              <a:t>Fun</a:t>
            </a:r>
          </a:p>
          <a:p>
            <a:pPr>
              <a:lnSpc>
                <a:spcPct val="150000"/>
              </a:lnSpc>
            </a:pPr>
            <a:r>
              <a:rPr lang="en-US" altLang="ko-KR" sz="2800" dirty="0" smtClean="0"/>
              <a:t>Interesting</a:t>
            </a:r>
          </a:p>
          <a:p>
            <a:pPr>
              <a:lnSpc>
                <a:spcPct val="150000"/>
              </a:lnSpc>
            </a:pPr>
            <a:r>
              <a:rPr lang="en-US" altLang="ko-KR" sz="2800" dirty="0" smtClean="0"/>
              <a:t>Technology</a:t>
            </a:r>
          </a:p>
          <a:p>
            <a:pPr>
              <a:lnSpc>
                <a:spcPct val="150000"/>
              </a:lnSpc>
            </a:pPr>
            <a:r>
              <a:rPr lang="en-US" altLang="ko-KR" sz="2800" dirty="0" smtClean="0"/>
              <a:t>Show</a:t>
            </a:r>
          </a:p>
          <a:p>
            <a:pPr>
              <a:lnSpc>
                <a:spcPct val="150000"/>
              </a:lnSpc>
            </a:pPr>
            <a:r>
              <a:rPr lang="en-US" altLang="ko-KR" sz="2800" dirty="0" smtClean="0"/>
              <a:t>Activities</a:t>
            </a:r>
            <a:endParaRPr lang="ko-KR" altLang="en-US" sz="2800" dirty="0"/>
          </a:p>
        </p:txBody>
      </p:sp>
    </p:spTree>
    <p:extLst>
      <p:ext uri="{BB962C8B-B14F-4D97-AF65-F5344CB8AC3E}">
        <p14:creationId xmlns:p14="http://schemas.microsoft.com/office/powerpoint/2010/main" val="2431831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이공계 진로 선택에 영향을 미치는 요소</a:t>
            </a:r>
            <a:endParaRPr lang="ko-KR" altLang="en-US" dirty="0"/>
          </a:p>
        </p:txBody>
      </p:sp>
      <p:sp>
        <p:nvSpPr>
          <p:cNvPr id="4" name="슬라이드 번호 개체 틀 3"/>
          <p:cNvSpPr>
            <a:spLocks noGrp="1"/>
          </p:cNvSpPr>
          <p:nvPr>
            <p:ph type="sldNum" sz="quarter" idx="12"/>
          </p:nvPr>
        </p:nvSpPr>
        <p:spPr/>
        <p:txBody>
          <a:bodyPr/>
          <a:lstStyle/>
          <a:p>
            <a:fld id="{9644BB50-B7B3-497B-AAED-7CC56EBF7E02}" type="slidenum">
              <a:rPr lang="ko-KR" altLang="en-US" smtClean="0"/>
              <a:t>24</a:t>
            </a:fld>
            <a:endParaRPr lang="ko-KR" altLang="en-US"/>
          </a:p>
        </p:txBody>
      </p:sp>
      <p:graphicFrame>
        <p:nvGraphicFramePr>
          <p:cNvPr id="9" name="Chart 30"/>
          <p:cNvGraphicFramePr>
            <a:graphicFrameLocks/>
          </p:cNvGraphicFramePr>
          <p:nvPr/>
        </p:nvGraphicFramePr>
        <p:xfrm>
          <a:off x="246063" y="1350963"/>
          <a:ext cx="3302000" cy="4368800"/>
        </p:xfrm>
        <a:graphic>
          <a:graphicData uri="http://schemas.openxmlformats.org/presentationml/2006/ole">
            <mc:AlternateContent xmlns:mc="http://schemas.openxmlformats.org/markup-compatibility/2006">
              <mc:Choice xmlns:v="urn:schemas-microsoft-com:vml" Requires="v">
                <p:oleObj spid="_x0000_s1094" r:id="rId3" imgW="3304318" imgH="4365114" progId="Excel.Chart.8">
                  <p:embed/>
                </p:oleObj>
              </mc:Choice>
              <mc:Fallback>
                <p:oleObj r:id="rId3" imgW="3304318" imgH="4365114" progId="Excel.Char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350963"/>
                        <a:ext cx="3302000" cy="436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373063" y="1401763"/>
            <a:ext cx="3352800" cy="584200"/>
          </a:xfrm>
          <a:prstGeom prst="rect">
            <a:avLst/>
          </a:prstGeom>
          <a:noFill/>
        </p:spPr>
        <p:txBody>
          <a:bodyPr>
            <a:spAutoFit/>
          </a:bodyPr>
          <a:lstStyle/>
          <a:p>
            <a:pPr algn="ctr">
              <a:defRPr/>
            </a:pPr>
            <a:r>
              <a:rPr lang="en-US" sz="1600" b="1" u="sng" dirty="0">
                <a:solidFill>
                  <a:schemeClr val="tx1">
                    <a:lumMod val="50000"/>
                  </a:schemeClr>
                </a:solidFill>
                <a:latin typeface="Calibri" pitchFamily="34" charset="0"/>
              </a:rPr>
              <a:t>STEM Students: When Did You DECIDE You Wanted to Study STEM?</a:t>
            </a:r>
          </a:p>
        </p:txBody>
      </p:sp>
      <p:graphicFrame>
        <p:nvGraphicFramePr>
          <p:cNvPr id="11" name="Chart 8"/>
          <p:cNvGraphicFramePr>
            <a:graphicFrameLocks/>
          </p:cNvGraphicFramePr>
          <p:nvPr/>
        </p:nvGraphicFramePr>
        <p:xfrm>
          <a:off x="3960813" y="1622425"/>
          <a:ext cx="4368800" cy="4521200"/>
        </p:xfrm>
        <a:graphic>
          <a:graphicData uri="http://schemas.openxmlformats.org/presentationml/2006/ole">
            <mc:AlternateContent xmlns:mc="http://schemas.openxmlformats.org/markup-compatibility/2006">
              <mc:Choice xmlns:v="urn:schemas-microsoft-com:vml" Requires="v">
                <p:oleObj spid="_x0000_s1095" r:id="rId5" imgW="4365114" imgH="4523624" progId="Excel.Chart.8">
                  <p:embed/>
                </p:oleObj>
              </mc:Choice>
              <mc:Fallback>
                <p:oleObj r:id="rId5" imgW="4365114" imgH="4523624" progId="Excel.Chart.8">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0813" y="1622425"/>
                        <a:ext cx="4368800" cy="452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Box 11"/>
          <p:cNvSpPr txBox="1"/>
          <p:nvPr/>
        </p:nvSpPr>
        <p:spPr>
          <a:xfrm>
            <a:off x="5021263" y="1063625"/>
            <a:ext cx="3657600" cy="585788"/>
          </a:xfrm>
          <a:prstGeom prst="rect">
            <a:avLst/>
          </a:prstGeom>
          <a:noFill/>
        </p:spPr>
        <p:txBody>
          <a:bodyPr>
            <a:spAutoFit/>
          </a:bodyPr>
          <a:lstStyle/>
          <a:p>
            <a:pPr algn="ctr">
              <a:defRPr/>
            </a:pPr>
            <a:r>
              <a:rPr lang="en-US" sz="1600" b="1" u="sng" dirty="0">
                <a:solidFill>
                  <a:schemeClr val="tx1">
                    <a:lumMod val="50000"/>
                  </a:schemeClr>
                </a:solidFill>
                <a:latin typeface="Calibri" pitchFamily="34" charset="0"/>
              </a:rPr>
              <a:t>STEM Students: Before College, </a:t>
            </a:r>
          </a:p>
          <a:p>
            <a:pPr algn="ctr">
              <a:defRPr/>
            </a:pPr>
            <a:r>
              <a:rPr lang="en-US" sz="1600" b="1" u="sng" dirty="0">
                <a:solidFill>
                  <a:schemeClr val="tx1">
                    <a:lumMod val="50000"/>
                  </a:schemeClr>
                </a:solidFill>
                <a:latin typeface="Calibri" pitchFamily="34" charset="0"/>
              </a:rPr>
              <a:t>WHAT Got You Interested in STEM?</a:t>
            </a:r>
          </a:p>
        </p:txBody>
      </p:sp>
      <p:sp>
        <p:nvSpPr>
          <p:cNvPr id="13" name="TextBox 12"/>
          <p:cNvSpPr txBox="1"/>
          <p:nvPr/>
        </p:nvSpPr>
        <p:spPr>
          <a:xfrm>
            <a:off x="8250238" y="1716088"/>
            <a:ext cx="685800" cy="461962"/>
          </a:xfrm>
          <a:prstGeom prst="rect">
            <a:avLst/>
          </a:prstGeom>
          <a:noFill/>
        </p:spPr>
        <p:txBody>
          <a:bodyPr>
            <a:spAutoFit/>
          </a:bodyPr>
          <a:lstStyle/>
          <a:p>
            <a:pPr>
              <a:defRPr/>
            </a:pPr>
            <a:r>
              <a:rPr lang="en-US" sz="1200" dirty="0">
                <a:solidFill>
                  <a:schemeClr val="tx1">
                    <a:lumMod val="50000"/>
                  </a:schemeClr>
                </a:solidFill>
                <a:latin typeface="Calibri" pitchFamily="34" charset="0"/>
              </a:rPr>
              <a:t>#1 for </a:t>
            </a:r>
            <a:r>
              <a:rPr lang="en-US" sz="1200" b="1" dirty="0">
                <a:solidFill>
                  <a:schemeClr val="tx1">
                    <a:lumMod val="50000"/>
                  </a:schemeClr>
                </a:solidFill>
                <a:latin typeface="Calibri" pitchFamily="34" charset="0"/>
              </a:rPr>
              <a:t>females</a:t>
            </a:r>
          </a:p>
        </p:txBody>
      </p:sp>
      <p:sp>
        <p:nvSpPr>
          <p:cNvPr id="14" name="Right Arrow 24"/>
          <p:cNvSpPr/>
          <p:nvPr/>
        </p:nvSpPr>
        <p:spPr bwMode="auto">
          <a:xfrm>
            <a:off x="8088313" y="1870075"/>
            <a:ext cx="228600" cy="127000"/>
          </a:xfrm>
          <a:prstGeom prst="rightArrow">
            <a:avLst/>
          </a:prstGeom>
          <a:noFill/>
          <a:ln w="15875" cap="flat" cmpd="sng" algn="ctr">
            <a:solidFill>
              <a:schemeClr val="accent3"/>
            </a:solidFill>
            <a:prstDash val="solid"/>
            <a:round/>
            <a:headEnd type="none" w="med" len="med"/>
            <a:tailEnd type="none" w="med" len="med"/>
          </a:ln>
          <a:effectLst/>
        </p:spPr>
        <p:txBody>
          <a:bodyPr/>
          <a:lstStyle/>
          <a:p>
            <a:pPr eaLnBrk="0" hangingPunct="0">
              <a:defRPr/>
            </a:pPr>
            <a:endParaRPr lang="en-US" sz="2400" dirty="0">
              <a:latin typeface="Arial" charset="0"/>
              <a:ea typeface="ヒラギノ角ゴ Pro W3" pitchFamily="1" charset="-128"/>
            </a:endParaRPr>
          </a:p>
        </p:txBody>
      </p:sp>
      <p:sp>
        <p:nvSpPr>
          <p:cNvPr id="15" name="TextBox 14"/>
          <p:cNvSpPr txBox="1"/>
          <p:nvPr/>
        </p:nvSpPr>
        <p:spPr>
          <a:xfrm>
            <a:off x="8088313" y="2406650"/>
            <a:ext cx="685800" cy="461963"/>
          </a:xfrm>
          <a:prstGeom prst="rect">
            <a:avLst/>
          </a:prstGeom>
          <a:noFill/>
        </p:spPr>
        <p:txBody>
          <a:bodyPr>
            <a:spAutoFit/>
          </a:bodyPr>
          <a:lstStyle/>
          <a:p>
            <a:pPr>
              <a:defRPr/>
            </a:pPr>
            <a:r>
              <a:rPr lang="en-US" sz="1200" dirty="0">
                <a:solidFill>
                  <a:schemeClr val="tx1">
                    <a:lumMod val="50000"/>
                  </a:schemeClr>
                </a:solidFill>
                <a:latin typeface="Calibri" pitchFamily="34" charset="0"/>
              </a:rPr>
              <a:t>#1 for </a:t>
            </a:r>
            <a:r>
              <a:rPr lang="en-US" sz="1200" b="1" dirty="0">
                <a:solidFill>
                  <a:schemeClr val="tx1">
                    <a:lumMod val="50000"/>
                  </a:schemeClr>
                </a:solidFill>
                <a:latin typeface="Calibri" pitchFamily="34" charset="0"/>
              </a:rPr>
              <a:t>males</a:t>
            </a:r>
          </a:p>
        </p:txBody>
      </p:sp>
      <p:sp>
        <p:nvSpPr>
          <p:cNvPr id="16" name="Right Arrow 26"/>
          <p:cNvSpPr/>
          <p:nvPr/>
        </p:nvSpPr>
        <p:spPr bwMode="auto">
          <a:xfrm>
            <a:off x="7926388" y="2560638"/>
            <a:ext cx="228600" cy="127000"/>
          </a:xfrm>
          <a:prstGeom prst="rightArrow">
            <a:avLst/>
          </a:prstGeom>
          <a:noFill/>
          <a:ln w="15875" cap="flat" cmpd="sng" algn="ctr">
            <a:solidFill>
              <a:schemeClr val="accent4"/>
            </a:solidFill>
            <a:prstDash val="solid"/>
            <a:round/>
            <a:headEnd type="none" w="med" len="med"/>
            <a:tailEnd type="none" w="med" len="med"/>
          </a:ln>
          <a:effectLst/>
        </p:spPr>
        <p:txBody>
          <a:bodyPr/>
          <a:lstStyle/>
          <a:p>
            <a:pPr eaLnBrk="0" hangingPunct="0">
              <a:defRPr/>
            </a:pPr>
            <a:endParaRPr lang="en-US" sz="2400" dirty="0">
              <a:latin typeface="Arial" charset="0"/>
              <a:ea typeface="ヒラギノ角ゴ Pro W3" pitchFamily="1" charset="-128"/>
            </a:endParaRPr>
          </a:p>
        </p:txBody>
      </p:sp>
      <p:sp>
        <p:nvSpPr>
          <p:cNvPr id="17" name="Rounded Rectangular Callout 36"/>
          <p:cNvSpPr/>
          <p:nvPr/>
        </p:nvSpPr>
        <p:spPr bwMode="auto">
          <a:xfrm>
            <a:off x="7212013" y="3730625"/>
            <a:ext cx="1752600" cy="1219200"/>
          </a:xfrm>
          <a:prstGeom prst="wedgeRoundRectCallout">
            <a:avLst>
              <a:gd name="adj1" fmla="val 20834"/>
              <a:gd name="adj2" fmla="val -76563"/>
              <a:gd name="adj3" fmla="val 16667"/>
            </a:avLst>
          </a:prstGeom>
          <a:noFill/>
          <a:ln w="15875" cap="flat" cmpd="sng" algn="ctr">
            <a:solidFill>
              <a:schemeClr val="bg1">
                <a:lumMod val="50000"/>
              </a:schemeClr>
            </a:solidFill>
            <a:prstDash val="solid"/>
            <a:round/>
            <a:headEnd type="none" w="med" len="med"/>
            <a:tailEnd type="none" w="med" len="med"/>
          </a:ln>
          <a:effectLst/>
        </p:spPr>
        <p:txBody>
          <a:bodyPr tIns="0" rIns="0" bIns="0" anchor="ctr"/>
          <a:lstStyle/>
          <a:p>
            <a:pPr>
              <a:defRPr/>
            </a:pPr>
            <a:r>
              <a:rPr lang="en-US" altLang="ko-KR" sz="1100">
                <a:solidFill>
                  <a:srgbClr val="000000"/>
                </a:solidFill>
                <a:latin typeface="Calibri" pitchFamily="34" charset="0"/>
                <a:ea typeface="굴림" pitchFamily="50" charset="-127"/>
              </a:rPr>
              <a:t>“I took 2 classes in high school where the teachers were really good at making it interesting and I realized how much I like this.” </a:t>
            </a:r>
          </a:p>
          <a:p>
            <a:pPr>
              <a:defRPr/>
            </a:pPr>
            <a:r>
              <a:rPr lang="en-US" altLang="ko-KR" sz="1100" i="1">
                <a:solidFill>
                  <a:srgbClr val="000000"/>
                </a:solidFill>
                <a:latin typeface="Calibri" pitchFamily="34" charset="0"/>
                <a:ea typeface="굴림" pitchFamily="50" charset="-127"/>
              </a:rPr>
              <a:t>–  Math Student</a:t>
            </a:r>
          </a:p>
        </p:txBody>
      </p:sp>
      <p:sp>
        <p:nvSpPr>
          <p:cNvPr id="18" name="Rounded Rectangular Callout 38"/>
          <p:cNvSpPr/>
          <p:nvPr/>
        </p:nvSpPr>
        <p:spPr bwMode="auto">
          <a:xfrm>
            <a:off x="7212013" y="5330825"/>
            <a:ext cx="1524000" cy="685800"/>
          </a:xfrm>
          <a:prstGeom prst="wedgeRoundRectCallout">
            <a:avLst>
              <a:gd name="adj1" fmla="val -21101"/>
              <a:gd name="adj2" fmla="val -91742"/>
              <a:gd name="adj3" fmla="val 16667"/>
            </a:avLst>
          </a:prstGeom>
          <a:noFill/>
          <a:ln w="15875" cap="flat" cmpd="sng" algn="ctr">
            <a:solidFill>
              <a:schemeClr val="bg1">
                <a:lumMod val="50000"/>
              </a:schemeClr>
            </a:solidFill>
            <a:prstDash val="solid"/>
            <a:round/>
            <a:headEnd type="none" w="med" len="med"/>
            <a:tailEnd type="none" w="med" len="med"/>
          </a:ln>
          <a:effectLst/>
        </p:spPr>
        <p:txBody>
          <a:bodyPr tIns="0" rIns="0" bIns="0" anchor="ctr"/>
          <a:lstStyle/>
          <a:p>
            <a:pPr>
              <a:defRPr/>
            </a:pPr>
            <a:r>
              <a:rPr lang="en-US" altLang="ko-KR" sz="1100">
                <a:solidFill>
                  <a:srgbClr val="000000"/>
                </a:solidFill>
                <a:latin typeface="Calibri" pitchFamily="34" charset="0"/>
                <a:ea typeface="굴림" pitchFamily="50" charset="-127"/>
              </a:rPr>
              <a:t>“Video games got me into this area.” </a:t>
            </a:r>
          </a:p>
          <a:p>
            <a:pPr>
              <a:defRPr/>
            </a:pPr>
            <a:r>
              <a:rPr lang="en-US" altLang="ko-KR" sz="1100" i="1">
                <a:solidFill>
                  <a:srgbClr val="000000"/>
                </a:solidFill>
                <a:latin typeface="Calibri" pitchFamily="34" charset="0"/>
                <a:ea typeface="굴림" pitchFamily="50" charset="-127"/>
              </a:rPr>
              <a:t>– Tech Student</a:t>
            </a:r>
          </a:p>
        </p:txBody>
      </p:sp>
      <p:sp>
        <p:nvSpPr>
          <p:cNvPr id="19" name="TextBox 21"/>
          <p:cNvSpPr txBox="1">
            <a:spLocks noChangeArrowheads="1"/>
          </p:cNvSpPr>
          <p:nvPr/>
        </p:nvSpPr>
        <p:spPr bwMode="auto">
          <a:xfrm>
            <a:off x="0" y="6237288"/>
            <a:ext cx="50212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ko-KR" sz="1000" b="1" i="1"/>
              <a:t>STEM Perceptions: Student &amp; Parent Study, Harris Interactive &amp; Microsoft, 2011</a:t>
            </a:r>
            <a:endParaRPr lang="ko-KR" altLang="en-US" sz="1000" b="1" i="1"/>
          </a:p>
        </p:txBody>
      </p:sp>
      <p:sp>
        <p:nvSpPr>
          <p:cNvPr id="20" name="모서리가 둥근 직사각형 19"/>
          <p:cNvSpPr/>
          <p:nvPr/>
        </p:nvSpPr>
        <p:spPr>
          <a:xfrm>
            <a:off x="4140200" y="2420938"/>
            <a:ext cx="4824413" cy="431800"/>
          </a:xfrm>
          <a:prstGeom prst="roundRect">
            <a:avLst/>
          </a:prstGeom>
          <a:noFill/>
          <a:ln w="2857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26" name="모서리가 둥근 직사각형 25"/>
          <p:cNvSpPr/>
          <p:nvPr/>
        </p:nvSpPr>
        <p:spPr>
          <a:xfrm>
            <a:off x="4140200" y="1700213"/>
            <a:ext cx="4824413" cy="433387"/>
          </a:xfrm>
          <a:prstGeom prst="roundRect">
            <a:avLst/>
          </a:prstGeom>
          <a:noFill/>
          <a:ln w="2857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Tree>
    <p:extLst>
      <p:ext uri="{BB962C8B-B14F-4D97-AF65-F5344CB8AC3E}">
        <p14:creationId xmlns:p14="http://schemas.microsoft.com/office/powerpoint/2010/main" val="2595171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Chart 6"/>
          <p:cNvGraphicFramePr>
            <a:graphicFrameLocks/>
          </p:cNvGraphicFramePr>
          <p:nvPr>
            <p:extLst>
              <p:ext uri="{D42A27DB-BD31-4B8C-83A1-F6EECF244321}">
                <p14:modId xmlns:p14="http://schemas.microsoft.com/office/powerpoint/2010/main" val="3634582599"/>
              </p:ext>
            </p:extLst>
          </p:nvPr>
        </p:nvGraphicFramePr>
        <p:xfrm>
          <a:off x="-50800" y="903288"/>
          <a:ext cx="7112000" cy="5816600"/>
        </p:xfrm>
        <a:graphic>
          <a:graphicData uri="http://schemas.openxmlformats.org/presentationml/2006/ole">
            <mc:AlternateContent xmlns:mc="http://schemas.openxmlformats.org/markup-compatibility/2006">
              <mc:Choice xmlns:v="urn:schemas-microsoft-com:vml" Requires="v">
                <p:oleObj spid="_x0000_s2083" r:id="rId3" imgW="7108552" imgH="5816088" progId="Excel.Chart.8">
                  <p:embed/>
                </p:oleObj>
              </mc:Choice>
              <mc:Fallback>
                <p:oleObj r:id="rId3" imgW="7108552" imgH="5816088" progId="Excel.Char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00" y="903288"/>
                        <a:ext cx="7112000" cy="581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제목 1"/>
          <p:cNvSpPr>
            <a:spLocks noGrp="1"/>
          </p:cNvSpPr>
          <p:nvPr>
            <p:ph type="title"/>
          </p:nvPr>
        </p:nvSpPr>
        <p:spPr/>
        <p:txBody>
          <a:bodyPr>
            <a:noAutofit/>
          </a:bodyPr>
          <a:lstStyle/>
          <a:p>
            <a:r>
              <a:rPr lang="ko-KR" altLang="en-US" sz="2800" dirty="0" smtClean="0"/>
              <a:t>이공계 진로 선택에 영향을 미치는 요소</a:t>
            </a:r>
            <a:r>
              <a:rPr lang="en-US" altLang="ko-KR" sz="2800" dirty="0" smtClean="0"/>
              <a:t>(</a:t>
            </a:r>
            <a:r>
              <a:rPr lang="ko-KR" altLang="en-US" sz="2800" smtClean="0"/>
              <a:t>대학생</a:t>
            </a:r>
            <a:r>
              <a:rPr lang="en-US" altLang="ko-KR" sz="2800" dirty="0" smtClean="0"/>
              <a:t>)</a:t>
            </a:r>
            <a:endParaRPr lang="ko-KR" altLang="en-US" sz="2800" dirty="0"/>
          </a:p>
        </p:txBody>
      </p:sp>
      <p:sp>
        <p:nvSpPr>
          <p:cNvPr id="4" name="슬라이드 번호 개체 틀 3"/>
          <p:cNvSpPr>
            <a:spLocks noGrp="1"/>
          </p:cNvSpPr>
          <p:nvPr>
            <p:ph type="sldNum" sz="quarter" idx="12"/>
          </p:nvPr>
        </p:nvSpPr>
        <p:spPr/>
        <p:txBody>
          <a:bodyPr/>
          <a:lstStyle/>
          <a:p>
            <a:fld id="{9644BB50-B7B3-497B-AAED-7CC56EBF7E02}" type="slidenum">
              <a:rPr lang="ko-KR" altLang="en-US" smtClean="0"/>
              <a:t>25</a:t>
            </a:fld>
            <a:endParaRPr lang="ko-KR" altLang="en-US"/>
          </a:p>
        </p:txBody>
      </p:sp>
      <p:sp>
        <p:nvSpPr>
          <p:cNvPr id="21" name="Rectangle 14"/>
          <p:cNvSpPr>
            <a:spLocks noChangeArrowheads="1"/>
          </p:cNvSpPr>
          <p:nvPr/>
        </p:nvSpPr>
        <p:spPr bwMode="auto">
          <a:xfrm>
            <a:off x="7391400" y="5526088"/>
            <a:ext cx="1752600" cy="11430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ko-KR" sz="2400">
              <a:ea typeface="ヒラギノ角ゴ Pro W3"/>
              <a:cs typeface="ヒラギノ角ゴ Pro W3"/>
            </a:endParaRPr>
          </a:p>
        </p:txBody>
      </p:sp>
      <p:sp>
        <p:nvSpPr>
          <p:cNvPr id="22" name="TextBox 7"/>
          <p:cNvSpPr txBox="1">
            <a:spLocks noChangeArrowheads="1"/>
          </p:cNvSpPr>
          <p:nvPr/>
        </p:nvSpPr>
        <p:spPr bwMode="auto">
          <a:xfrm>
            <a:off x="6705600" y="1143000"/>
            <a:ext cx="23622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ko-KR" sz="1300">
                <a:latin typeface="Calibri" panose="020F0502020204030204" pitchFamily="34" charset="0"/>
                <a:ea typeface="굴림" panose="020B0600000101010101" pitchFamily="50" charset="-127"/>
              </a:rPr>
              <a:t>#1 reason for </a:t>
            </a:r>
            <a:r>
              <a:rPr lang="en-US" altLang="ko-KR" sz="1300" b="1">
                <a:latin typeface="Calibri" panose="020F0502020204030204" pitchFamily="34" charset="0"/>
                <a:ea typeface="굴림" panose="020B0600000101010101" pitchFamily="50" charset="-127"/>
              </a:rPr>
              <a:t>males</a:t>
            </a:r>
            <a:r>
              <a:rPr lang="en-US" altLang="ko-KR" sz="1300">
                <a:latin typeface="Calibri" panose="020F0502020204030204" pitchFamily="34" charset="0"/>
                <a:ea typeface="굴림" panose="020B0600000101010101" pitchFamily="50" charset="-127"/>
              </a:rPr>
              <a:t> and </a:t>
            </a:r>
          </a:p>
          <a:p>
            <a:pPr eaLnBrk="1" hangingPunct="1"/>
            <a:r>
              <a:rPr lang="en-US" altLang="ko-KR" sz="1300" b="1">
                <a:latin typeface="Calibri" panose="020F0502020204030204" pitchFamily="34" charset="0"/>
                <a:ea typeface="굴림" panose="020B0600000101010101" pitchFamily="50" charset="-127"/>
              </a:rPr>
              <a:t>pre-med</a:t>
            </a:r>
            <a:r>
              <a:rPr lang="en-US" altLang="ko-KR" sz="1300">
                <a:latin typeface="Calibri" panose="020F0502020204030204" pitchFamily="34" charset="0"/>
                <a:ea typeface="굴림" panose="020B0600000101010101" pitchFamily="50" charset="-127"/>
              </a:rPr>
              <a:t> students</a:t>
            </a:r>
          </a:p>
        </p:txBody>
      </p:sp>
      <p:sp>
        <p:nvSpPr>
          <p:cNvPr id="23" name="TextBox 8"/>
          <p:cNvSpPr txBox="1">
            <a:spLocks noChangeArrowheads="1"/>
          </p:cNvSpPr>
          <p:nvPr/>
        </p:nvSpPr>
        <p:spPr bwMode="auto">
          <a:xfrm>
            <a:off x="6705600" y="1600200"/>
            <a:ext cx="23622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ko-KR" sz="1300">
                <a:latin typeface="Calibri" panose="020F0502020204030204" pitchFamily="34" charset="0"/>
                <a:ea typeface="굴림" panose="020B0600000101010101" pitchFamily="50" charset="-127"/>
              </a:rPr>
              <a:t>#1 reason for </a:t>
            </a:r>
            <a:r>
              <a:rPr lang="en-US" altLang="ko-KR" sz="1300" b="1">
                <a:latin typeface="Calibri" panose="020F0502020204030204" pitchFamily="34" charset="0"/>
                <a:ea typeface="굴림" panose="020B0600000101010101" pitchFamily="50" charset="-127"/>
              </a:rPr>
              <a:t>females</a:t>
            </a:r>
            <a:r>
              <a:rPr lang="en-US" altLang="ko-KR" sz="1300">
                <a:latin typeface="Calibri" panose="020F0502020204030204" pitchFamily="34" charset="0"/>
                <a:ea typeface="굴림" panose="020B0600000101010101" pitchFamily="50" charset="-127"/>
              </a:rPr>
              <a:t> and </a:t>
            </a:r>
          </a:p>
          <a:p>
            <a:pPr eaLnBrk="1" hangingPunct="1"/>
            <a:r>
              <a:rPr lang="en-US" altLang="ko-KR" sz="1300" b="1">
                <a:latin typeface="Calibri" panose="020F0502020204030204" pitchFamily="34" charset="0"/>
                <a:ea typeface="굴림" panose="020B0600000101010101" pitchFamily="50" charset="-127"/>
              </a:rPr>
              <a:t>engineering</a:t>
            </a:r>
            <a:r>
              <a:rPr lang="en-US" altLang="ko-KR" sz="1300">
                <a:latin typeface="Calibri" panose="020F0502020204030204" pitchFamily="34" charset="0"/>
                <a:ea typeface="굴림" panose="020B0600000101010101" pitchFamily="50" charset="-127"/>
              </a:rPr>
              <a:t> &amp; </a:t>
            </a:r>
            <a:r>
              <a:rPr lang="en-US" altLang="ko-KR" sz="1300" b="1">
                <a:latin typeface="Calibri" panose="020F0502020204030204" pitchFamily="34" charset="0"/>
                <a:ea typeface="굴림" panose="020B0600000101010101" pitchFamily="50" charset="-127"/>
              </a:rPr>
              <a:t>science</a:t>
            </a:r>
            <a:r>
              <a:rPr lang="en-US" altLang="ko-KR" sz="1300">
                <a:latin typeface="Calibri" panose="020F0502020204030204" pitchFamily="34" charset="0"/>
                <a:ea typeface="굴림" panose="020B0600000101010101" pitchFamily="50" charset="-127"/>
              </a:rPr>
              <a:t> students</a:t>
            </a:r>
          </a:p>
        </p:txBody>
      </p:sp>
      <p:sp>
        <p:nvSpPr>
          <p:cNvPr id="24" name="TextBox 9"/>
          <p:cNvSpPr txBox="1">
            <a:spLocks noChangeArrowheads="1"/>
          </p:cNvSpPr>
          <p:nvPr/>
        </p:nvSpPr>
        <p:spPr bwMode="auto">
          <a:xfrm>
            <a:off x="5905500" y="2922588"/>
            <a:ext cx="27051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ko-KR" sz="1300">
                <a:latin typeface="Calibri" panose="020F0502020204030204" pitchFamily="34" charset="0"/>
                <a:ea typeface="굴림" panose="020B0600000101010101" pitchFamily="50" charset="-127"/>
              </a:rPr>
              <a:t>#1 reason for </a:t>
            </a:r>
            <a:r>
              <a:rPr lang="en-US" altLang="ko-KR" sz="1300" b="1">
                <a:latin typeface="Calibri" panose="020F0502020204030204" pitchFamily="34" charset="0"/>
                <a:ea typeface="굴림" panose="020B0600000101010101" pitchFamily="50" charset="-127"/>
              </a:rPr>
              <a:t>technology</a:t>
            </a:r>
            <a:r>
              <a:rPr lang="en-US" altLang="ko-KR" sz="1300">
                <a:latin typeface="Calibri" panose="020F0502020204030204" pitchFamily="34" charset="0"/>
                <a:ea typeface="굴림" panose="020B0600000101010101" pitchFamily="50" charset="-127"/>
              </a:rPr>
              <a:t> students </a:t>
            </a:r>
            <a:r>
              <a:rPr lang="en-US" altLang="ko-KR" sz="900">
                <a:latin typeface="Calibri" panose="020F0502020204030204" pitchFamily="34" charset="0"/>
                <a:ea typeface="굴림" panose="020B0600000101010101" pitchFamily="50" charset="-127"/>
              </a:rPr>
              <a:t>(Note: Does not make top 3 list for any other major)</a:t>
            </a:r>
          </a:p>
        </p:txBody>
      </p:sp>
      <p:sp>
        <p:nvSpPr>
          <p:cNvPr id="25" name="Right Arrow 11"/>
          <p:cNvSpPr>
            <a:spLocks noChangeArrowheads="1"/>
          </p:cNvSpPr>
          <p:nvPr/>
        </p:nvSpPr>
        <p:spPr bwMode="auto">
          <a:xfrm>
            <a:off x="5562600" y="2998788"/>
            <a:ext cx="381000" cy="152400"/>
          </a:xfrm>
          <a:prstGeom prst="rightArrow">
            <a:avLst>
              <a:gd name="adj1" fmla="val 50000"/>
              <a:gd name="adj2" fmla="val 50000"/>
            </a:avLst>
          </a:prstGeom>
          <a:noFill/>
          <a:ln w="15875" algn="ctr">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ko-KR" sz="2400">
              <a:ea typeface="ヒラギノ角ゴ Pro W3"/>
              <a:cs typeface="ヒラギノ角ゴ Pro W3"/>
            </a:endParaRPr>
          </a:p>
        </p:txBody>
      </p:sp>
      <p:sp>
        <p:nvSpPr>
          <p:cNvPr id="27" name="Right Arrow 12"/>
          <p:cNvSpPr>
            <a:spLocks noChangeArrowheads="1"/>
          </p:cNvSpPr>
          <p:nvPr/>
        </p:nvSpPr>
        <p:spPr bwMode="auto">
          <a:xfrm>
            <a:off x="6324600" y="1712913"/>
            <a:ext cx="381000" cy="152400"/>
          </a:xfrm>
          <a:prstGeom prst="rightArrow">
            <a:avLst>
              <a:gd name="adj1" fmla="val 50000"/>
              <a:gd name="adj2" fmla="val 50000"/>
            </a:avLst>
          </a:prstGeom>
          <a:noFill/>
          <a:ln w="15875" algn="ctr">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ko-KR" sz="2400">
              <a:ea typeface="ヒラギノ角ゴ Pro W3"/>
              <a:cs typeface="ヒラギノ角ゴ Pro W3"/>
            </a:endParaRPr>
          </a:p>
        </p:txBody>
      </p:sp>
      <p:sp>
        <p:nvSpPr>
          <p:cNvPr id="28" name="Right Arrow 13"/>
          <p:cNvSpPr>
            <a:spLocks noChangeArrowheads="1"/>
          </p:cNvSpPr>
          <p:nvPr/>
        </p:nvSpPr>
        <p:spPr bwMode="auto">
          <a:xfrm>
            <a:off x="6324600" y="1274763"/>
            <a:ext cx="381000" cy="152400"/>
          </a:xfrm>
          <a:prstGeom prst="rightArrow">
            <a:avLst>
              <a:gd name="adj1" fmla="val 50000"/>
              <a:gd name="adj2" fmla="val 50000"/>
            </a:avLst>
          </a:prstGeom>
          <a:noFill/>
          <a:ln w="15875" algn="ctr">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ko-KR" sz="2400">
              <a:ea typeface="ヒラギノ角ゴ Pro W3"/>
              <a:cs typeface="ヒラギノ角ゴ Pro W3"/>
            </a:endParaRPr>
          </a:p>
        </p:txBody>
      </p:sp>
      <p:sp>
        <p:nvSpPr>
          <p:cNvPr id="29" name="Rounded Rectangular Callout 19"/>
          <p:cNvSpPr/>
          <p:nvPr/>
        </p:nvSpPr>
        <p:spPr bwMode="auto">
          <a:xfrm>
            <a:off x="5791200" y="3379788"/>
            <a:ext cx="2971800" cy="685800"/>
          </a:xfrm>
          <a:prstGeom prst="wedgeRoundRectCallout">
            <a:avLst>
              <a:gd name="adj1" fmla="val -57618"/>
              <a:gd name="adj2" fmla="val -52134"/>
              <a:gd name="adj3" fmla="val 16667"/>
            </a:avLst>
          </a:prstGeom>
          <a:solidFill>
            <a:schemeClr val="bg1"/>
          </a:solidFill>
          <a:ln w="25400" cap="flat" cmpd="sng" algn="ctr">
            <a:solidFill>
              <a:schemeClr val="accent1"/>
            </a:solidFill>
            <a:prstDash val="solid"/>
            <a:round/>
            <a:headEnd type="none" w="med" len="med"/>
            <a:tailEnd type="none" w="med" len="med"/>
          </a:ln>
          <a:effectLst>
            <a:outerShdw blurRad="50800" dist="38100" dir="2700000" algn="tl" rotWithShape="0">
              <a:srgbClr val="000000">
                <a:alpha val="40000"/>
              </a:srgbClr>
            </a:outerShdw>
          </a:effectLst>
        </p:spPr>
        <p:txBody>
          <a:bodyPr anchor="ctr"/>
          <a:lstStyle/>
          <a:p>
            <a:pPr>
              <a:defRPr/>
            </a:pPr>
            <a:r>
              <a:rPr lang="en-US" sz="1200" b="1" dirty="0">
                <a:solidFill>
                  <a:schemeClr val="tx1">
                    <a:lumMod val="50000"/>
                  </a:schemeClr>
                </a:solidFill>
                <a:latin typeface="Calibri" pitchFamily="34" charset="0"/>
              </a:rPr>
              <a:t>Male </a:t>
            </a:r>
            <a:r>
              <a:rPr lang="en-US" sz="1200" dirty="0">
                <a:solidFill>
                  <a:schemeClr val="tx1">
                    <a:lumMod val="50000"/>
                  </a:schemeClr>
                </a:solidFill>
                <a:latin typeface="Calibri" pitchFamily="34" charset="0"/>
              </a:rPr>
              <a:t>students are more likely to pursue STEM because they have always enjoyed games/toys, etc. (51% vs. 35% females). </a:t>
            </a:r>
          </a:p>
        </p:txBody>
      </p:sp>
      <p:sp>
        <p:nvSpPr>
          <p:cNvPr id="30" name="Rounded Rectangular Callout 20"/>
          <p:cNvSpPr/>
          <p:nvPr/>
        </p:nvSpPr>
        <p:spPr bwMode="auto">
          <a:xfrm>
            <a:off x="4476750" y="5794375"/>
            <a:ext cx="4419600" cy="685800"/>
          </a:xfrm>
          <a:prstGeom prst="wedgeRoundRectCallout">
            <a:avLst>
              <a:gd name="adj1" fmla="val -48998"/>
              <a:gd name="adj2" fmla="val -121578"/>
              <a:gd name="adj3" fmla="val 16667"/>
            </a:avLst>
          </a:prstGeom>
          <a:solidFill>
            <a:schemeClr val="bg1"/>
          </a:solidFill>
          <a:ln w="25400" cap="flat" cmpd="sng" algn="ctr">
            <a:solidFill>
              <a:schemeClr val="accent1"/>
            </a:solidFill>
            <a:prstDash val="solid"/>
            <a:round/>
            <a:headEnd type="none" w="med" len="med"/>
            <a:tailEnd type="none" w="med" len="med"/>
          </a:ln>
          <a:effectLst>
            <a:outerShdw blurRad="50800" dist="38100" dir="2700000" algn="tl" rotWithShape="0">
              <a:srgbClr val="000000">
                <a:alpha val="40000"/>
              </a:srgbClr>
            </a:outerShdw>
          </a:effectLst>
        </p:spPr>
        <p:txBody>
          <a:bodyPr anchor="ctr"/>
          <a:lstStyle/>
          <a:p>
            <a:pPr>
              <a:defRPr/>
            </a:pPr>
            <a:r>
              <a:rPr lang="en-US" sz="1200" dirty="0">
                <a:solidFill>
                  <a:schemeClr val="tx1">
                    <a:lumMod val="50000"/>
                  </a:schemeClr>
                </a:solidFill>
                <a:latin typeface="Calibri" pitchFamily="34" charset="0"/>
              </a:rPr>
              <a:t>Black and Hispanic students are less likely than white and Asian students to say they chose STEM because they were encouraged by a teacher or guidance counselor.</a:t>
            </a:r>
          </a:p>
        </p:txBody>
      </p:sp>
      <p:sp>
        <p:nvSpPr>
          <p:cNvPr id="31" name="Rounded Rectangular Callout 15"/>
          <p:cNvSpPr/>
          <p:nvPr/>
        </p:nvSpPr>
        <p:spPr bwMode="auto">
          <a:xfrm>
            <a:off x="5334000" y="4151313"/>
            <a:ext cx="3581400" cy="1371600"/>
          </a:xfrm>
          <a:prstGeom prst="wedgeRoundRectCallout">
            <a:avLst>
              <a:gd name="adj1" fmla="val -58783"/>
              <a:gd name="adj2" fmla="val -58483"/>
              <a:gd name="adj3" fmla="val 16667"/>
            </a:avLst>
          </a:prstGeom>
          <a:solidFill>
            <a:schemeClr val="bg1"/>
          </a:solidFill>
          <a:ln w="25400" cap="flat" cmpd="sng" algn="ctr">
            <a:solidFill>
              <a:schemeClr val="accent1"/>
            </a:solidFill>
            <a:prstDash val="solid"/>
            <a:round/>
            <a:headEnd type="none" w="med" len="med"/>
            <a:tailEnd type="none" w="med" len="med"/>
          </a:ln>
          <a:effectLst>
            <a:outerShdw blurRad="50800" dist="38100" dir="2700000" algn="tl" rotWithShape="0">
              <a:srgbClr val="000000">
                <a:alpha val="40000"/>
              </a:srgbClr>
            </a:outerShdw>
          </a:effectLst>
        </p:spPr>
        <p:txBody>
          <a:bodyPr anchor="ctr"/>
          <a:lstStyle/>
          <a:p>
            <a:pPr eaLnBrk="0" hangingPunct="0">
              <a:defRPr/>
            </a:pPr>
            <a:r>
              <a:rPr lang="en-US" altLang="ko-KR" sz="1200" b="1">
                <a:solidFill>
                  <a:srgbClr val="000000"/>
                </a:solidFill>
                <a:latin typeface="Calibri" pitchFamily="34" charset="0"/>
                <a:ea typeface="굴림" pitchFamily="50" charset="-127"/>
              </a:rPr>
              <a:t>Female</a:t>
            </a:r>
            <a:r>
              <a:rPr lang="en-US" altLang="ko-KR" sz="1200">
                <a:solidFill>
                  <a:srgbClr val="000000"/>
                </a:solidFill>
                <a:latin typeface="Calibri" pitchFamily="34" charset="0"/>
                <a:ea typeface="굴림" pitchFamily="50" charset="-127"/>
              </a:rPr>
              <a:t> students are more likely than male students to say that they chose STEM to make a difference (49% vs. 34% males).</a:t>
            </a:r>
          </a:p>
          <a:p>
            <a:pPr eaLnBrk="0" hangingPunct="0">
              <a:defRPr/>
            </a:pPr>
            <a:endParaRPr lang="en-US" altLang="ko-KR" sz="800">
              <a:solidFill>
                <a:srgbClr val="000000"/>
              </a:solidFill>
              <a:latin typeface="Calibri" pitchFamily="34" charset="0"/>
              <a:ea typeface="굴림" pitchFamily="50" charset="-127"/>
            </a:endParaRPr>
          </a:p>
          <a:p>
            <a:pPr>
              <a:defRPr/>
            </a:pPr>
            <a:r>
              <a:rPr lang="en-US" altLang="ko-KR" sz="1200">
                <a:solidFill>
                  <a:srgbClr val="000000"/>
                </a:solidFill>
                <a:latin typeface="Calibri" pitchFamily="34" charset="0"/>
                <a:ea typeface="굴림" pitchFamily="50" charset="-127"/>
              </a:rPr>
              <a:t>Of all STEM students, </a:t>
            </a:r>
            <a:r>
              <a:rPr lang="en-US" altLang="ko-KR" sz="1200" b="1">
                <a:solidFill>
                  <a:srgbClr val="000000"/>
                </a:solidFill>
                <a:latin typeface="Calibri" pitchFamily="34" charset="0"/>
                <a:ea typeface="굴림" pitchFamily="50" charset="-127"/>
              </a:rPr>
              <a:t>pre-med</a:t>
            </a:r>
            <a:r>
              <a:rPr lang="en-US" altLang="ko-KR" sz="1200">
                <a:solidFill>
                  <a:srgbClr val="000000"/>
                </a:solidFill>
                <a:latin typeface="Calibri" pitchFamily="34" charset="0"/>
                <a:ea typeface="굴림" pitchFamily="50" charset="-127"/>
              </a:rPr>
              <a:t> are most likely to give this is a reason (67% vs. 50% in science, 35% in engineering and 12% in technology).</a:t>
            </a:r>
          </a:p>
        </p:txBody>
      </p:sp>
      <p:sp>
        <p:nvSpPr>
          <p:cNvPr id="32" name="직사각형 16"/>
          <p:cNvSpPr>
            <a:spLocks noChangeArrowheads="1"/>
          </p:cNvSpPr>
          <p:nvPr/>
        </p:nvSpPr>
        <p:spPr bwMode="auto">
          <a:xfrm>
            <a:off x="-36513" y="6279281"/>
            <a:ext cx="4572001"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ko-KR" sz="1000" b="1" i="1" dirty="0"/>
              <a:t>STEM Perceptions: Student &amp; Parent Study, Harris Interactive, 2011</a:t>
            </a:r>
            <a:endParaRPr lang="ko-KR" altLang="en-US" sz="1000" b="1" i="1"/>
          </a:p>
        </p:txBody>
      </p:sp>
    </p:spTree>
    <p:extLst>
      <p:ext uri="{BB962C8B-B14F-4D97-AF65-F5344CB8AC3E}">
        <p14:creationId xmlns:p14="http://schemas.microsoft.com/office/powerpoint/2010/main" val="313192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이공계 직업에 대한 데이터</a:t>
            </a:r>
            <a:endParaRPr lang="ko-KR" altLang="en-US" dirty="0"/>
          </a:p>
        </p:txBody>
      </p:sp>
      <p:sp>
        <p:nvSpPr>
          <p:cNvPr id="4" name="슬라이드 번호 개체 틀 3"/>
          <p:cNvSpPr>
            <a:spLocks noGrp="1"/>
          </p:cNvSpPr>
          <p:nvPr>
            <p:ph type="sldNum" sz="quarter" idx="12"/>
          </p:nvPr>
        </p:nvSpPr>
        <p:spPr/>
        <p:txBody>
          <a:bodyPr/>
          <a:lstStyle/>
          <a:p>
            <a:fld id="{9644BB50-B7B3-497B-AAED-7CC56EBF7E02}" type="slidenum">
              <a:rPr lang="ko-KR" altLang="en-US" smtClean="0"/>
              <a:t>26</a:t>
            </a:fld>
            <a:endParaRPr lang="ko-KR" altLang="en-US"/>
          </a:p>
        </p:txBody>
      </p:sp>
      <p:pic>
        <p:nvPicPr>
          <p:cNvPr id="3" name="그림 2"/>
          <p:cNvPicPr>
            <a:picLocks noChangeAspect="1"/>
          </p:cNvPicPr>
          <p:nvPr/>
        </p:nvPicPr>
        <p:blipFill>
          <a:blip r:embed="rId2"/>
          <a:stretch>
            <a:fillRect/>
          </a:stretch>
        </p:blipFill>
        <p:spPr>
          <a:xfrm>
            <a:off x="467544" y="2276872"/>
            <a:ext cx="8079655" cy="2624863"/>
          </a:xfrm>
          <a:prstGeom prst="rect">
            <a:avLst/>
          </a:prstGeom>
        </p:spPr>
      </p:pic>
      <p:sp>
        <p:nvSpPr>
          <p:cNvPr id="6" name="TextBox 5"/>
          <p:cNvSpPr txBox="1"/>
          <p:nvPr/>
        </p:nvSpPr>
        <p:spPr>
          <a:xfrm>
            <a:off x="1259632" y="5445224"/>
            <a:ext cx="45719" cy="369332"/>
          </a:xfrm>
          <a:prstGeom prst="rect">
            <a:avLst/>
          </a:prstGeom>
          <a:noFill/>
        </p:spPr>
        <p:txBody>
          <a:bodyPr wrap="square" rtlCol="0">
            <a:spAutoFit/>
          </a:bodyPr>
          <a:lstStyle/>
          <a:p>
            <a:endParaRPr lang="ko-KR" altLang="en-US" dirty="0"/>
          </a:p>
        </p:txBody>
      </p:sp>
      <p:sp>
        <p:nvSpPr>
          <p:cNvPr id="7" name="TextBox 6"/>
          <p:cNvSpPr txBox="1"/>
          <p:nvPr/>
        </p:nvSpPr>
        <p:spPr>
          <a:xfrm>
            <a:off x="467544" y="5436403"/>
            <a:ext cx="4782078" cy="246221"/>
          </a:xfrm>
          <a:prstGeom prst="rect">
            <a:avLst/>
          </a:prstGeom>
          <a:noFill/>
        </p:spPr>
        <p:txBody>
          <a:bodyPr wrap="none" rtlCol="0">
            <a:spAutoFit/>
          </a:bodyPr>
          <a:lstStyle/>
          <a:p>
            <a:r>
              <a:rPr lang="en-US" altLang="ko-KR" sz="1000" dirty="0"/>
              <a:t>Real-Time Insight into the Market for Entry-Level STEM Jobs, burning glass 2014</a:t>
            </a:r>
            <a:endParaRPr lang="ko-KR" altLang="en-US" sz="1000"/>
          </a:p>
        </p:txBody>
      </p:sp>
    </p:spTree>
    <p:extLst>
      <p:ext uri="{BB962C8B-B14F-4D97-AF65-F5344CB8AC3E}">
        <p14:creationId xmlns:p14="http://schemas.microsoft.com/office/powerpoint/2010/main" val="12235771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이공계 직업에 대한 데이터</a:t>
            </a:r>
            <a:endParaRPr lang="ko-KR" altLang="en-US" dirty="0"/>
          </a:p>
        </p:txBody>
      </p:sp>
      <p:sp>
        <p:nvSpPr>
          <p:cNvPr id="4" name="슬라이드 번호 개체 틀 3"/>
          <p:cNvSpPr>
            <a:spLocks noGrp="1"/>
          </p:cNvSpPr>
          <p:nvPr>
            <p:ph type="sldNum" sz="quarter" idx="12"/>
          </p:nvPr>
        </p:nvSpPr>
        <p:spPr/>
        <p:txBody>
          <a:bodyPr/>
          <a:lstStyle/>
          <a:p>
            <a:fld id="{9644BB50-B7B3-497B-AAED-7CC56EBF7E02}" type="slidenum">
              <a:rPr lang="ko-KR" altLang="en-US" smtClean="0"/>
              <a:t>27</a:t>
            </a:fld>
            <a:endParaRPr lang="ko-KR" altLang="en-US"/>
          </a:p>
        </p:txBody>
      </p:sp>
      <p:sp>
        <p:nvSpPr>
          <p:cNvPr id="6" name="TextBox 5"/>
          <p:cNvSpPr txBox="1"/>
          <p:nvPr/>
        </p:nvSpPr>
        <p:spPr>
          <a:xfrm>
            <a:off x="1259632" y="5445224"/>
            <a:ext cx="45719" cy="369332"/>
          </a:xfrm>
          <a:prstGeom prst="rect">
            <a:avLst/>
          </a:prstGeom>
          <a:noFill/>
        </p:spPr>
        <p:txBody>
          <a:bodyPr wrap="square" rtlCol="0">
            <a:spAutoFit/>
          </a:bodyPr>
          <a:lstStyle/>
          <a:p>
            <a:endParaRPr lang="ko-KR" altLang="en-US" dirty="0"/>
          </a:p>
        </p:txBody>
      </p:sp>
      <p:sp>
        <p:nvSpPr>
          <p:cNvPr id="7" name="TextBox 6"/>
          <p:cNvSpPr txBox="1"/>
          <p:nvPr/>
        </p:nvSpPr>
        <p:spPr>
          <a:xfrm>
            <a:off x="467544" y="5436403"/>
            <a:ext cx="4782078" cy="246221"/>
          </a:xfrm>
          <a:prstGeom prst="rect">
            <a:avLst/>
          </a:prstGeom>
          <a:noFill/>
        </p:spPr>
        <p:txBody>
          <a:bodyPr wrap="none" rtlCol="0">
            <a:spAutoFit/>
          </a:bodyPr>
          <a:lstStyle/>
          <a:p>
            <a:r>
              <a:rPr lang="en-US" altLang="ko-KR" sz="1000" dirty="0"/>
              <a:t>Real-Time Insight into the Market for Entry-Level STEM Jobs, burning glass 2014</a:t>
            </a:r>
            <a:endParaRPr lang="ko-KR" altLang="en-US" sz="1000"/>
          </a:p>
        </p:txBody>
      </p:sp>
      <p:pic>
        <p:nvPicPr>
          <p:cNvPr id="5" name="그림 4"/>
          <p:cNvPicPr>
            <a:picLocks noChangeAspect="1"/>
          </p:cNvPicPr>
          <p:nvPr/>
        </p:nvPicPr>
        <p:blipFill>
          <a:blip r:embed="rId2"/>
          <a:stretch>
            <a:fillRect/>
          </a:stretch>
        </p:blipFill>
        <p:spPr>
          <a:xfrm>
            <a:off x="395536" y="2060848"/>
            <a:ext cx="8415581" cy="2952328"/>
          </a:xfrm>
          <a:prstGeom prst="rect">
            <a:avLst/>
          </a:prstGeom>
        </p:spPr>
      </p:pic>
    </p:spTree>
    <p:extLst>
      <p:ext uri="{BB962C8B-B14F-4D97-AF65-F5344CB8AC3E}">
        <p14:creationId xmlns:p14="http://schemas.microsoft.com/office/powerpoint/2010/main" val="1298373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이공계 직업에 대한 데이터</a:t>
            </a:r>
            <a:endParaRPr lang="ko-KR" altLang="en-US" dirty="0"/>
          </a:p>
        </p:txBody>
      </p:sp>
      <p:sp>
        <p:nvSpPr>
          <p:cNvPr id="4" name="슬라이드 번호 개체 틀 3"/>
          <p:cNvSpPr>
            <a:spLocks noGrp="1"/>
          </p:cNvSpPr>
          <p:nvPr>
            <p:ph type="sldNum" sz="quarter" idx="12"/>
          </p:nvPr>
        </p:nvSpPr>
        <p:spPr/>
        <p:txBody>
          <a:bodyPr/>
          <a:lstStyle/>
          <a:p>
            <a:fld id="{9644BB50-B7B3-497B-AAED-7CC56EBF7E02}" type="slidenum">
              <a:rPr lang="ko-KR" altLang="en-US" smtClean="0"/>
              <a:t>28</a:t>
            </a:fld>
            <a:endParaRPr lang="ko-KR" altLang="en-US"/>
          </a:p>
        </p:txBody>
      </p:sp>
      <p:sp>
        <p:nvSpPr>
          <p:cNvPr id="6" name="TextBox 5"/>
          <p:cNvSpPr txBox="1"/>
          <p:nvPr/>
        </p:nvSpPr>
        <p:spPr>
          <a:xfrm>
            <a:off x="1259632" y="5445224"/>
            <a:ext cx="45719" cy="369332"/>
          </a:xfrm>
          <a:prstGeom prst="rect">
            <a:avLst/>
          </a:prstGeom>
          <a:noFill/>
        </p:spPr>
        <p:txBody>
          <a:bodyPr wrap="square" rtlCol="0">
            <a:spAutoFit/>
          </a:bodyPr>
          <a:lstStyle/>
          <a:p>
            <a:endParaRPr lang="ko-KR" altLang="en-US" dirty="0"/>
          </a:p>
        </p:txBody>
      </p:sp>
      <p:sp>
        <p:nvSpPr>
          <p:cNvPr id="7" name="TextBox 6"/>
          <p:cNvSpPr txBox="1"/>
          <p:nvPr/>
        </p:nvSpPr>
        <p:spPr>
          <a:xfrm>
            <a:off x="467544" y="5436403"/>
            <a:ext cx="4782078" cy="246221"/>
          </a:xfrm>
          <a:prstGeom prst="rect">
            <a:avLst/>
          </a:prstGeom>
          <a:noFill/>
        </p:spPr>
        <p:txBody>
          <a:bodyPr wrap="none" rtlCol="0">
            <a:spAutoFit/>
          </a:bodyPr>
          <a:lstStyle/>
          <a:p>
            <a:r>
              <a:rPr lang="en-US" altLang="ko-KR" sz="1000" dirty="0"/>
              <a:t>Real-Time Insight into the Market for Entry-Level STEM Jobs, burning glass 2014</a:t>
            </a:r>
            <a:endParaRPr lang="ko-KR" altLang="en-US" sz="1000"/>
          </a:p>
        </p:txBody>
      </p:sp>
      <p:pic>
        <p:nvPicPr>
          <p:cNvPr id="3" name="그림 2"/>
          <p:cNvPicPr>
            <a:picLocks noChangeAspect="1"/>
          </p:cNvPicPr>
          <p:nvPr/>
        </p:nvPicPr>
        <p:blipFill>
          <a:blip r:embed="rId2"/>
          <a:stretch>
            <a:fillRect/>
          </a:stretch>
        </p:blipFill>
        <p:spPr>
          <a:xfrm>
            <a:off x="467544" y="1844824"/>
            <a:ext cx="8133942" cy="3327238"/>
          </a:xfrm>
          <a:prstGeom prst="rect">
            <a:avLst/>
          </a:prstGeom>
        </p:spPr>
      </p:pic>
    </p:spTree>
    <p:extLst>
      <p:ext uri="{BB962C8B-B14F-4D97-AF65-F5344CB8AC3E}">
        <p14:creationId xmlns:p14="http://schemas.microsoft.com/office/powerpoint/2010/main" val="2505520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이공계 직업에 대한 데이터</a:t>
            </a:r>
            <a:endParaRPr lang="ko-KR" altLang="en-US" dirty="0"/>
          </a:p>
        </p:txBody>
      </p:sp>
      <p:sp>
        <p:nvSpPr>
          <p:cNvPr id="4" name="슬라이드 번호 개체 틀 3"/>
          <p:cNvSpPr>
            <a:spLocks noGrp="1"/>
          </p:cNvSpPr>
          <p:nvPr>
            <p:ph type="sldNum" sz="quarter" idx="12"/>
          </p:nvPr>
        </p:nvSpPr>
        <p:spPr/>
        <p:txBody>
          <a:bodyPr/>
          <a:lstStyle/>
          <a:p>
            <a:fld id="{9644BB50-B7B3-497B-AAED-7CC56EBF7E02}" type="slidenum">
              <a:rPr lang="ko-KR" altLang="en-US" smtClean="0"/>
              <a:t>29</a:t>
            </a:fld>
            <a:endParaRPr lang="ko-KR" altLang="en-US"/>
          </a:p>
        </p:txBody>
      </p:sp>
      <p:sp>
        <p:nvSpPr>
          <p:cNvPr id="6" name="TextBox 5"/>
          <p:cNvSpPr txBox="1"/>
          <p:nvPr/>
        </p:nvSpPr>
        <p:spPr>
          <a:xfrm>
            <a:off x="1259632" y="5445224"/>
            <a:ext cx="45719" cy="369332"/>
          </a:xfrm>
          <a:prstGeom prst="rect">
            <a:avLst/>
          </a:prstGeom>
          <a:noFill/>
        </p:spPr>
        <p:txBody>
          <a:bodyPr wrap="square" rtlCol="0">
            <a:spAutoFit/>
          </a:bodyPr>
          <a:lstStyle/>
          <a:p>
            <a:endParaRPr lang="ko-KR" altLang="en-US" dirty="0"/>
          </a:p>
        </p:txBody>
      </p:sp>
      <p:sp>
        <p:nvSpPr>
          <p:cNvPr id="7" name="TextBox 6"/>
          <p:cNvSpPr txBox="1"/>
          <p:nvPr/>
        </p:nvSpPr>
        <p:spPr>
          <a:xfrm>
            <a:off x="323528" y="6021288"/>
            <a:ext cx="4782078" cy="246221"/>
          </a:xfrm>
          <a:prstGeom prst="rect">
            <a:avLst/>
          </a:prstGeom>
          <a:noFill/>
        </p:spPr>
        <p:txBody>
          <a:bodyPr wrap="none" rtlCol="0">
            <a:spAutoFit/>
          </a:bodyPr>
          <a:lstStyle/>
          <a:p>
            <a:r>
              <a:rPr lang="en-US" altLang="ko-KR" sz="1000" dirty="0"/>
              <a:t>Real-Time Insight into the Market for Entry-Level STEM Jobs, burning glass 2014</a:t>
            </a:r>
            <a:endParaRPr lang="ko-KR" altLang="en-US" sz="1000"/>
          </a:p>
        </p:txBody>
      </p:sp>
      <p:pic>
        <p:nvPicPr>
          <p:cNvPr id="5" name="그림 4"/>
          <p:cNvPicPr>
            <a:picLocks noChangeAspect="1"/>
          </p:cNvPicPr>
          <p:nvPr/>
        </p:nvPicPr>
        <p:blipFill>
          <a:blip r:embed="rId2"/>
          <a:stretch>
            <a:fillRect/>
          </a:stretch>
        </p:blipFill>
        <p:spPr>
          <a:xfrm>
            <a:off x="506710" y="1880078"/>
            <a:ext cx="7560840" cy="1033159"/>
          </a:xfrm>
          <a:prstGeom prst="rect">
            <a:avLst/>
          </a:prstGeom>
        </p:spPr>
      </p:pic>
      <p:pic>
        <p:nvPicPr>
          <p:cNvPr id="8" name="그림 7"/>
          <p:cNvPicPr>
            <a:picLocks noChangeAspect="1"/>
          </p:cNvPicPr>
          <p:nvPr/>
        </p:nvPicPr>
        <p:blipFill>
          <a:blip r:embed="rId3"/>
          <a:stretch>
            <a:fillRect/>
          </a:stretch>
        </p:blipFill>
        <p:spPr>
          <a:xfrm>
            <a:off x="539552" y="2932118"/>
            <a:ext cx="7527998" cy="2230301"/>
          </a:xfrm>
          <a:prstGeom prst="rect">
            <a:avLst/>
          </a:prstGeom>
        </p:spPr>
      </p:pic>
    </p:spTree>
    <p:extLst>
      <p:ext uri="{BB962C8B-B14F-4D97-AF65-F5344CB8AC3E}">
        <p14:creationId xmlns:p14="http://schemas.microsoft.com/office/powerpoint/2010/main" val="1967211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dirty="0" smtClean="0"/>
              <a:t>강사 소개</a:t>
            </a:r>
            <a:endParaRPr lang="ko-KR" altLang="en-US" dirty="0">
              <a:solidFill>
                <a:schemeClr val="bg1"/>
              </a:solidFill>
            </a:endParaRPr>
          </a:p>
        </p:txBody>
      </p:sp>
      <p:sp>
        <p:nvSpPr>
          <p:cNvPr id="4" name="슬라이드 번호 개체 틀 3"/>
          <p:cNvSpPr>
            <a:spLocks noGrp="1"/>
          </p:cNvSpPr>
          <p:nvPr>
            <p:ph type="sldNum" sz="quarter" idx="12"/>
          </p:nvPr>
        </p:nvSpPr>
        <p:spPr/>
        <p:txBody>
          <a:bodyPr/>
          <a:lstStyle/>
          <a:p>
            <a:fld id="{9644BB50-B7B3-497B-AAED-7CC56EBF7E02}" type="slidenum">
              <a:rPr lang="ko-KR" altLang="en-US" smtClean="0"/>
              <a:t>3</a:t>
            </a:fld>
            <a:endParaRPr lang="ko-KR" altLang="en-US"/>
          </a:p>
        </p:txBody>
      </p:sp>
      <p:pic>
        <p:nvPicPr>
          <p:cNvPr id="3" name="그림 2"/>
          <p:cNvPicPr>
            <a:picLocks noChangeAspect="1"/>
          </p:cNvPicPr>
          <p:nvPr/>
        </p:nvPicPr>
        <p:blipFill>
          <a:blip r:embed="rId2"/>
          <a:stretch>
            <a:fillRect/>
          </a:stretch>
        </p:blipFill>
        <p:spPr>
          <a:xfrm>
            <a:off x="827584" y="1399753"/>
            <a:ext cx="7038975" cy="4981575"/>
          </a:xfrm>
          <a:prstGeom prst="rect">
            <a:avLst/>
          </a:prstGeom>
        </p:spPr>
      </p:pic>
    </p:spTree>
    <p:extLst>
      <p:ext uri="{BB962C8B-B14F-4D97-AF65-F5344CB8AC3E}">
        <p14:creationId xmlns:p14="http://schemas.microsoft.com/office/powerpoint/2010/main" val="9960623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이공계 직업에 대한 데이터</a:t>
            </a:r>
            <a:endParaRPr lang="ko-KR" altLang="en-US" dirty="0"/>
          </a:p>
        </p:txBody>
      </p:sp>
      <p:sp>
        <p:nvSpPr>
          <p:cNvPr id="4" name="슬라이드 번호 개체 틀 3"/>
          <p:cNvSpPr>
            <a:spLocks noGrp="1"/>
          </p:cNvSpPr>
          <p:nvPr>
            <p:ph type="sldNum" sz="quarter" idx="12"/>
          </p:nvPr>
        </p:nvSpPr>
        <p:spPr/>
        <p:txBody>
          <a:bodyPr/>
          <a:lstStyle/>
          <a:p>
            <a:fld id="{9644BB50-B7B3-497B-AAED-7CC56EBF7E02}" type="slidenum">
              <a:rPr lang="ko-KR" altLang="en-US" smtClean="0"/>
              <a:t>30</a:t>
            </a:fld>
            <a:endParaRPr lang="ko-KR" altLang="en-US"/>
          </a:p>
        </p:txBody>
      </p:sp>
      <p:sp>
        <p:nvSpPr>
          <p:cNvPr id="6" name="TextBox 5"/>
          <p:cNvSpPr txBox="1"/>
          <p:nvPr/>
        </p:nvSpPr>
        <p:spPr>
          <a:xfrm>
            <a:off x="1259632" y="5445224"/>
            <a:ext cx="45719" cy="369332"/>
          </a:xfrm>
          <a:prstGeom prst="rect">
            <a:avLst/>
          </a:prstGeom>
          <a:noFill/>
        </p:spPr>
        <p:txBody>
          <a:bodyPr wrap="square" rtlCol="0">
            <a:spAutoFit/>
          </a:bodyPr>
          <a:lstStyle/>
          <a:p>
            <a:endParaRPr lang="ko-KR" altLang="en-US" dirty="0"/>
          </a:p>
        </p:txBody>
      </p:sp>
      <p:sp>
        <p:nvSpPr>
          <p:cNvPr id="7" name="TextBox 6"/>
          <p:cNvSpPr txBox="1"/>
          <p:nvPr/>
        </p:nvSpPr>
        <p:spPr>
          <a:xfrm>
            <a:off x="323528" y="6021288"/>
            <a:ext cx="4782078" cy="246221"/>
          </a:xfrm>
          <a:prstGeom prst="rect">
            <a:avLst/>
          </a:prstGeom>
          <a:noFill/>
        </p:spPr>
        <p:txBody>
          <a:bodyPr wrap="none" rtlCol="0">
            <a:spAutoFit/>
          </a:bodyPr>
          <a:lstStyle/>
          <a:p>
            <a:r>
              <a:rPr lang="en-US" altLang="ko-KR" sz="1000" dirty="0"/>
              <a:t>Real-Time Insight into the Market for Entry-Level STEM Jobs, burning glass 2014</a:t>
            </a:r>
            <a:endParaRPr lang="ko-KR" altLang="en-US" sz="1000"/>
          </a:p>
        </p:txBody>
      </p:sp>
      <p:pic>
        <p:nvPicPr>
          <p:cNvPr id="5" name="그림 4"/>
          <p:cNvPicPr>
            <a:picLocks noChangeAspect="1"/>
          </p:cNvPicPr>
          <p:nvPr/>
        </p:nvPicPr>
        <p:blipFill>
          <a:blip r:embed="rId2"/>
          <a:stretch>
            <a:fillRect/>
          </a:stretch>
        </p:blipFill>
        <p:spPr>
          <a:xfrm>
            <a:off x="506710" y="1880078"/>
            <a:ext cx="7560840" cy="1033159"/>
          </a:xfrm>
          <a:prstGeom prst="rect">
            <a:avLst/>
          </a:prstGeom>
        </p:spPr>
      </p:pic>
      <p:pic>
        <p:nvPicPr>
          <p:cNvPr id="3" name="그림 2"/>
          <p:cNvPicPr>
            <a:picLocks noChangeAspect="1"/>
          </p:cNvPicPr>
          <p:nvPr/>
        </p:nvPicPr>
        <p:blipFill>
          <a:blip r:embed="rId3"/>
          <a:stretch>
            <a:fillRect/>
          </a:stretch>
        </p:blipFill>
        <p:spPr>
          <a:xfrm>
            <a:off x="531793" y="3019481"/>
            <a:ext cx="7535757" cy="2244320"/>
          </a:xfrm>
          <a:prstGeom prst="rect">
            <a:avLst/>
          </a:prstGeom>
        </p:spPr>
      </p:pic>
    </p:spTree>
    <p:extLst>
      <p:ext uri="{BB962C8B-B14F-4D97-AF65-F5344CB8AC3E}">
        <p14:creationId xmlns:p14="http://schemas.microsoft.com/office/powerpoint/2010/main" val="40448895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이공계 직업에 대한 데이터</a:t>
            </a:r>
            <a:endParaRPr lang="ko-KR" altLang="en-US" dirty="0"/>
          </a:p>
        </p:txBody>
      </p:sp>
      <p:sp>
        <p:nvSpPr>
          <p:cNvPr id="4" name="슬라이드 번호 개체 틀 3"/>
          <p:cNvSpPr>
            <a:spLocks noGrp="1"/>
          </p:cNvSpPr>
          <p:nvPr>
            <p:ph type="sldNum" sz="quarter" idx="12"/>
          </p:nvPr>
        </p:nvSpPr>
        <p:spPr/>
        <p:txBody>
          <a:bodyPr/>
          <a:lstStyle/>
          <a:p>
            <a:fld id="{9644BB50-B7B3-497B-AAED-7CC56EBF7E02}" type="slidenum">
              <a:rPr lang="ko-KR" altLang="en-US" smtClean="0"/>
              <a:t>31</a:t>
            </a:fld>
            <a:endParaRPr lang="ko-KR" altLang="en-US"/>
          </a:p>
        </p:txBody>
      </p:sp>
      <p:sp>
        <p:nvSpPr>
          <p:cNvPr id="6" name="TextBox 5"/>
          <p:cNvSpPr txBox="1"/>
          <p:nvPr/>
        </p:nvSpPr>
        <p:spPr>
          <a:xfrm>
            <a:off x="1259632" y="5445224"/>
            <a:ext cx="45719" cy="369332"/>
          </a:xfrm>
          <a:prstGeom prst="rect">
            <a:avLst/>
          </a:prstGeom>
          <a:noFill/>
        </p:spPr>
        <p:txBody>
          <a:bodyPr wrap="square" rtlCol="0">
            <a:spAutoFit/>
          </a:bodyPr>
          <a:lstStyle/>
          <a:p>
            <a:endParaRPr lang="ko-KR" altLang="en-US" dirty="0"/>
          </a:p>
        </p:txBody>
      </p:sp>
      <p:sp>
        <p:nvSpPr>
          <p:cNvPr id="7" name="TextBox 6"/>
          <p:cNvSpPr txBox="1"/>
          <p:nvPr/>
        </p:nvSpPr>
        <p:spPr>
          <a:xfrm>
            <a:off x="323528" y="6021288"/>
            <a:ext cx="4782078" cy="246221"/>
          </a:xfrm>
          <a:prstGeom prst="rect">
            <a:avLst/>
          </a:prstGeom>
          <a:noFill/>
        </p:spPr>
        <p:txBody>
          <a:bodyPr wrap="none" rtlCol="0">
            <a:spAutoFit/>
          </a:bodyPr>
          <a:lstStyle/>
          <a:p>
            <a:r>
              <a:rPr lang="en-US" altLang="ko-KR" sz="1000" dirty="0"/>
              <a:t>Real-Time Insight into the Market for Entry-Level STEM Jobs, burning glass 2014</a:t>
            </a:r>
            <a:endParaRPr lang="ko-KR" altLang="en-US" sz="1000"/>
          </a:p>
        </p:txBody>
      </p:sp>
      <p:pic>
        <p:nvPicPr>
          <p:cNvPr id="5" name="그림 4"/>
          <p:cNvPicPr>
            <a:picLocks noChangeAspect="1"/>
          </p:cNvPicPr>
          <p:nvPr/>
        </p:nvPicPr>
        <p:blipFill>
          <a:blip r:embed="rId2"/>
          <a:stretch>
            <a:fillRect/>
          </a:stretch>
        </p:blipFill>
        <p:spPr>
          <a:xfrm>
            <a:off x="506710" y="1880078"/>
            <a:ext cx="7560840" cy="1033159"/>
          </a:xfrm>
          <a:prstGeom prst="rect">
            <a:avLst/>
          </a:prstGeom>
        </p:spPr>
      </p:pic>
      <p:pic>
        <p:nvPicPr>
          <p:cNvPr id="8" name="그림 7"/>
          <p:cNvPicPr>
            <a:picLocks noChangeAspect="1"/>
          </p:cNvPicPr>
          <p:nvPr/>
        </p:nvPicPr>
        <p:blipFill>
          <a:blip r:embed="rId3"/>
          <a:stretch>
            <a:fillRect/>
          </a:stretch>
        </p:blipFill>
        <p:spPr>
          <a:xfrm>
            <a:off x="514073" y="2983627"/>
            <a:ext cx="7553477" cy="2241980"/>
          </a:xfrm>
          <a:prstGeom prst="rect">
            <a:avLst/>
          </a:prstGeom>
        </p:spPr>
      </p:pic>
    </p:spTree>
    <p:extLst>
      <p:ext uri="{BB962C8B-B14F-4D97-AF65-F5344CB8AC3E}">
        <p14:creationId xmlns:p14="http://schemas.microsoft.com/office/powerpoint/2010/main" val="41474326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이공계 직업에 대한 데이터</a:t>
            </a:r>
            <a:endParaRPr lang="ko-KR" altLang="en-US" dirty="0"/>
          </a:p>
        </p:txBody>
      </p:sp>
      <p:sp>
        <p:nvSpPr>
          <p:cNvPr id="4" name="슬라이드 번호 개체 틀 3"/>
          <p:cNvSpPr>
            <a:spLocks noGrp="1"/>
          </p:cNvSpPr>
          <p:nvPr>
            <p:ph type="sldNum" sz="quarter" idx="12"/>
          </p:nvPr>
        </p:nvSpPr>
        <p:spPr/>
        <p:txBody>
          <a:bodyPr/>
          <a:lstStyle/>
          <a:p>
            <a:fld id="{9644BB50-B7B3-497B-AAED-7CC56EBF7E02}" type="slidenum">
              <a:rPr lang="ko-KR" altLang="en-US" smtClean="0"/>
              <a:t>32</a:t>
            </a:fld>
            <a:endParaRPr lang="ko-KR" altLang="en-US"/>
          </a:p>
        </p:txBody>
      </p:sp>
      <p:sp>
        <p:nvSpPr>
          <p:cNvPr id="6" name="TextBox 5"/>
          <p:cNvSpPr txBox="1"/>
          <p:nvPr/>
        </p:nvSpPr>
        <p:spPr>
          <a:xfrm>
            <a:off x="1259632" y="5445224"/>
            <a:ext cx="45719" cy="369332"/>
          </a:xfrm>
          <a:prstGeom prst="rect">
            <a:avLst/>
          </a:prstGeom>
          <a:noFill/>
        </p:spPr>
        <p:txBody>
          <a:bodyPr wrap="square" rtlCol="0">
            <a:spAutoFit/>
          </a:bodyPr>
          <a:lstStyle/>
          <a:p>
            <a:endParaRPr lang="ko-KR" altLang="en-US" dirty="0"/>
          </a:p>
        </p:txBody>
      </p:sp>
      <p:sp>
        <p:nvSpPr>
          <p:cNvPr id="7" name="TextBox 6"/>
          <p:cNvSpPr txBox="1"/>
          <p:nvPr/>
        </p:nvSpPr>
        <p:spPr>
          <a:xfrm>
            <a:off x="323528" y="6021288"/>
            <a:ext cx="4782078" cy="246221"/>
          </a:xfrm>
          <a:prstGeom prst="rect">
            <a:avLst/>
          </a:prstGeom>
          <a:noFill/>
        </p:spPr>
        <p:txBody>
          <a:bodyPr wrap="none" rtlCol="0">
            <a:spAutoFit/>
          </a:bodyPr>
          <a:lstStyle/>
          <a:p>
            <a:r>
              <a:rPr lang="en-US" altLang="ko-KR" sz="1000" dirty="0"/>
              <a:t>Real-Time Insight into the Market for Entry-Level STEM Jobs, burning glass 2014</a:t>
            </a:r>
            <a:endParaRPr lang="ko-KR" altLang="en-US" sz="1000"/>
          </a:p>
        </p:txBody>
      </p:sp>
      <p:pic>
        <p:nvPicPr>
          <p:cNvPr id="5" name="그림 4"/>
          <p:cNvPicPr>
            <a:picLocks noChangeAspect="1"/>
          </p:cNvPicPr>
          <p:nvPr/>
        </p:nvPicPr>
        <p:blipFill>
          <a:blip r:embed="rId2"/>
          <a:stretch>
            <a:fillRect/>
          </a:stretch>
        </p:blipFill>
        <p:spPr>
          <a:xfrm>
            <a:off x="506710" y="1880078"/>
            <a:ext cx="7560840" cy="1033159"/>
          </a:xfrm>
          <a:prstGeom prst="rect">
            <a:avLst/>
          </a:prstGeom>
        </p:spPr>
      </p:pic>
      <p:pic>
        <p:nvPicPr>
          <p:cNvPr id="3" name="그림 2"/>
          <p:cNvPicPr>
            <a:picLocks noChangeAspect="1"/>
          </p:cNvPicPr>
          <p:nvPr/>
        </p:nvPicPr>
        <p:blipFill>
          <a:blip r:embed="rId3"/>
          <a:stretch>
            <a:fillRect/>
          </a:stretch>
        </p:blipFill>
        <p:spPr>
          <a:xfrm>
            <a:off x="539552" y="3003409"/>
            <a:ext cx="7527998" cy="2232683"/>
          </a:xfrm>
          <a:prstGeom prst="rect">
            <a:avLst/>
          </a:prstGeom>
        </p:spPr>
      </p:pic>
    </p:spTree>
    <p:extLst>
      <p:ext uri="{BB962C8B-B14F-4D97-AF65-F5344CB8AC3E}">
        <p14:creationId xmlns:p14="http://schemas.microsoft.com/office/powerpoint/2010/main" val="606161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직업 범위의 확장</a:t>
            </a:r>
            <a:endParaRPr lang="ko-KR" altLang="en-US" dirty="0"/>
          </a:p>
        </p:txBody>
      </p:sp>
      <p:sp>
        <p:nvSpPr>
          <p:cNvPr id="3" name="내용 개체 틀 2"/>
          <p:cNvSpPr>
            <a:spLocks noGrp="1"/>
          </p:cNvSpPr>
          <p:nvPr>
            <p:ph idx="1"/>
          </p:nvPr>
        </p:nvSpPr>
        <p:spPr/>
        <p:txBody>
          <a:bodyPr/>
          <a:lstStyle/>
          <a:p>
            <a:r>
              <a:rPr lang="ko-KR" altLang="en-US" dirty="0" smtClean="0"/>
              <a:t>코딩 역량이 별도의 직업이 아닌 개별 직업의 단위 역량으로 확대</a:t>
            </a:r>
            <a:endParaRPr lang="ko-KR" altLang="en-US" dirty="0"/>
          </a:p>
        </p:txBody>
      </p:sp>
      <p:sp>
        <p:nvSpPr>
          <p:cNvPr id="4" name="슬라이드 번호 개체 틀 3"/>
          <p:cNvSpPr>
            <a:spLocks noGrp="1"/>
          </p:cNvSpPr>
          <p:nvPr>
            <p:ph type="sldNum" sz="quarter" idx="12"/>
          </p:nvPr>
        </p:nvSpPr>
        <p:spPr/>
        <p:txBody>
          <a:bodyPr/>
          <a:lstStyle/>
          <a:p>
            <a:fld id="{9644BB50-B7B3-497B-AAED-7CC56EBF7E02}" type="slidenum">
              <a:rPr lang="ko-KR" altLang="en-US" smtClean="0"/>
              <a:t>33</a:t>
            </a:fld>
            <a:endParaRPr lang="ko-KR" altLang="en-US"/>
          </a:p>
        </p:txBody>
      </p:sp>
      <p:sp>
        <p:nvSpPr>
          <p:cNvPr id="5" name="TextBox 4"/>
          <p:cNvSpPr txBox="1"/>
          <p:nvPr/>
        </p:nvSpPr>
        <p:spPr>
          <a:xfrm>
            <a:off x="1321557" y="2031231"/>
            <a:ext cx="1784463" cy="461665"/>
          </a:xfrm>
          <a:prstGeom prst="rect">
            <a:avLst/>
          </a:prstGeom>
          <a:noFill/>
        </p:spPr>
        <p:txBody>
          <a:bodyPr wrap="none" rtlCol="0">
            <a:spAutoFit/>
          </a:bodyPr>
          <a:lstStyle/>
          <a:p>
            <a:r>
              <a:rPr lang="ko-KR" altLang="en-US" sz="2400" b="1" dirty="0" smtClean="0"/>
              <a:t>현재의 직업</a:t>
            </a:r>
            <a:endParaRPr lang="ko-KR" altLang="en-US" sz="2400" b="1" dirty="0"/>
          </a:p>
        </p:txBody>
      </p:sp>
      <p:sp>
        <p:nvSpPr>
          <p:cNvPr id="6" name="TextBox 5"/>
          <p:cNvSpPr txBox="1"/>
          <p:nvPr/>
        </p:nvSpPr>
        <p:spPr>
          <a:xfrm>
            <a:off x="5314537" y="2031231"/>
            <a:ext cx="1784463" cy="738664"/>
          </a:xfrm>
          <a:prstGeom prst="rect">
            <a:avLst/>
          </a:prstGeom>
          <a:noFill/>
        </p:spPr>
        <p:txBody>
          <a:bodyPr wrap="none" rtlCol="0">
            <a:spAutoFit/>
          </a:bodyPr>
          <a:lstStyle/>
          <a:p>
            <a:pPr algn="ctr"/>
            <a:r>
              <a:rPr lang="ko-KR" altLang="en-US" sz="2400" b="1" dirty="0" smtClean="0"/>
              <a:t>미래의 직업</a:t>
            </a:r>
            <a:endParaRPr lang="en-US" altLang="ko-KR" sz="2400" b="1" dirty="0" smtClean="0"/>
          </a:p>
          <a:p>
            <a:pPr algn="ctr"/>
            <a:r>
              <a:rPr lang="en-US" altLang="ko-KR" b="1" dirty="0" smtClean="0"/>
              <a:t>(</a:t>
            </a:r>
            <a:r>
              <a:rPr lang="ko-KR" altLang="en-US" b="1" smtClean="0"/>
              <a:t>융합인재</a:t>
            </a:r>
            <a:r>
              <a:rPr lang="en-US" altLang="ko-KR" b="1" dirty="0" smtClean="0"/>
              <a:t>)</a:t>
            </a:r>
            <a:endParaRPr lang="ko-KR" altLang="en-US" b="1" dirty="0"/>
          </a:p>
        </p:txBody>
      </p:sp>
      <p:sp>
        <p:nvSpPr>
          <p:cNvPr id="7" name="모서리가 둥근 직사각형 6"/>
          <p:cNvSpPr/>
          <p:nvPr/>
        </p:nvSpPr>
        <p:spPr>
          <a:xfrm>
            <a:off x="601477" y="2636912"/>
            <a:ext cx="158417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smtClean="0"/>
              <a:t>컴퓨터 전문가</a:t>
            </a:r>
            <a:endParaRPr lang="ko-KR" altLang="en-US" sz="1400"/>
          </a:p>
        </p:txBody>
      </p:sp>
      <p:sp>
        <p:nvSpPr>
          <p:cNvPr id="8" name="모서리가 둥근 직사각형 7"/>
          <p:cNvSpPr/>
          <p:nvPr/>
        </p:nvSpPr>
        <p:spPr>
          <a:xfrm>
            <a:off x="2555776" y="2869722"/>
            <a:ext cx="158417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smtClean="0"/>
              <a:t>코딩 </a:t>
            </a:r>
            <a:r>
              <a:rPr lang="ko-KR" altLang="en-US" sz="1400" dirty="0" smtClean="0"/>
              <a:t>전문가</a:t>
            </a:r>
            <a:endParaRPr lang="ko-KR" altLang="en-US" sz="1400" dirty="0"/>
          </a:p>
        </p:txBody>
      </p:sp>
      <p:sp>
        <p:nvSpPr>
          <p:cNvPr id="9" name="모서리가 둥근 직사각형 8"/>
          <p:cNvSpPr/>
          <p:nvPr/>
        </p:nvSpPr>
        <p:spPr>
          <a:xfrm>
            <a:off x="601477" y="3789040"/>
            <a:ext cx="158417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smtClean="0"/>
              <a:t>공학 </a:t>
            </a:r>
            <a:r>
              <a:rPr lang="ko-KR" altLang="en-US" sz="1400" dirty="0" smtClean="0"/>
              <a:t>전문가</a:t>
            </a:r>
            <a:endParaRPr lang="ko-KR" altLang="en-US" sz="1400" dirty="0"/>
          </a:p>
        </p:txBody>
      </p:sp>
      <p:sp>
        <p:nvSpPr>
          <p:cNvPr id="10" name="모서리가 둥근 직사각형 9"/>
          <p:cNvSpPr/>
          <p:nvPr/>
        </p:nvSpPr>
        <p:spPr>
          <a:xfrm>
            <a:off x="2555776" y="3949842"/>
            <a:ext cx="158417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smtClean="0"/>
              <a:t>예술 </a:t>
            </a:r>
            <a:r>
              <a:rPr lang="ko-KR" altLang="en-US" sz="1400" dirty="0" smtClean="0"/>
              <a:t>전문가</a:t>
            </a:r>
            <a:endParaRPr lang="ko-KR" altLang="en-US" sz="1400" dirty="0"/>
          </a:p>
        </p:txBody>
      </p:sp>
      <p:sp>
        <p:nvSpPr>
          <p:cNvPr id="11" name="모서리가 둥근 직사각형 10"/>
          <p:cNvSpPr/>
          <p:nvPr/>
        </p:nvSpPr>
        <p:spPr>
          <a:xfrm>
            <a:off x="601477" y="4788868"/>
            <a:ext cx="158417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smtClean="0"/>
              <a:t>과학 </a:t>
            </a:r>
            <a:r>
              <a:rPr lang="ko-KR" altLang="en-US" sz="1400" dirty="0" smtClean="0"/>
              <a:t>전문가</a:t>
            </a:r>
            <a:endParaRPr lang="ko-KR" altLang="en-US" sz="1400" dirty="0"/>
          </a:p>
        </p:txBody>
      </p:sp>
      <p:sp>
        <p:nvSpPr>
          <p:cNvPr id="12" name="모서리가 둥근 직사각형 11"/>
          <p:cNvSpPr/>
          <p:nvPr/>
        </p:nvSpPr>
        <p:spPr>
          <a:xfrm>
            <a:off x="2555776" y="5159211"/>
            <a:ext cx="158417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smtClean="0"/>
              <a:t>생명과학</a:t>
            </a:r>
            <a:endParaRPr lang="en-US" altLang="ko-KR" sz="1400" dirty="0" smtClean="0"/>
          </a:p>
          <a:p>
            <a:pPr algn="ctr"/>
            <a:r>
              <a:rPr lang="ko-KR" altLang="en-US" sz="1400" smtClean="0"/>
              <a:t>전문가</a:t>
            </a:r>
            <a:endParaRPr lang="ko-KR" altLang="en-US" sz="1400" dirty="0"/>
          </a:p>
        </p:txBody>
      </p:sp>
      <p:sp>
        <p:nvSpPr>
          <p:cNvPr id="13" name="모서리가 둥근 직사각형 12"/>
          <p:cNvSpPr/>
          <p:nvPr/>
        </p:nvSpPr>
        <p:spPr>
          <a:xfrm>
            <a:off x="5220072" y="2969168"/>
            <a:ext cx="2053406" cy="2692080"/>
          </a:xfrm>
          <a:prstGeom prst="roundRect">
            <a:avLst>
              <a:gd name="adj" fmla="val 91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smtClean="0"/>
              <a:t>응용과학</a:t>
            </a:r>
            <a:r>
              <a:rPr lang="en-US" altLang="ko-KR" sz="1400" dirty="0"/>
              <a:t> </a:t>
            </a:r>
            <a:r>
              <a:rPr lang="ko-KR" altLang="en-US" sz="1400" smtClean="0"/>
              <a:t>전문가</a:t>
            </a:r>
            <a:endParaRPr lang="en-US" altLang="ko-KR" sz="1400" dirty="0" smtClean="0"/>
          </a:p>
          <a:p>
            <a:pPr algn="ctr"/>
            <a:endParaRPr lang="en-US" altLang="ko-KR" sz="1400" dirty="0"/>
          </a:p>
          <a:p>
            <a:pPr algn="ctr"/>
            <a:endParaRPr lang="en-US" altLang="ko-KR" sz="1400" dirty="0" smtClean="0"/>
          </a:p>
          <a:p>
            <a:pPr algn="ctr"/>
            <a:endParaRPr lang="en-US" altLang="ko-KR" sz="1400" dirty="0"/>
          </a:p>
          <a:p>
            <a:pPr algn="ctr"/>
            <a:endParaRPr lang="en-US" altLang="ko-KR" sz="1400" dirty="0" smtClean="0"/>
          </a:p>
          <a:p>
            <a:pPr algn="ctr"/>
            <a:endParaRPr lang="en-US" altLang="ko-KR" sz="1400" dirty="0"/>
          </a:p>
          <a:p>
            <a:pPr algn="ctr"/>
            <a:endParaRPr lang="en-US" altLang="ko-KR" sz="1400" dirty="0" smtClean="0"/>
          </a:p>
          <a:p>
            <a:pPr algn="ctr"/>
            <a:endParaRPr lang="en-US" altLang="ko-KR" sz="1400" dirty="0"/>
          </a:p>
          <a:p>
            <a:pPr algn="ctr"/>
            <a:endParaRPr lang="en-US" altLang="ko-KR" sz="1400" dirty="0" smtClean="0"/>
          </a:p>
          <a:p>
            <a:pPr algn="ctr"/>
            <a:endParaRPr lang="en-US" altLang="ko-KR" sz="1400" dirty="0" smtClean="0"/>
          </a:p>
          <a:p>
            <a:pPr algn="ctr"/>
            <a:endParaRPr lang="ko-KR" altLang="en-US" sz="1400" dirty="0"/>
          </a:p>
        </p:txBody>
      </p:sp>
      <p:sp>
        <p:nvSpPr>
          <p:cNvPr id="14" name="모서리가 둥근 직사각형 13"/>
          <p:cNvSpPr/>
          <p:nvPr/>
        </p:nvSpPr>
        <p:spPr>
          <a:xfrm>
            <a:off x="5398914" y="3543220"/>
            <a:ext cx="936104" cy="30305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smtClean="0">
                <a:solidFill>
                  <a:srgbClr val="C00000"/>
                </a:solidFill>
              </a:rPr>
              <a:t>과학역량</a:t>
            </a:r>
            <a:endParaRPr lang="ko-KR" altLang="en-US" sz="1200" dirty="0">
              <a:solidFill>
                <a:srgbClr val="C00000"/>
              </a:solidFill>
            </a:endParaRPr>
          </a:p>
        </p:txBody>
      </p:sp>
      <p:sp>
        <p:nvSpPr>
          <p:cNvPr id="15" name="모서리가 둥근 직사각형 14"/>
          <p:cNvSpPr/>
          <p:nvPr/>
        </p:nvSpPr>
        <p:spPr>
          <a:xfrm>
            <a:off x="6162896" y="3933551"/>
            <a:ext cx="936104" cy="30305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smtClean="0">
                <a:solidFill>
                  <a:srgbClr val="C00000"/>
                </a:solidFill>
              </a:rPr>
              <a:t>코딩역량</a:t>
            </a:r>
            <a:endParaRPr lang="ko-KR" altLang="en-US" sz="1200" dirty="0">
              <a:solidFill>
                <a:srgbClr val="C00000"/>
              </a:solidFill>
            </a:endParaRPr>
          </a:p>
        </p:txBody>
      </p:sp>
      <p:sp>
        <p:nvSpPr>
          <p:cNvPr id="16" name="모서리가 둥근 직사각형 15"/>
          <p:cNvSpPr/>
          <p:nvPr/>
        </p:nvSpPr>
        <p:spPr>
          <a:xfrm>
            <a:off x="5400639" y="4364220"/>
            <a:ext cx="936104" cy="30305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smtClean="0">
                <a:solidFill>
                  <a:srgbClr val="C00000"/>
                </a:solidFill>
              </a:rPr>
              <a:t>예술역량</a:t>
            </a:r>
            <a:endParaRPr lang="ko-KR" altLang="en-US" sz="1200" dirty="0">
              <a:solidFill>
                <a:srgbClr val="C00000"/>
              </a:solidFill>
            </a:endParaRPr>
          </a:p>
        </p:txBody>
      </p:sp>
      <p:sp>
        <p:nvSpPr>
          <p:cNvPr id="17" name="모서리가 둥근 직사각형 16"/>
          <p:cNvSpPr/>
          <p:nvPr/>
        </p:nvSpPr>
        <p:spPr>
          <a:xfrm>
            <a:off x="6162896" y="4882167"/>
            <a:ext cx="936104" cy="30305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solidFill>
                  <a:srgbClr val="C00000"/>
                </a:solidFill>
              </a:rPr>
              <a:t>공학역량</a:t>
            </a:r>
            <a:endParaRPr lang="ko-KR" altLang="en-US" sz="1200" dirty="0">
              <a:solidFill>
                <a:srgbClr val="C00000"/>
              </a:solidFill>
            </a:endParaRPr>
          </a:p>
        </p:txBody>
      </p:sp>
      <p:sp>
        <p:nvSpPr>
          <p:cNvPr id="18" name="오른쪽 화살표 17"/>
          <p:cNvSpPr/>
          <p:nvPr/>
        </p:nvSpPr>
        <p:spPr>
          <a:xfrm>
            <a:off x="4554587" y="3694746"/>
            <a:ext cx="449461" cy="903168"/>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p:cNvSpPr txBox="1"/>
          <p:nvPr/>
        </p:nvSpPr>
        <p:spPr>
          <a:xfrm>
            <a:off x="539552" y="6005349"/>
            <a:ext cx="8064896" cy="307777"/>
          </a:xfrm>
          <a:prstGeom prst="rect">
            <a:avLst/>
          </a:prstGeom>
          <a:noFill/>
        </p:spPr>
        <p:txBody>
          <a:bodyPr wrap="square" rtlCol="0">
            <a:spAutoFit/>
          </a:bodyPr>
          <a:lstStyle/>
          <a:p>
            <a:r>
              <a:rPr lang="ko-KR" altLang="en-US" sz="1400" b="1" dirty="0" smtClean="0">
                <a:solidFill>
                  <a:srgbClr val="C00000"/>
                </a:solidFill>
              </a:rPr>
              <a:t>기술의 발달은 직업의 경계를 허물고 개인이 보유 해야 할 역량의 범위를</a:t>
            </a:r>
            <a:r>
              <a:rPr lang="en-US" altLang="ko-KR" sz="1400" b="1" dirty="0">
                <a:solidFill>
                  <a:srgbClr val="C00000"/>
                </a:solidFill>
              </a:rPr>
              <a:t> </a:t>
            </a:r>
            <a:r>
              <a:rPr lang="ko-KR" altLang="en-US" sz="1400" b="1" smtClean="0">
                <a:solidFill>
                  <a:srgbClr val="C00000"/>
                </a:solidFill>
              </a:rPr>
              <a:t>점차 </a:t>
            </a:r>
            <a:r>
              <a:rPr lang="ko-KR" altLang="en-US" sz="1400" b="1" dirty="0" smtClean="0">
                <a:solidFill>
                  <a:srgbClr val="C00000"/>
                </a:solidFill>
              </a:rPr>
              <a:t>확대시키고 있음</a:t>
            </a:r>
            <a:endParaRPr lang="ko-KR" altLang="en-US" sz="1400" b="1" dirty="0">
              <a:solidFill>
                <a:srgbClr val="C00000"/>
              </a:solidFill>
            </a:endParaRPr>
          </a:p>
        </p:txBody>
      </p:sp>
    </p:spTree>
    <p:extLst>
      <p:ext uri="{BB962C8B-B14F-4D97-AF65-F5344CB8AC3E}">
        <p14:creationId xmlns:p14="http://schemas.microsoft.com/office/powerpoint/2010/main" val="29986180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결론</a:t>
            </a:r>
            <a:endParaRPr lang="ko-KR" altLang="en-US" dirty="0"/>
          </a:p>
        </p:txBody>
      </p:sp>
      <p:sp>
        <p:nvSpPr>
          <p:cNvPr id="3" name="내용 개체 틀 2"/>
          <p:cNvSpPr>
            <a:spLocks noGrp="1"/>
          </p:cNvSpPr>
          <p:nvPr>
            <p:ph idx="1"/>
          </p:nvPr>
        </p:nvSpPr>
        <p:spPr/>
        <p:txBody>
          <a:bodyPr/>
          <a:lstStyle/>
          <a:p>
            <a:r>
              <a:rPr lang="ko-KR" altLang="en-US" dirty="0" smtClean="0"/>
              <a:t>코딩 교육은 이공계 진로 선택에 상당한 영향을 미침</a:t>
            </a:r>
            <a:endParaRPr lang="en-US" altLang="ko-KR" dirty="0" smtClean="0"/>
          </a:p>
          <a:p>
            <a:r>
              <a:rPr lang="ko-KR" altLang="en-US" dirty="0" smtClean="0"/>
              <a:t>이공계 진로 및 직업의 </a:t>
            </a:r>
            <a:r>
              <a:rPr lang="ko-KR" altLang="en-US" dirty="0" err="1" smtClean="0"/>
              <a:t>선택시</a:t>
            </a:r>
            <a:r>
              <a:rPr lang="ko-KR" altLang="en-US" dirty="0" smtClean="0"/>
              <a:t> 급여가 상대적으로 높음</a:t>
            </a:r>
            <a:endParaRPr lang="en-US" altLang="ko-KR" dirty="0" smtClean="0"/>
          </a:p>
          <a:p>
            <a:r>
              <a:rPr lang="ko-KR" altLang="en-US" dirty="0" smtClean="0"/>
              <a:t>이공계 분야의 취업 기회가 상대적으로 높음</a:t>
            </a:r>
            <a:endParaRPr lang="en-US" altLang="ko-KR" dirty="0" smtClean="0"/>
          </a:p>
          <a:p>
            <a:r>
              <a:rPr lang="ko-KR" altLang="en-US" dirty="0" smtClean="0"/>
              <a:t>코딩 역량은 이공계 직업에 있어서의 핵심 역량으로 확대되고 있음</a:t>
            </a:r>
            <a:endParaRPr lang="ko-KR" altLang="en-US" dirty="0"/>
          </a:p>
        </p:txBody>
      </p:sp>
      <p:sp>
        <p:nvSpPr>
          <p:cNvPr id="4" name="슬라이드 번호 개체 틀 3"/>
          <p:cNvSpPr>
            <a:spLocks noGrp="1"/>
          </p:cNvSpPr>
          <p:nvPr>
            <p:ph type="sldNum" sz="quarter" idx="12"/>
          </p:nvPr>
        </p:nvSpPr>
        <p:spPr/>
        <p:txBody>
          <a:bodyPr/>
          <a:lstStyle/>
          <a:p>
            <a:fld id="{9644BB50-B7B3-497B-AAED-7CC56EBF7E02}" type="slidenum">
              <a:rPr lang="ko-KR" altLang="en-US" smtClean="0"/>
              <a:t>34</a:t>
            </a:fld>
            <a:endParaRPr lang="ko-KR" altLang="en-US"/>
          </a:p>
        </p:txBody>
      </p:sp>
      <p:pic>
        <p:nvPicPr>
          <p:cNvPr id="20" name="그림 19"/>
          <p:cNvPicPr>
            <a:picLocks noChangeAspect="1"/>
          </p:cNvPicPr>
          <p:nvPr/>
        </p:nvPicPr>
        <p:blipFill>
          <a:blip r:embed="rId2"/>
          <a:stretch>
            <a:fillRect/>
          </a:stretch>
        </p:blipFill>
        <p:spPr>
          <a:xfrm>
            <a:off x="827584" y="3356992"/>
            <a:ext cx="6781800" cy="2247900"/>
          </a:xfrm>
          <a:prstGeom prst="rect">
            <a:avLst/>
          </a:prstGeom>
        </p:spPr>
      </p:pic>
      <p:sp>
        <p:nvSpPr>
          <p:cNvPr id="21" name="TextBox 20"/>
          <p:cNvSpPr txBox="1"/>
          <p:nvPr/>
        </p:nvSpPr>
        <p:spPr>
          <a:xfrm>
            <a:off x="899592" y="5629611"/>
            <a:ext cx="1505540" cy="246221"/>
          </a:xfrm>
          <a:prstGeom prst="rect">
            <a:avLst/>
          </a:prstGeom>
          <a:noFill/>
        </p:spPr>
        <p:txBody>
          <a:bodyPr wrap="none" rtlCol="0">
            <a:spAutoFit/>
          </a:bodyPr>
          <a:lstStyle/>
          <a:p>
            <a:r>
              <a:rPr lang="ko-KR" altLang="en-US" sz="1000" smtClean="0"/>
              <a:t>인크루트</a:t>
            </a:r>
            <a:r>
              <a:rPr lang="ko-KR" altLang="en-US" sz="1000" dirty="0" smtClean="0"/>
              <a:t>㈜ 채용박람회</a:t>
            </a:r>
            <a:endParaRPr lang="ko-KR" altLang="en-US" sz="1000" dirty="0"/>
          </a:p>
        </p:txBody>
      </p:sp>
    </p:spTree>
    <p:extLst>
      <p:ext uri="{BB962C8B-B14F-4D97-AF65-F5344CB8AC3E}">
        <p14:creationId xmlns:p14="http://schemas.microsoft.com/office/powerpoint/2010/main" val="14855629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p:txBody>
          <a:bodyPr/>
          <a:lstStyle/>
          <a:p>
            <a:fld id="{9644BB50-B7B3-497B-AAED-7CC56EBF7E02}" type="slidenum">
              <a:rPr lang="ko-KR" altLang="en-US" smtClean="0"/>
              <a:t>35</a:t>
            </a:fld>
            <a:endParaRPr lang="ko-KR" altLang="en-US"/>
          </a:p>
        </p:txBody>
      </p:sp>
      <p:sp>
        <p:nvSpPr>
          <p:cNvPr id="6" name="TextBox 5"/>
          <p:cNvSpPr txBox="1"/>
          <p:nvPr/>
        </p:nvSpPr>
        <p:spPr>
          <a:xfrm>
            <a:off x="2339752" y="3140968"/>
            <a:ext cx="3212739" cy="769441"/>
          </a:xfrm>
          <a:prstGeom prst="rect">
            <a:avLst/>
          </a:prstGeom>
          <a:noFill/>
        </p:spPr>
        <p:txBody>
          <a:bodyPr wrap="none" rtlCol="0">
            <a:spAutoFit/>
          </a:bodyPr>
          <a:lstStyle/>
          <a:p>
            <a:r>
              <a:rPr lang="ko-KR" altLang="en-US" sz="4400" smtClean="0"/>
              <a:t>감사합니다</a:t>
            </a:r>
            <a:r>
              <a:rPr lang="en-US" altLang="ko-KR" sz="4400" dirty="0" smtClean="0"/>
              <a:t>.</a:t>
            </a:r>
          </a:p>
        </p:txBody>
      </p:sp>
    </p:spTree>
    <p:extLst>
      <p:ext uri="{BB962C8B-B14F-4D97-AF65-F5344CB8AC3E}">
        <p14:creationId xmlns:p14="http://schemas.microsoft.com/office/powerpoint/2010/main" val="2591702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dirty="0" smtClean="0"/>
              <a:t>강사 소개</a:t>
            </a:r>
            <a:endParaRPr lang="ko-KR" altLang="en-US" dirty="0">
              <a:solidFill>
                <a:schemeClr val="bg1"/>
              </a:solidFill>
            </a:endParaRPr>
          </a:p>
        </p:txBody>
      </p:sp>
      <p:sp>
        <p:nvSpPr>
          <p:cNvPr id="4" name="슬라이드 번호 개체 틀 3"/>
          <p:cNvSpPr>
            <a:spLocks noGrp="1"/>
          </p:cNvSpPr>
          <p:nvPr>
            <p:ph type="sldNum" sz="quarter" idx="12"/>
          </p:nvPr>
        </p:nvSpPr>
        <p:spPr/>
        <p:txBody>
          <a:bodyPr/>
          <a:lstStyle/>
          <a:p>
            <a:fld id="{9644BB50-B7B3-497B-AAED-7CC56EBF7E02}" type="slidenum">
              <a:rPr lang="ko-KR" altLang="en-US" smtClean="0"/>
              <a:t>4</a:t>
            </a:fld>
            <a:endParaRPr lang="ko-KR" altLang="en-US"/>
          </a:p>
        </p:txBody>
      </p:sp>
      <p:pic>
        <p:nvPicPr>
          <p:cNvPr id="5" name="그림 4"/>
          <p:cNvPicPr>
            <a:picLocks noChangeAspect="1"/>
          </p:cNvPicPr>
          <p:nvPr/>
        </p:nvPicPr>
        <p:blipFill>
          <a:blip r:embed="rId2"/>
          <a:stretch>
            <a:fillRect/>
          </a:stretch>
        </p:blipFill>
        <p:spPr>
          <a:xfrm>
            <a:off x="323528" y="2132856"/>
            <a:ext cx="8186687" cy="3579019"/>
          </a:xfrm>
          <a:prstGeom prst="rect">
            <a:avLst/>
          </a:prstGeom>
        </p:spPr>
      </p:pic>
      <p:sp>
        <p:nvSpPr>
          <p:cNvPr id="6" name="TextBox 5"/>
          <p:cNvSpPr txBox="1"/>
          <p:nvPr/>
        </p:nvSpPr>
        <p:spPr>
          <a:xfrm>
            <a:off x="251520" y="1463403"/>
            <a:ext cx="4895314" cy="369332"/>
          </a:xfrm>
          <a:prstGeom prst="rect">
            <a:avLst/>
          </a:prstGeom>
          <a:noFill/>
        </p:spPr>
        <p:txBody>
          <a:bodyPr wrap="none" rtlCol="0">
            <a:spAutoFit/>
          </a:bodyPr>
          <a:lstStyle/>
          <a:p>
            <a:r>
              <a:rPr lang="en-US" altLang="ko-KR" dirty="0" smtClean="0"/>
              <a:t>VPL </a:t>
            </a:r>
            <a:r>
              <a:rPr lang="ko-KR" altLang="en-US" smtClean="0"/>
              <a:t>및 스크립트 기반의 로봇 시뮬레이션 개발</a:t>
            </a:r>
            <a:endParaRPr lang="ko-KR" altLang="en-US"/>
          </a:p>
        </p:txBody>
      </p:sp>
    </p:spTree>
    <p:extLst>
      <p:ext uri="{BB962C8B-B14F-4D97-AF65-F5344CB8AC3E}">
        <p14:creationId xmlns:p14="http://schemas.microsoft.com/office/powerpoint/2010/main" val="1023659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dirty="0" smtClean="0"/>
              <a:t>강사 소개</a:t>
            </a:r>
            <a:endParaRPr lang="ko-KR" altLang="en-US" dirty="0">
              <a:solidFill>
                <a:schemeClr val="bg1"/>
              </a:solidFill>
            </a:endParaRPr>
          </a:p>
        </p:txBody>
      </p:sp>
      <p:sp>
        <p:nvSpPr>
          <p:cNvPr id="4" name="슬라이드 번호 개체 틀 3"/>
          <p:cNvSpPr>
            <a:spLocks noGrp="1"/>
          </p:cNvSpPr>
          <p:nvPr>
            <p:ph type="sldNum" sz="quarter" idx="12"/>
          </p:nvPr>
        </p:nvSpPr>
        <p:spPr/>
        <p:txBody>
          <a:bodyPr/>
          <a:lstStyle/>
          <a:p>
            <a:fld id="{9644BB50-B7B3-497B-AAED-7CC56EBF7E02}" type="slidenum">
              <a:rPr lang="ko-KR" altLang="en-US" smtClean="0"/>
              <a:t>5</a:t>
            </a:fld>
            <a:endParaRPr lang="ko-KR" altLang="en-US"/>
          </a:p>
        </p:txBody>
      </p:sp>
      <p:pic>
        <p:nvPicPr>
          <p:cNvPr id="5" name="그림 4"/>
          <p:cNvPicPr>
            <a:picLocks noChangeAspect="1"/>
          </p:cNvPicPr>
          <p:nvPr/>
        </p:nvPicPr>
        <p:blipFill>
          <a:blip r:embed="rId2"/>
          <a:stretch>
            <a:fillRect/>
          </a:stretch>
        </p:blipFill>
        <p:spPr>
          <a:xfrm>
            <a:off x="435386" y="1484784"/>
            <a:ext cx="6486525" cy="3200400"/>
          </a:xfrm>
          <a:prstGeom prst="rect">
            <a:avLst/>
          </a:prstGeom>
        </p:spPr>
      </p:pic>
      <p:sp>
        <p:nvSpPr>
          <p:cNvPr id="6" name="TextBox 5"/>
          <p:cNvSpPr txBox="1"/>
          <p:nvPr/>
        </p:nvSpPr>
        <p:spPr>
          <a:xfrm>
            <a:off x="404259" y="5151485"/>
            <a:ext cx="5158785" cy="738664"/>
          </a:xfrm>
          <a:prstGeom prst="rect">
            <a:avLst/>
          </a:prstGeom>
          <a:noFill/>
        </p:spPr>
        <p:txBody>
          <a:bodyPr wrap="none" rtlCol="0">
            <a:spAutoFit/>
          </a:bodyPr>
          <a:lstStyle/>
          <a:p>
            <a:pPr marL="285750" indent="-285750">
              <a:buFont typeface="Wingdings" panose="05000000000000000000" pitchFamily="2" charset="2"/>
              <a:buChar char="ü"/>
            </a:pPr>
            <a:r>
              <a:rPr lang="ko-KR" altLang="en-US" sz="1400" b="1" dirty="0" smtClean="0"/>
              <a:t>대학에서의 강의 과목</a:t>
            </a:r>
            <a:endParaRPr lang="en-US" altLang="ko-KR" sz="1400" b="1" dirty="0" smtClean="0"/>
          </a:p>
          <a:p>
            <a:r>
              <a:rPr lang="en-US" altLang="ko-KR" sz="1400" dirty="0" smtClean="0"/>
              <a:t>     - </a:t>
            </a:r>
            <a:r>
              <a:rPr lang="ko-KR" altLang="en-US" sz="1400" smtClean="0"/>
              <a:t>유니티를 활용한 로봇 </a:t>
            </a:r>
            <a:r>
              <a:rPr lang="en-US" altLang="ko-KR" sz="1400" dirty="0" smtClean="0"/>
              <a:t>3D </a:t>
            </a:r>
            <a:r>
              <a:rPr lang="ko-KR" altLang="en-US" sz="1400" smtClean="0"/>
              <a:t>시뮬레이션</a:t>
            </a:r>
            <a:endParaRPr lang="en-US" altLang="ko-KR" sz="1400" dirty="0" smtClean="0"/>
          </a:p>
          <a:p>
            <a:r>
              <a:rPr lang="en-US" altLang="ko-KR" sz="1400" dirty="0" smtClean="0"/>
              <a:t>     - </a:t>
            </a:r>
            <a:r>
              <a:rPr lang="ko-KR" altLang="en-US" sz="1400" smtClean="0"/>
              <a:t>안드로이드와 아두이노를 활용한 스마트 로봇 프로그래밍</a:t>
            </a:r>
            <a:endParaRPr lang="ko-KR" altLang="en-US" sz="1400"/>
          </a:p>
        </p:txBody>
      </p:sp>
    </p:spTree>
    <p:extLst>
      <p:ext uri="{BB962C8B-B14F-4D97-AF65-F5344CB8AC3E}">
        <p14:creationId xmlns:p14="http://schemas.microsoft.com/office/powerpoint/2010/main" val="760129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dirty="0" smtClean="0"/>
              <a:t>강사 소개 </a:t>
            </a:r>
            <a:r>
              <a:rPr lang="en-US" altLang="ko-KR" dirty="0" smtClean="0"/>
              <a:t>– </a:t>
            </a:r>
            <a:r>
              <a:rPr lang="en-US" altLang="ko-KR" dirty="0" smtClean="0"/>
              <a:t>Coding Experience</a:t>
            </a:r>
            <a:endParaRPr lang="ko-KR" altLang="en-US" dirty="0">
              <a:solidFill>
                <a:schemeClr val="bg1"/>
              </a:solidFill>
            </a:endParaRPr>
          </a:p>
        </p:txBody>
      </p:sp>
      <p:sp>
        <p:nvSpPr>
          <p:cNvPr id="4" name="슬라이드 번호 개체 틀 3"/>
          <p:cNvSpPr>
            <a:spLocks noGrp="1"/>
          </p:cNvSpPr>
          <p:nvPr>
            <p:ph type="sldNum" sz="quarter" idx="12"/>
          </p:nvPr>
        </p:nvSpPr>
        <p:spPr/>
        <p:txBody>
          <a:bodyPr/>
          <a:lstStyle/>
          <a:p>
            <a:fld id="{9644BB50-B7B3-497B-AAED-7CC56EBF7E02}" type="slidenum">
              <a:rPr lang="ko-KR" altLang="en-US" smtClean="0"/>
              <a:t>6</a:t>
            </a:fld>
            <a:endParaRPr lang="ko-KR" altLang="en-US"/>
          </a:p>
        </p:txBody>
      </p:sp>
      <p:sp>
        <p:nvSpPr>
          <p:cNvPr id="5" name="직사각형 4"/>
          <p:cNvSpPr/>
          <p:nvPr/>
        </p:nvSpPr>
        <p:spPr>
          <a:xfrm>
            <a:off x="297312" y="2810311"/>
            <a:ext cx="1080120"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rPr>
              <a:t>Basic</a:t>
            </a:r>
          </a:p>
          <a:p>
            <a:pPr algn="ctr"/>
            <a:r>
              <a:rPr lang="en-US" altLang="ko-KR" sz="1200" dirty="0" smtClean="0">
                <a:solidFill>
                  <a:schemeClr val="tx1"/>
                </a:solidFill>
              </a:rPr>
              <a:t>Fortran</a:t>
            </a:r>
          </a:p>
          <a:p>
            <a:pPr algn="ctr"/>
            <a:r>
              <a:rPr lang="en-US" altLang="ko-KR" sz="1200" dirty="0" smtClean="0">
                <a:solidFill>
                  <a:schemeClr val="tx1"/>
                </a:solidFill>
              </a:rPr>
              <a:t>Cobol</a:t>
            </a:r>
            <a:endParaRPr lang="ko-KR" altLang="en-US" sz="1200">
              <a:solidFill>
                <a:schemeClr val="tx1"/>
              </a:solidFill>
            </a:endParaRPr>
          </a:p>
        </p:txBody>
      </p:sp>
      <p:sp>
        <p:nvSpPr>
          <p:cNvPr id="6" name="직사각형 5"/>
          <p:cNvSpPr/>
          <p:nvPr/>
        </p:nvSpPr>
        <p:spPr>
          <a:xfrm>
            <a:off x="966896" y="3600756"/>
            <a:ext cx="1080120" cy="4861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rPr>
              <a:t>Basic</a:t>
            </a:r>
          </a:p>
        </p:txBody>
      </p:sp>
      <p:sp>
        <p:nvSpPr>
          <p:cNvPr id="7" name="직사각형 6"/>
          <p:cNvSpPr/>
          <p:nvPr/>
        </p:nvSpPr>
        <p:spPr>
          <a:xfrm>
            <a:off x="1644035" y="4222335"/>
            <a:ext cx="1080120" cy="4861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rPr>
              <a:t>Fortran</a:t>
            </a:r>
          </a:p>
        </p:txBody>
      </p:sp>
      <p:sp>
        <p:nvSpPr>
          <p:cNvPr id="8" name="직사각형 7"/>
          <p:cNvSpPr/>
          <p:nvPr/>
        </p:nvSpPr>
        <p:spPr>
          <a:xfrm>
            <a:off x="2555776" y="4885903"/>
            <a:ext cx="1080120" cy="4861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rPr>
              <a:t>C / Turbo-C</a:t>
            </a:r>
          </a:p>
        </p:txBody>
      </p:sp>
      <p:sp>
        <p:nvSpPr>
          <p:cNvPr id="9" name="직사각형 8"/>
          <p:cNvSpPr/>
          <p:nvPr/>
        </p:nvSpPr>
        <p:spPr>
          <a:xfrm>
            <a:off x="3487176" y="3726514"/>
            <a:ext cx="1080120" cy="9856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rPr>
              <a:t>Delphi</a:t>
            </a:r>
          </a:p>
          <a:p>
            <a:pPr algn="ctr"/>
            <a:r>
              <a:rPr lang="en-US" altLang="ko-KR" sz="1200" dirty="0" smtClean="0">
                <a:solidFill>
                  <a:schemeClr val="tx1"/>
                </a:solidFill>
              </a:rPr>
              <a:t>HTML</a:t>
            </a:r>
          </a:p>
          <a:p>
            <a:pPr algn="ctr"/>
            <a:r>
              <a:rPr lang="en-US" altLang="ko-KR" sz="1200" dirty="0" smtClean="0">
                <a:solidFill>
                  <a:schemeClr val="tx1"/>
                </a:solidFill>
              </a:rPr>
              <a:t>JavaScript</a:t>
            </a:r>
          </a:p>
          <a:p>
            <a:pPr algn="ctr"/>
            <a:r>
              <a:rPr lang="en-US" altLang="ko-KR" sz="1200" dirty="0" smtClean="0">
                <a:solidFill>
                  <a:schemeClr val="tx1"/>
                </a:solidFill>
              </a:rPr>
              <a:t>ASP</a:t>
            </a:r>
          </a:p>
        </p:txBody>
      </p:sp>
      <p:sp>
        <p:nvSpPr>
          <p:cNvPr id="10" name="직사각형 9"/>
          <p:cNvSpPr/>
          <p:nvPr/>
        </p:nvSpPr>
        <p:spPr>
          <a:xfrm>
            <a:off x="4747316" y="3391121"/>
            <a:ext cx="1080120" cy="720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rPr>
              <a:t>C#</a:t>
            </a:r>
          </a:p>
          <a:p>
            <a:pPr algn="ctr"/>
            <a:r>
              <a:rPr lang="en-US" altLang="ko-KR" sz="1200" dirty="0" smtClean="0">
                <a:solidFill>
                  <a:schemeClr val="tx1"/>
                </a:solidFill>
              </a:rPr>
              <a:t>HTML</a:t>
            </a:r>
          </a:p>
          <a:p>
            <a:pPr algn="ctr"/>
            <a:r>
              <a:rPr lang="en-US" altLang="ko-KR" sz="1200" dirty="0" smtClean="0">
                <a:solidFill>
                  <a:schemeClr val="tx1"/>
                </a:solidFill>
              </a:rPr>
              <a:t>JavaScript</a:t>
            </a:r>
          </a:p>
        </p:txBody>
      </p:sp>
      <p:sp>
        <p:nvSpPr>
          <p:cNvPr id="12" name="직사각형 11"/>
          <p:cNvSpPr/>
          <p:nvPr/>
        </p:nvSpPr>
        <p:spPr>
          <a:xfrm>
            <a:off x="6230200" y="2420888"/>
            <a:ext cx="1080120" cy="14205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rPr>
              <a:t>C#</a:t>
            </a:r>
          </a:p>
          <a:p>
            <a:pPr algn="ctr"/>
            <a:r>
              <a:rPr lang="en-US" altLang="ko-KR" sz="1200" dirty="0" smtClean="0">
                <a:solidFill>
                  <a:schemeClr val="tx1"/>
                </a:solidFill>
              </a:rPr>
              <a:t>Java</a:t>
            </a:r>
          </a:p>
          <a:p>
            <a:pPr algn="ctr"/>
            <a:r>
              <a:rPr lang="en-US" altLang="ko-KR" sz="1200" dirty="0" smtClean="0">
                <a:solidFill>
                  <a:schemeClr val="tx1"/>
                </a:solidFill>
              </a:rPr>
              <a:t>C/C++</a:t>
            </a:r>
          </a:p>
          <a:p>
            <a:pPr algn="ctr"/>
            <a:r>
              <a:rPr lang="en-US" altLang="ko-KR" sz="1200" dirty="0" smtClean="0">
                <a:solidFill>
                  <a:schemeClr val="tx1"/>
                </a:solidFill>
              </a:rPr>
              <a:t>HTML</a:t>
            </a:r>
          </a:p>
          <a:p>
            <a:pPr algn="ctr"/>
            <a:r>
              <a:rPr lang="en-US" altLang="ko-KR" sz="1200" dirty="0" smtClean="0">
                <a:solidFill>
                  <a:schemeClr val="tx1"/>
                </a:solidFill>
              </a:rPr>
              <a:t>JavaScript</a:t>
            </a:r>
          </a:p>
          <a:p>
            <a:pPr algn="ctr"/>
            <a:r>
              <a:rPr lang="en-US" altLang="ko-KR" sz="1200" dirty="0" smtClean="0">
                <a:solidFill>
                  <a:schemeClr val="tx1"/>
                </a:solidFill>
              </a:rPr>
              <a:t>Python</a:t>
            </a:r>
          </a:p>
        </p:txBody>
      </p:sp>
      <p:sp>
        <p:nvSpPr>
          <p:cNvPr id="13" name="오른쪽 중괄호 12"/>
          <p:cNvSpPr/>
          <p:nvPr/>
        </p:nvSpPr>
        <p:spPr>
          <a:xfrm rot="19003399">
            <a:off x="1810520" y="2338677"/>
            <a:ext cx="360040" cy="1757933"/>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4" name="TextBox 13"/>
          <p:cNvSpPr txBox="1"/>
          <p:nvPr/>
        </p:nvSpPr>
        <p:spPr>
          <a:xfrm>
            <a:off x="1783185" y="2376753"/>
            <a:ext cx="1447832" cy="523220"/>
          </a:xfrm>
          <a:prstGeom prst="rect">
            <a:avLst/>
          </a:prstGeom>
          <a:noFill/>
        </p:spPr>
        <p:txBody>
          <a:bodyPr wrap="none" rtlCol="0">
            <a:spAutoFit/>
          </a:bodyPr>
          <a:lstStyle/>
          <a:p>
            <a:pPr algn="ctr"/>
            <a:r>
              <a:rPr lang="ko-KR" altLang="en-US" sz="1400" b="1" dirty="0" smtClean="0">
                <a:solidFill>
                  <a:srgbClr val="7030A0"/>
                </a:solidFill>
              </a:rPr>
              <a:t>대학교과정</a:t>
            </a:r>
            <a:endParaRPr lang="en-US" altLang="ko-KR" sz="1400" b="1" dirty="0" smtClean="0">
              <a:solidFill>
                <a:srgbClr val="7030A0"/>
              </a:solidFill>
            </a:endParaRPr>
          </a:p>
          <a:p>
            <a:pPr algn="ctr"/>
            <a:r>
              <a:rPr lang="en-US" altLang="ko-KR" sz="1400" b="1" dirty="0" smtClean="0">
                <a:solidFill>
                  <a:srgbClr val="7030A0"/>
                </a:solidFill>
              </a:rPr>
              <a:t>(</a:t>
            </a:r>
            <a:r>
              <a:rPr lang="ko-KR" altLang="en-US" sz="1400" b="1" smtClean="0">
                <a:solidFill>
                  <a:srgbClr val="7030A0"/>
                </a:solidFill>
              </a:rPr>
              <a:t>과학교육 전공</a:t>
            </a:r>
            <a:r>
              <a:rPr lang="en-US" altLang="ko-KR" sz="1400" b="1" dirty="0" smtClean="0">
                <a:solidFill>
                  <a:srgbClr val="7030A0"/>
                </a:solidFill>
              </a:rPr>
              <a:t>)</a:t>
            </a:r>
            <a:endParaRPr lang="ko-KR" altLang="en-US" sz="1400" b="1">
              <a:solidFill>
                <a:srgbClr val="7030A0"/>
              </a:solidFill>
            </a:endParaRPr>
          </a:p>
        </p:txBody>
      </p:sp>
      <p:sp>
        <p:nvSpPr>
          <p:cNvPr id="15" name="오른쪽 중괄호 14"/>
          <p:cNvSpPr/>
          <p:nvPr/>
        </p:nvSpPr>
        <p:spPr>
          <a:xfrm rot="5400000">
            <a:off x="3014951" y="5179731"/>
            <a:ext cx="360040" cy="980261"/>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6" name="TextBox 15"/>
          <p:cNvSpPr txBox="1"/>
          <p:nvPr/>
        </p:nvSpPr>
        <p:spPr>
          <a:xfrm>
            <a:off x="2833433" y="5858108"/>
            <a:ext cx="1604928" cy="523220"/>
          </a:xfrm>
          <a:prstGeom prst="rect">
            <a:avLst/>
          </a:prstGeom>
          <a:noFill/>
        </p:spPr>
        <p:txBody>
          <a:bodyPr wrap="none" rtlCol="0">
            <a:spAutoFit/>
          </a:bodyPr>
          <a:lstStyle/>
          <a:p>
            <a:pPr algn="ctr"/>
            <a:r>
              <a:rPr lang="ko-KR" altLang="en-US" sz="1400" b="1" dirty="0" smtClean="0">
                <a:solidFill>
                  <a:srgbClr val="7030A0"/>
                </a:solidFill>
              </a:rPr>
              <a:t>대학원과정</a:t>
            </a:r>
            <a:endParaRPr lang="en-US" altLang="ko-KR" sz="1400" b="1" dirty="0" smtClean="0">
              <a:solidFill>
                <a:srgbClr val="7030A0"/>
              </a:solidFill>
            </a:endParaRPr>
          </a:p>
          <a:p>
            <a:pPr algn="ctr"/>
            <a:r>
              <a:rPr lang="en-US" altLang="ko-KR" sz="1400" b="1" dirty="0" smtClean="0">
                <a:solidFill>
                  <a:srgbClr val="7030A0"/>
                </a:solidFill>
              </a:rPr>
              <a:t>(</a:t>
            </a:r>
            <a:r>
              <a:rPr lang="ko-KR" altLang="en-US" sz="1400" b="1" smtClean="0">
                <a:solidFill>
                  <a:srgbClr val="7030A0"/>
                </a:solidFill>
              </a:rPr>
              <a:t>컴퓨터과학 전공</a:t>
            </a:r>
            <a:r>
              <a:rPr lang="en-US" altLang="ko-KR" sz="1400" b="1" dirty="0" smtClean="0">
                <a:solidFill>
                  <a:srgbClr val="7030A0"/>
                </a:solidFill>
              </a:rPr>
              <a:t>)</a:t>
            </a:r>
            <a:endParaRPr lang="ko-KR" altLang="en-US" sz="1400" b="1">
              <a:solidFill>
                <a:srgbClr val="7030A0"/>
              </a:solidFill>
            </a:endParaRPr>
          </a:p>
        </p:txBody>
      </p:sp>
      <p:sp>
        <p:nvSpPr>
          <p:cNvPr id="17" name="TextBox 16"/>
          <p:cNvSpPr txBox="1"/>
          <p:nvPr/>
        </p:nvSpPr>
        <p:spPr>
          <a:xfrm>
            <a:off x="163810" y="2298834"/>
            <a:ext cx="1226618" cy="307777"/>
          </a:xfrm>
          <a:prstGeom prst="rect">
            <a:avLst/>
          </a:prstGeom>
          <a:noFill/>
        </p:spPr>
        <p:txBody>
          <a:bodyPr wrap="none" rtlCol="0">
            <a:spAutoFit/>
          </a:bodyPr>
          <a:lstStyle/>
          <a:p>
            <a:pPr algn="ctr"/>
            <a:r>
              <a:rPr lang="ko-KR" altLang="en-US" sz="1400" b="1" smtClean="0">
                <a:solidFill>
                  <a:srgbClr val="7030A0"/>
                </a:solidFill>
              </a:rPr>
              <a:t>고</a:t>
            </a:r>
            <a:r>
              <a:rPr lang="en-US" altLang="ko-KR" sz="1400" b="1" dirty="0" smtClean="0">
                <a:solidFill>
                  <a:srgbClr val="7030A0"/>
                </a:solidFill>
              </a:rPr>
              <a:t>3 </a:t>
            </a:r>
            <a:r>
              <a:rPr lang="ko-KR" altLang="en-US" sz="1400" b="1" smtClean="0">
                <a:solidFill>
                  <a:srgbClr val="7030A0"/>
                </a:solidFill>
              </a:rPr>
              <a:t>겨울방학</a:t>
            </a:r>
            <a:endParaRPr lang="ko-KR" altLang="en-US" sz="1400" b="1">
              <a:solidFill>
                <a:srgbClr val="7030A0"/>
              </a:solidFill>
            </a:endParaRPr>
          </a:p>
        </p:txBody>
      </p:sp>
      <p:sp>
        <p:nvSpPr>
          <p:cNvPr id="18" name="TextBox 17"/>
          <p:cNvSpPr txBox="1"/>
          <p:nvPr/>
        </p:nvSpPr>
        <p:spPr>
          <a:xfrm>
            <a:off x="2359095" y="2871517"/>
            <a:ext cx="1473481" cy="307777"/>
          </a:xfrm>
          <a:prstGeom prst="rect">
            <a:avLst/>
          </a:prstGeom>
          <a:noFill/>
        </p:spPr>
        <p:txBody>
          <a:bodyPr wrap="none" rtlCol="0">
            <a:spAutoFit/>
          </a:bodyPr>
          <a:lstStyle/>
          <a:p>
            <a:pPr algn="ctr"/>
            <a:r>
              <a:rPr lang="ko-KR" altLang="en-US" sz="1400" b="1" dirty="0" smtClean="0">
                <a:solidFill>
                  <a:srgbClr val="C00000"/>
                </a:solidFill>
              </a:rPr>
              <a:t>과학 시뮬레이션</a:t>
            </a:r>
            <a:endParaRPr lang="ko-KR" altLang="en-US" sz="1400" b="1" dirty="0">
              <a:solidFill>
                <a:srgbClr val="C00000"/>
              </a:solidFill>
            </a:endParaRPr>
          </a:p>
        </p:txBody>
      </p:sp>
      <p:sp>
        <p:nvSpPr>
          <p:cNvPr id="19" name="TextBox 18"/>
          <p:cNvSpPr txBox="1"/>
          <p:nvPr/>
        </p:nvSpPr>
        <p:spPr>
          <a:xfrm>
            <a:off x="1348799" y="5669861"/>
            <a:ext cx="1473480" cy="738664"/>
          </a:xfrm>
          <a:prstGeom prst="rect">
            <a:avLst/>
          </a:prstGeom>
          <a:noFill/>
        </p:spPr>
        <p:txBody>
          <a:bodyPr wrap="none" rtlCol="0">
            <a:spAutoFit/>
          </a:bodyPr>
          <a:lstStyle/>
          <a:p>
            <a:pPr algn="ctr"/>
            <a:r>
              <a:rPr lang="ko-KR" altLang="en-US" sz="1400" b="1" dirty="0" smtClean="0">
                <a:solidFill>
                  <a:srgbClr val="C00000"/>
                </a:solidFill>
              </a:rPr>
              <a:t>신경망</a:t>
            </a:r>
            <a:endParaRPr lang="en-US" altLang="ko-KR" sz="1400" b="1" dirty="0" smtClean="0">
              <a:solidFill>
                <a:srgbClr val="C00000"/>
              </a:solidFill>
            </a:endParaRPr>
          </a:p>
          <a:p>
            <a:pPr algn="ctr"/>
            <a:r>
              <a:rPr lang="ko-KR" altLang="en-US" sz="1400" b="1" dirty="0" smtClean="0">
                <a:solidFill>
                  <a:srgbClr val="C00000"/>
                </a:solidFill>
              </a:rPr>
              <a:t>유전자 알고리즘</a:t>
            </a:r>
            <a:endParaRPr lang="en-US" altLang="ko-KR" sz="1400" b="1" dirty="0" smtClean="0">
              <a:solidFill>
                <a:srgbClr val="C00000"/>
              </a:solidFill>
            </a:endParaRPr>
          </a:p>
          <a:p>
            <a:pPr algn="ctr"/>
            <a:r>
              <a:rPr lang="ko-KR" altLang="en-US" sz="1400" b="1" dirty="0" smtClean="0">
                <a:solidFill>
                  <a:srgbClr val="C00000"/>
                </a:solidFill>
              </a:rPr>
              <a:t>영상처리</a:t>
            </a:r>
            <a:endParaRPr lang="ko-KR" altLang="en-US" sz="1400" b="1" dirty="0">
              <a:solidFill>
                <a:srgbClr val="C00000"/>
              </a:solidFill>
            </a:endParaRPr>
          </a:p>
        </p:txBody>
      </p:sp>
      <p:sp>
        <p:nvSpPr>
          <p:cNvPr id="20" name="오른쪽 중괄호 19"/>
          <p:cNvSpPr/>
          <p:nvPr/>
        </p:nvSpPr>
        <p:spPr>
          <a:xfrm rot="3411429">
            <a:off x="4324716" y="4440122"/>
            <a:ext cx="360040" cy="1129565"/>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1" name="TextBox 20"/>
          <p:cNvSpPr txBox="1"/>
          <p:nvPr/>
        </p:nvSpPr>
        <p:spPr>
          <a:xfrm>
            <a:off x="4393462" y="5191263"/>
            <a:ext cx="1128834" cy="523220"/>
          </a:xfrm>
          <a:prstGeom prst="rect">
            <a:avLst/>
          </a:prstGeom>
          <a:noFill/>
        </p:spPr>
        <p:txBody>
          <a:bodyPr wrap="none" rtlCol="0">
            <a:spAutoFit/>
          </a:bodyPr>
          <a:lstStyle/>
          <a:p>
            <a:pPr algn="ctr"/>
            <a:r>
              <a:rPr lang="en-US" altLang="ko-KR" sz="1400" b="1" dirty="0" smtClean="0">
                <a:solidFill>
                  <a:srgbClr val="7030A0"/>
                </a:solidFill>
              </a:rPr>
              <a:t>eBay Korea</a:t>
            </a:r>
          </a:p>
          <a:p>
            <a:pPr algn="ctr"/>
            <a:r>
              <a:rPr lang="ko-KR" altLang="en-US" sz="1400" b="1" dirty="0" err="1" smtClean="0">
                <a:solidFill>
                  <a:srgbClr val="7030A0"/>
                </a:solidFill>
              </a:rPr>
              <a:t>웹개발</a:t>
            </a:r>
            <a:endParaRPr lang="ko-KR" altLang="en-US" sz="1400" b="1" dirty="0">
              <a:solidFill>
                <a:srgbClr val="7030A0"/>
              </a:solidFill>
            </a:endParaRPr>
          </a:p>
        </p:txBody>
      </p:sp>
      <p:sp>
        <p:nvSpPr>
          <p:cNvPr id="22" name="오른쪽 중괄호 21"/>
          <p:cNvSpPr/>
          <p:nvPr/>
        </p:nvSpPr>
        <p:spPr>
          <a:xfrm rot="13506908">
            <a:off x="5911990" y="1829603"/>
            <a:ext cx="360040" cy="1129565"/>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3" name="TextBox 22"/>
          <p:cNvSpPr txBox="1"/>
          <p:nvPr/>
        </p:nvSpPr>
        <p:spPr>
          <a:xfrm>
            <a:off x="5753147" y="4452599"/>
            <a:ext cx="954107" cy="307777"/>
          </a:xfrm>
          <a:prstGeom prst="rect">
            <a:avLst/>
          </a:prstGeom>
          <a:noFill/>
        </p:spPr>
        <p:txBody>
          <a:bodyPr wrap="none" rtlCol="0">
            <a:spAutoFit/>
          </a:bodyPr>
          <a:lstStyle/>
          <a:p>
            <a:pPr algn="ctr"/>
            <a:r>
              <a:rPr lang="en-US" altLang="ko-KR" sz="1400" b="1" dirty="0" smtClean="0">
                <a:solidFill>
                  <a:srgbClr val="7030A0"/>
                </a:solidFill>
              </a:rPr>
              <a:t>Microsoft</a:t>
            </a:r>
          </a:p>
        </p:txBody>
      </p:sp>
      <p:sp>
        <p:nvSpPr>
          <p:cNvPr id="24" name="오른쪽 중괄호 23"/>
          <p:cNvSpPr/>
          <p:nvPr/>
        </p:nvSpPr>
        <p:spPr>
          <a:xfrm rot="4420396">
            <a:off x="5512684" y="3747732"/>
            <a:ext cx="360040" cy="1129565"/>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5" name="TextBox 24"/>
          <p:cNvSpPr txBox="1"/>
          <p:nvPr/>
        </p:nvSpPr>
        <p:spPr>
          <a:xfrm>
            <a:off x="5076057" y="1574759"/>
            <a:ext cx="889987" cy="307777"/>
          </a:xfrm>
          <a:prstGeom prst="rect">
            <a:avLst/>
          </a:prstGeom>
          <a:noFill/>
        </p:spPr>
        <p:txBody>
          <a:bodyPr wrap="none" rtlCol="0">
            <a:spAutoFit/>
          </a:bodyPr>
          <a:lstStyle/>
          <a:p>
            <a:pPr algn="ctr"/>
            <a:r>
              <a:rPr lang="ko-KR" altLang="en-US" sz="1400" b="1" dirty="0" err="1" smtClean="0">
                <a:solidFill>
                  <a:srgbClr val="7030A0"/>
                </a:solidFill>
              </a:rPr>
              <a:t>헬로앱스</a:t>
            </a:r>
            <a:endParaRPr lang="en-US" altLang="ko-KR" sz="1400" b="1" dirty="0" smtClean="0">
              <a:solidFill>
                <a:srgbClr val="7030A0"/>
              </a:solidFill>
            </a:endParaRPr>
          </a:p>
        </p:txBody>
      </p:sp>
      <p:sp>
        <p:nvSpPr>
          <p:cNvPr id="26" name="TextBox 25"/>
          <p:cNvSpPr txBox="1"/>
          <p:nvPr/>
        </p:nvSpPr>
        <p:spPr>
          <a:xfrm>
            <a:off x="4487937" y="5695993"/>
            <a:ext cx="2518638" cy="307777"/>
          </a:xfrm>
          <a:prstGeom prst="rect">
            <a:avLst/>
          </a:prstGeom>
          <a:noFill/>
        </p:spPr>
        <p:txBody>
          <a:bodyPr wrap="none" rtlCol="0">
            <a:spAutoFit/>
          </a:bodyPr>
          <a:lstStyle/>
          <a:p>
            <a:pPr algn="ctr"/>
            <a:r>
              <a:rPr lang="ko-KR" altLang="en-US" sz="1400" b="1" dirty="0" err="1" smtClean="0">
                <a:solidFill>
                  <a:srgbClr val="C00000"/>
                </a:solidFill>
              </a:rPr>
              <a:t>옥션</a:t>
            </a:r>
            <a:r>
              <a:rPr lang="ko-KR" altLang="en-US" sz="1400" b="1" dirty="0" smtClean="0">
                <a:solidFill>
                  <a:srgbClr val="C00000"/>
                </a:solidFill>
              </a:rPr>
              <a:t> 웹사이트 및 시스템 개발</a:t>
            </a:r>
            <a:endParaRPr lang="ko-KR" altLang="en-US" sz="1400" b="1" dirty="0">
              <a:solidFill>
                <a:srgbClr val="C00000"/>
              </a:solidFill>
            </a:endParaRPr>
          </a:p>
        </p:txBody>
      </p:sp>
      <p:sp>
        <p:nvSpPr>
          <p:cNvPr id="27" name="TextBox 26"/>
          <p:cNvSpPr txBox="1"/>
          <p:nvPr/>
        </p:nvSpPr>
        <p:spPr>
          <a:xfrm>
            <a:off x="5692704" y="4721728"/>
            <a:ext cx="1832553" cy="307777"/>
          </a:xfrm>
          <a:prstGeom prst="rect">
            <a:avLst/>
          </a:prstGeom>
          <a:noFill/>
        </p:spPr>
        <p:txBody>
          <a:bodyPr wrap="none" rtlCol="0">
            <a:spAutoFit/>
          </a:bodyPr>
          <a:lstStyle/>
          <a:p>
            <a:pPr algn="ctr"/>
            <a:r>
              <a:rPr lang="ko-KR" altLang="en-US" sz="1400" b="1" dirty="0" smtClean="0">
                <a:solidFill>
                  <a:srgbClr val="C00000"/>
                </a:solidFill>
              </a:rPr>
              <a:t>로봇용 코딩 </a:t>
            </a:r>
            <a:r>
              <a:rPr lang="en-US" altLang="ko-KR" sz="1400" b="1" dirty="0" smtClean="0">
                <a:solidFill>
                  <a:srgbClr val="C00000"/>
                </a:solidFill>
              </a:rPr>
              <a:t>SW </a:t>
            </a:r>
            <a:r>
              <a:rPr lang="ko-KR" altLang="en-US" sz="1400" b="1" smtClean="0">
                <a:solidFill>
                  <a:srgbClr val="C00000"/>
                </a:solidFill>
              </a:rPr>
              <a:t>개발</a:t>
            </a:r>
            <a:endParaRPr lang="en-US" altLang="ko-KR" sz="1400" b="1" dirty="0" smtClean="0">
              <a:solidFill>
                <a:srgbClr val="C00000"/>
              </a:solidFill>
            </a:endParaRPr>
          </a:p>
        </p:txBody>
      </p:sp>
      <p:sp>
        <p:nvSpPr>
          <p:cNvPr id="28" name="TextBox 27"/>
          <p:cNvSpPr txBox="1"/>
          <p:nvPr/>
        </p:nvSpPr>
        <p:spPr>
          <a:xfrm>
            <a:off x="4608004" y="1860195"/>
            <a:ext cx="1832553" cy="307777"/>
          </a:xfrm>
          <a:prstGeom prst="rect">
            <a:avLst/>
          </a:prstGeom>
          <a:noFill/>
        </p:spPr>
        <p:txBody>
          <a:bodyPr wrap="none" rtlCol="0">
            <a:spAutoFit/>
          </a:bodyPr>
          <a:lstStyle/>
          <a:p>
            <a:pPr algn="ctr"/>
            <a:r>
              <a:rPr lang="ko-KR" altLang="en-US" sz="1400" b="1" dirty="0" smtClean="0">
                <a:solidFill>
                  <a:srgbClr val="C00000"/>
                </a:solidFill>
              </a:rPr>
              <a:t>코딩 교육용 </a:t>
            </a:r>
            <a:r>
              <a:rPr lang="en-US" altLang="ko-KR" sz="1400" b="1" dirty="0" smtClean="0">
                <a:solidFill>
                  <a:srgbClr val="C00000"/>
                </a:solidFill>
              </a:rPr>
              <a:t>SW </a:t>
            </a:r>
            <a:r>
              <a:rPr lang="ko-KR" altLang="en-US" sz="1400" b="1" smtClean="0">
                <a:solidFill>
                  <a:srgbClr val="C00000"/>
                </a:solidFill>
              </a:rPr>
              <a:t>개발</a:t>
            </a:r>
            <a:endParaRPr lang="en-US" altLang="ko-KR" sz="1400" b="1" dirty="0" smtClean="0">
              <a:solidFill>
                <a:srgbClr val="C00000"/>
              </a:solidFill>
            </a:endParaRPr>
          </a:p>
        </p:txBody>
      </p:sp>
      <p:sp>
        <p:nvSpPr>
          <p:cNvPr id="30" name="직사각형 29"/>
          <p:cNvSpPr/>
          <p:nvPr/>
        </p:nvSpPr>
        <p:spPr>
          <a:xfrm>
            <a:off x="7435651" y="1850140"/>
            <a:ext cx="1080120" cy="9601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rPr>
              <a:t>C#</a:t>
            </a:r>
          </a:p>
          <a:p>
            <a:pPr algn="ctr"/>
            <a:r>
              <a:rPr lang="en-US" altLang="ko-KR" sz="1200" dirty="0" smtClean="0">
                <a:solidFill>
                  <a:schemeClr val="tx1"/>
                </a:solidFill>
              </a:rPr>
              <a:t>Java</a:t>
            </a:r>
          </a:p>
          <a:p>
            <a:pPr algn="ctr"/>
            <a:r>
              <a:rPr lang="en-US" altLang="ko-KR" sz="1200" dirty="0" smtClean="0">
                <a:solidFill>
                  <a:schemeClr val="tx1"/>
                </a:solidFill>
              </a:rPr>
              <a:t>C/C++</a:t>
            </a:r>
          </a:p>
        </p:txBody>
      </p:sp>
      <p:sp>
        <p:nvSpPr>
          <p:cNvPr id="31" name="TextBox 30"/>
          <p:cNvSpPr txBox="1"/>
          <p:nvPr/>
        </p:nvSpPr>
        <p:spPr>
          <a:xfrm>
            <a:off x="6865326" y="1460564"/>
            <a:ext cx="889988" cy="307777"/>
          </a:xfrm>
          <a:prstGeom prst="rect">
            <a:avLst/>
          </a:prstGeom>
          <a:noFill/>
        </p:spPr>
        <p:txBody>
          <a:bodyPr wrap="none" rtlCol="0">
            <a:spAutoFit/>
          </a:bodyPr>
          <a:lstStyle/>
          <a:p>
            <a:pPr algn="ctr"/>
            <a:r>
              <a:rPr lang="ko-KR" altLang="en-US" sz="1400" b="1" dirty="0" smtClean="0">
                <a:solidFill>
                  <a:srgbClr val="7030A0"/>
                </a:solidFill>
              </a:rPr>
              <a:t>대학강의</a:t>
            </a:r>
            <a:endParaRPr lang="en-US" altLang="ko-KR" sz="1400" b="1" dirty="0" smtClean="0">
              <a:solidFill>
                <a:srgbClr val="7030A0"/>
              </a:solidFill>
            </a:endParaRPr>
          </a:p>
        </p:txBody>
      </p:sp>
    </p:spTree>
    <p:extLst>
      <p:ext uri="{BB962C8B-B14F-4D97-AF65-F5344CB8AC3E}">
        <p14:creationId xmlns:p14="http://schemas.microsoft.com/office/powerpoint/2010/main" val="109473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p:txBody>
          <a:bodyPr/>
          <a:lstStyle/>
          <a:p>
            <a:fld id="{9644BB50-B7B3-497B-AAED-7CC56EBF7E02}" type="slidenum">
              <a:rPr lang="ko-KR" altLang="en-US" smtClean="0"/>
              <a:t>7</a:t>
            </a:fld>
            <a:endParaRPr lang="ko-KR" altLang="en-US"/>
          </a:p>
        </p:txBody>
      </p:sp>
      <p:sp>
        <p:nvSpPr>
          <p:cNvPr id="6" name="TextBox 5"/>
          <p:cNvSpPr txBox="1"/>
          <p:nvPr/>
        </p:nvSpPr>
        <p:spPr>
          <a:xfrm>
            <a:off x="1331640" y="2708920"/>
            <a:ext cx="4304383" cy="1446550"/>
          </a:xfrm>
          <a:prstGeom prst="rect">
            <a:avLst/>
          </a:prstGeom>
          <a:noFill/>
        </p:spPr>
        <p:txBody>
          <a:bodyPr wrap="none" rtlCol="0">
            <a:spAutoFit/>
          </a:bodyPr>
          <a:lstStyle/>
          <a:p>
            <a:r>
              <a:rPr lang="ko-KR" altLang="en-US" sz="4400" dirty="0" smtClean="0"/>
              <a:t>교육 현장에서의</a:t>
            </a:r>
            <a:endParaRPr lang="en-US" altLang="ko-KR" sz="4400" dirty="0" smtClean="0"/>
          </a:p>
          <a:p>
            <a:r>
              <a:rPr lang="ko-KR" altLang="en-US" sz="4400" dirty="0" smtClean="0"/>
              <a:t>코딩 교육 과정</a:t>
            </a:r>
            <a:endParaRPr lang="ko-KR" altLang="en-US" sz="4400" dirty="0"/>
          </a:p>
        </p:txBody>
      </p:sp>
    </p:spTree>
    <p:extLst>
      <p:ext uri="{BB962C8B-B14F-4D97-AF65-F5344CB8AC3E}">
        <p14:creationId xmlns:p14="http://schemas.microsoft.com/office/powerpoint/2010/main" val="4202591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dirty="0" smtClean="0"/>
              <a:t>코딩 교육 개요</a:t>
            </a:r>
            <a:endParaRPr lang="ko-KR" altLang="en-US" dirty="0">
              <a:solidFill>
                <a:schemeClr val="bg1"/>
              </a:solidFill>
            </a:endParaRPr>
          </a:p>
        </p:txBody>
      </p:sp>
      <p:sp>
        <p:nvSpPr>
          <p:cNvPr id="4" name="슬라이드 번호 개체 틀 3"/>
          <p:cNvSpPr>
            <a:spLocks noGrp="1"/>
          </p:cNvSpPr>
          <p:nvPr>
            <p:ph type="sldNum" sz="quarter" idx="12"/>
          </p:nvPr>
        </p:nvSpPr>
        <p:spPr/>
        <p:txBody>
          <a:bodyPr/>
          <a:lstStyle/>
          <a:p>
            <a:fld id="{9644BB50-B7B3-497B-AAED-7CC56EBF7E02}" type="slidenum">
              <a:rPr lang="ko-KR" altLang="en-US" smtClean="0"/>
              <a:t>8</a:t>
            </a:fld>
            <a:endParaRPr lang="ko-KR" altLang="en-US"/>
          </a:p>
        </p:txBody>
      </p:sp>
      <p:sp>
        <p:nvSpPr>
          <p:cNvPr id="7" name="모서리가 둥근 직사각형 6"/>
          <p:cNvSpPr/>
          <p:nvPr/>
        </p:nvSpPr>
        <p:spPr>
          <a:xfrm>
            <a:off x="2483768" y="1508445"/>
            <a:ext cx="295232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2000" b="1" dirty="0" smtClean="0"/>
              <a:t>언플러그드 코딩 교육</a:t>
            </a:r>
            <a:endParaRPr lang="ko-KR" altLang="en-US" sz="2000" b="1" dirty="0"/>
          </a:p>
        </p:txBody>
      </p:sp>
      <p:sp>
        <p:nvSpPr>
          <p:cNvPr id="8" name="모서리가 둥근 직사각형 7"/>
          <p:cNvSpPr/>
          <p:nvPr/>
        </p:nvSpPr>
        <p:spPr>
          <a:xfrm>
            <a:off x="2483768" y="3020613"/>
            <a:ext cx="295232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dirty="0" smtClean="0"/>
              <a:t>EPL</a:t>
            </a:r>
            <a:r>
              <a:rPr lang="ko-KR" altLang="en-US" sz="2000" b="1" smtClean="0"/>
              <a:t> </a:t>
            </a:r>
            <a:r>
              <a:rPr lang="ko-KR" altLang="en-US" sz="2000" b="1" dirty="0" smtClean="0"/>
              <a:t>코딩 교육</a:t>
            </a:r>
            <a:endParaRPr lang="ko-KR" altLang="en-US" sz="2000" b="1" dirty="0"/>
          </a:p>
        </p:txBody>
      </p:sp>
      <p:sp>
        <p:nvSpPr>
          <p:cNvPr id="9" name="모서리가 둥근 직사각형 8"/>
          <p:cNvSpPr/>
          <p:nvPr/>
        </p:nvSpPr>
        <p:spPr>
          <a:xfrm>
            <a:off x="710011" y="4797152"/>
            <a:ext cx="2952328" cy="864096"/>
          </a:xfrm>
          <a:prstGeom prst="roundRect">
            <a:avLst/>
          </a:prstGeom>
          <a:solidFill>
            <a:srgbClr val="FF99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2000" b="1" dirty="0" smtClean="0"/>
              <a:t>스크립트 언어 </a:t>
            </a:r>
            <a:endParaRPr lang="en-US" altLang="ko-KR" sz="2000" b="1" dirty="0" smtClean="0"/>
          </a:p>
          <a:p>
            <a:pPr algn="ctr"/>
            <a:r>
              <a:rPr lang="ko-KR" altLang="en-US" sz="2000" b="1" smtClean="0"/>
              <a:t>코딩 </a:t>
            </a:r>
            <a:r>
              <a:rPr lang="ko-KR" altLang="en-US" sz="2000" b="1" dirty="0" smtClean="0"/>
              <a:t>교육</a:t>
            </a:r>
            <a:endParaRPr lang="ko-KR" altLang="en-US" sz="2000" b="1" dirty="0"/>
          </a:p>
        </p:txBody>
      </p:sp>
      <p:sp>
        <p:nvSpPr>
          <p:cNvPr id="10" name="아래쪽 화살표 9"/>
          <p:cNvSpPr/>
          <p:nvPr/>
        </p:nvSpPr>
        <p:spPr>
          <a:xfrm>
            <a:off x="3671900" y="2544099"/>
            <a:ext cx="576064"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아래쪽 화살표 10"/>
          <p:cNvSpPr/>
          <p:nvPr/>
        </p:nvSpPr>
        <p:spPr>
          <a:xfrm>
            <a:off x="3671900" y="4073191"/>
            <a:ext cx="576064"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모서리가 둥근 직사각형 11"/>
          <p:cNvSpPr/>
          <p:nvPr/>
        </p:nvSpPr>
        <p:spPr>
          <a:xfrm>
            <a:off x="4355976" y="4797152"/>
            <a:ext cx="2952328" cy="864096"/>
          </a:xfrm>
          <a:prstGeom prst="roundRect">
            <a:avLst/>
          </a:prstGeom>
          <a:solidFill>
            <a:srgbClr val="FF99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2000" b="1" dirty="0" smtClean="0"/>
              <a:t>고급 언어</a:t>
            </a:r>
            <a:endParaRPr lang="en-US" altLang="ko-KR" sz="2000" b="1" dirty="0" smtClean="0"/>
          </a:p>
          <a:p>
            <a:pPr algn="ctr"/>
            <a:r>
              <a:rPr lang="ko-KR" altLang="en-US" sz="2000" b="1" smtClean="0"/>
              <a:t>코딩 </a:t>
            </a:r>
            <a:r>
              <a:rPr lang="ko-KR" altLang="en-US" sz="2000" b="1" dirty="0" smtClean="0"/>
              <a:t>교육</a:t>
            </a:r>
            <a:endParaRPr lang="ko-KR" altLang="en-US" sz="2000" b="1" dirty="0"/>
          </a:p>
        </p:txBody>
      </p:sp>
      <p:sp>
        <p:nvSpPr>
          <p:cNvPr id="3" name="TextBox 2"/>
          <p:cNvSpPr txBox="1"/>
          <p:nvPr/>
        </p:nvSpPr>
        <p:spPr>
          <a:xfrm>
            <a:off x="5508974" y="1667342"/>
            <a:ext cx="646331" cy="369332"/>
          </a:xfrm>
          <a:prstGeom prst="rect">
            <a:avLst/>
          </a:prstGeom>
          <a:noFill/>
        </p:spPr>
        <p:txBody>
          <a:bodyPr wrap="none" rtlCol="0">
            <a:spAutoFit/>
          </a:bodyPr>
          <a:lstStyle/>
          <a:p>
            <a:r>
              <a:rPr lang="ko-KR" altLang="en-US" smtClean="0"/>
              <a:t>초등</a:t>
            </a:r>
            <a:endParaRPr lang="ko-KR" altLang="en-US"/>
          </a:p>
        </p:txBody>
      </p:sp>
      <p:sp>
        <p:nvSpPr>
          <p:cNvPr id="13" name="TextBox 12"/>
          <p:cNvSpPr txBox="1"/>
          <p:nvPr/>
        </p:nvSpPr>
        <p:spPr>
          <a:xfrm>
            <a:off x="5508973" y="3040304"/>
            <a:ext cx="646331" cy="646331"/>
          </a:xfrm>
          <a:prstGeom prst="rect">
            <a:avLst/>
          </a:prstGeom>
          <a:noFill/>
        </p:spPr>
        <p:txBody>
          <a:bodyPr wrap="none" rtlCol="0">
            <a:spAutoFit/>
          </a:bodyPr>
          <a:lstStyle/>
          <a:p>
            <a:r>
              <a:rPr lang="ko-KR" altLang="en-US" dirty="0" smtClean="0"/>
              <a:t>초등</a:t>
            </a:r>
            <a:endParaRPr lang="en-US" altLang="ko-KR" dirty="0" smtClean="0"/>
          </a:p>
          <a:p>
            <a:r>
              <a:rPr lang="ko-KR" altLang="en-US" dirty="0" smtClean="0"/>
              <a:t>중등</a:t>
            </a:r>
            <a:endParaRPr lang="ko-KR" altLang="en-US" dirty="0"/>
          </a:p>
        </p:txBody>
      </p:sp>
      <p:sp>
        <p:nvSpPr>
          <p:cNvPr id="14" name="TextBox 13"/>
          <p:cNvSpPr txBox="1"/>
          <p:nvPr/>
        </p:nvSpPr>
        <p:spPr>
          <a:xfrm>
            <a:off x="2295783" y="5715190"/>
            <a:ext cx="1367682" cy="369332"/>
          </a:xfrm>
          <a:prstGeom prst="rect">
            <a:avLst/>
          </a:prstGeom>
          <a:noFill/>
        </p:spPr>
        <p:txBody>
          <a:bodyPr wrap="none" rtlCol="0">
            <a:spAutoFit/>
          </a:bodyPr>
          <a:lstStyle/>
          <a:p>
            <a:r>
              <a:rPr lang="ko-KR" altLang="en-US" dirty="0" smtClean="0"/>
              <a:t>중등</a:t>
            </a:r>
            <a:r>
              <a:rPr lang="en-US" altLang="ko-KR" dirty="0"/>
              <a:t> </a:t>
            </a:r>
            <a:r>
              <a:rPr lang="en-US" altLang="ko-KR" dirty="0" smtClean="0"/>
              <a:t>/ </a:t>
            </a:r>
            <a:r>
              <a:rPr lang="ko-KR" altLang="en-US" smtClean="0"/>
              <a:t>고등</a:t>
            </a:r>
            <a:endParaRPr lang="ko-KR" altLang="en-US" dirty="0"/>
          </a:p>
        </p:txBody>
      </p:sp>
      <p:sp>
        <p:nvSpPr>
          <p:cNvPr id="15" name="TextBox 14"/>
          <p:cNvSpPr txBox="1"/>
          <p:nvPr/>
        </p:nvSpPr>
        <p:spPr>
          <a:xfrm>
            <a:off x="7362121" y="4791860"/>
            <a:ext cx="646331" cy="923330"/>
          </a:xfrm>
          <a:prstGeom prst="rect">
            <a:avLst/>
          </a:prstGeom>
          <a:noFill/>
        </p:spPr>
        <p:txBody>
          <a:bodyPr wrap="none" rtlCol="0">
            <a:spAutoFit/>
          </a:bodyPr>
          <a:lstStyle/>
          <a:p>
            <a:r>
              <a:rPr lang="ko-KR" altLang="en-US" dirty="0"/>
              <a:t>중</a:t>
            </a:r>
            <a:r>
              <a:rPr lang="ko-KR" altLang="en-US" dirty="0" smtClean="0"/>
              <a:t>등</a:t>
            </a:r>
            <a:endParaRPr lang="en-US" altLang="ko-KR" dirty="0" smtClean="0"/>
          </a:p>
          <a:p>
            <a:r>
              <a:rPr lang="ko-KR" altLang="en-US" dirty="0" smtClean="0"/>
              <a:t>고등</a:t>
            </a:r>
            <a:endParaRPr lang="en-US" altLang="ko-KR" dirty="0" smtClean="0"/>
          </a:p>
          <a:p>
            <a:r>
              <a:rPr lang="ko-KR" altLang="en-US" smtClean="0"/>
              <a:t>대학</a:t>
            </a:r>
            <a:endParaRPr lang="ko-KR" altLang="en-US" dirty="0"/>
          </a:p>
        </p:txBody>
      </p:sp>
      <p:sp>
        <p:nvSpPr>
          <p:cNvPr id="16" name="모서리가 둥근 직사각형 15"/>
          <p:cNvSpPr/>
          <p:nvPr/>
        </p:nvSpPr>
        <p:spPr>
          <a:xfrm>
            <a:off x="539552" y="3651500"/>
            <a:ext cx="2952328" cy="864096"/>
          </a:xfrm>
          <a:prstGeom prst="roundRect">
            <a:avLst/>
          </a:prstGeom>
          <a:solidFill>
            <a:schemeClr val="accent6">
              <a:lumMod val="75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2000" b="1" smtClean="0"/>
              <a:t>피지컬</a:t>
            </a:r>
            <a:r>
              <a:rPr lang="en-US" altLang="ko-KR" sz="2000" b="1" dirty="0" smtClean="0"/>
              <a:t> </a:t>
            </a:r>
            <a:r>
              <a:rPr lang="ko-KR" altLang="en-US" sz="2000" b="1" smtClean="0"/>
              <a:t>컴퓨팅</a:t>
            </a:r>
            <a:endParaRPr lang="ko-KR" altLang="en-US" sz="2000" b="1" dirty="0"/>
          </a:p>
        </p:txBody>
      </p:sp>
    </p:spTree>
    <p:extLst>
      <p:ext uri="{BB962C8B-B14F-4D97-AF65-F5344CB8AC3E}">
        <p14:creationId xmlns:p14="http://schemas.microsoft.com/office/powerpoint/2010/main" val="1748313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dirty="0" smtClean="0"/>
              <a:t>코딩 교육 개요</a:t>
            </a:r>
            <a:endParaRPr lang="ko-KR" altLang="en-US" dirty="0">
              <a:solidFill>
                <a:schemeClr val="bg1"/>
              </a:solidFill>
            </a:endParaRPr>
          </a:p>
        </p:txBody>
      </p:sp>
      <p:sp>
        <p:nvSpPr>
          <p:cNvPr id="4" name="슬라이드 번호 개체 틀 3"/>
          <p:cNvSpPr>
            <a:spLocks noGrp="1"/>
          </p:cNvSpPr>
          <p:nvPr>
            <p:ph type="sldNum" sz="quarter" idx="12"/>
          </p:nvPr>
        </p:nvSpPr>
        <p:spPr/>
        <p:txBody>
          <a:bodyPr/>
          <a:lstStyle/>
          <a:p>
            <a:fld id="{9644BB50-B7B3-497B-AAED-7CC56EBF7E02}" type="slidenum">
              <a:rPr lang="ko-KR" altLang="en-US" smtClean="0"/>
              <a:t>9</a:t>
            </a:fld>
            <a:endParaRPr lang="ko-KR" altLang="en-US"/>
          </a:p>
        </p:txBody>
      </p:sp>
      <p:sp>
        <p:nvSpPr>
          <p:cNvPr id="7" name="모서리가 둥근 직사각형 6"/>
          <p:cNvSpPr/>
          <p:nvPr/>
        </p:nvSpPr>
        <p:spPr>
          <a:xfrm>
            <a:off x="2483768" y="1508445"/>
            <a:ext cx="295232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2000" b="1" dirty="0" smtClean="0"/>
              <a:t>언플러그드 코딩 교육</a:t>
            </a:r>
            <a:endParaRPr lang="ko-KR" altLang="en-US" sz="2000" b="1" dirty="0"/>
          </a:p>
        </p:txBody>
      </p:sp>
      <p:sp>
        <p:nvSpPr>
          <p:cNvPr id="8" name="모서리가 둥근 직사각형 7"/>
          <p:cNvSpPr/>
          <p:nvPr/>
        </p:nvSpPr>
        <p:spPr>
          <a:xfrm>
            <a:off x="2483768" y="3020613"/>
            <a:ext cx="295232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dirty="0" smtClean="0"/>
              <a:t>EPL</a:t>
            </a:r>
            <a:r>
              <a:rPr lang="ko-KR" altLang="en-US" sz="2000" b="1" smtClean="0"/>
              <a:t> </a:t>
            </a:r>
            <a:r>
              <a:rPr lang="ko-KR" altLang="en-US" sz="2000" b="1" dirty="0" smtClean="0"/>
              <a:t>코딩 교육</a:t>
            </a:r>
            <a:endParaRPr lang="ko-KR" altLang="en-US" sz="2000" b="1" dirty="0"/>
          </a:p>
        </p:txBody>
      </p:sp>
      <p:sp>
        <p:nvSpPr>
          <p:cNvPr id="9" name="모서리가 둥근 직사각형 8"/>
          <p:cNvSpPr/>
          <p:nvPr/>
        </p:nvSpPr>
        <p:spPr>
          <a:xfrm>
            <a:off x="710011" y="4797152"/>
            <a:ext cx="2952328" cy="864096"/>
          </a:xfrm>
          <a:prstGeom prst="roundRect">
            <a:avLst/>
          </a:prstGeom>
          <a:solidFill>
            <a:srgbClr val="FF99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2000" b="1" dirty="0" smtClean="0"/>
              <a:t>스크립트 언어 </a:t>
            </a:r>
            <a:endParaRPr lang="en-US" altLang="ko-KR" sz="2000" b="1" dirty="0" smtClean="0"/>
          </a:p>
          <a:p>
            <a:pPr algn="ctr"/>
            <a:r>
              <a:rPr lang="ko-KR" altLang="en-US" sz="2000" b="1" dirty="0" smtClean="0"/>
              <a:t>코딩 교육</a:t>
            </a:r>
            <a:endParaRPr lang="ko-KR" altLang="en-US" sz="2000" b="1" dirty="0"/>
          </a:p>
        </p:txBody>
      </p:sp>
      <p:sp>
        <p:nvSpPr>
          <p:cNvPr id="10" name="아래쪽 화살표 9"/>
          <p:cNvSpPr/>
          <p:nvPr/>
        </p:nvSpPr>
        <p:spPr>
          <a:xfrm>
            <a:off x="3671900" y="2544099"/>
            <a:ext cx="576064"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아래쪽 화살표 10"/>
          <p:cNvSpPr/>
          <p:nvPr/>
        </p:nvSpPr>
        <p:spPr>
          <a:xfrm>
            <a:off x="3671900" y="4216798"/>
            <a:ext cx="576064"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모서리가 둥근 직사각형 11"/>
          <p:cNvSpPr/>
          <p:nvPr/>
        </p:nvSpPr>
        <p:spPr>
          <a:xfrm>
            <a:off x="4355976" y="4797152"/>
            <a:ext cx="2952328" cy="864096"/>
          </a:xfrm>
          <a:prstGeom prst="roundRect">
            <a:avLst/>
          </a:prstGeom>
          <a:solidFill>
            <a:srgbClr val="FF99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2000" b="1" dirty="0" smtClean="0"/>
              <a:t>고급 언어</a:t>
            </a:r>
            <a:endParaRPr lang="en-US" altLang="ko-KR" sz="2000" b="1" dirty="0" smtClean="0"/>
          </a:p>
          <a:p>
            <a:pPr algn="ctr"/>
            <a:r>
              <a:rPr lang="ko-KR" altLang="en-US" sz="2000" b="1" smtClean="0"/>
              <a:t>코딩 </a:t>
            </a:r>
            <a:r>
              <a:rPr lang="ko-KR" altLang="en-US" sz="2000" b="1" dirty="0" smtClean="0"/>
              <a:t>교육</a:t>
            </a:r>
            <a:endParaRPr lang="ko-KR" altLang="en-US" sz="2000" b="1" dirty="0"/>
          </a:p>
        </p:txBody>
      </p:sp>
      <p:sp>
        <p:nvSpPr>
          <p:cNvPr id="3" name="TextBox 2"/>
          <p:cNvSpPr txBox="1"/>
          <p:nvPr/>
        </p:nvSpPr>
        <p:spPr>
          <a:xfrm>
            <a:off x="5508974" y="1667342"/>
            <a:ext cx="2699778" cy="646331"/>
          </a:xfrm>
          <a:prstGeom prst="rect">
            <a:avLst/>
          </a:prstGeom>
          <a:noFill/>
        </p:spPr>
        <p:txBody>
          <a:bodyPr wrap="none" rtlCol="0">
            <a:spAutoFit/>
          </a:bodyPr>
          <a:lstStyle/>
          <a:p>
            <a:r>
              <a:rPr lang="ko-KR" altLang="en-US" dirty="0" err="1" smtClean="0"/>
              <a:t>은물</a:t>
            </a:r>
            <a:r>
              <a:rPr lang="ko-KR" altLang="en-US" dirty="0" smtClean="0"/>
              <a:t> </a:t>
            </a:r>
            <a:r>
              <a:rPr lang="en-US" altLang="ko-KR" dirty="0" smtClean="0"/>
              <a:t>/ </a:t>
            </a:r>
            <a:r>
              <a:rPr lang="ko-KR" altLang="en-US" smtClean="0"/>
              <a:t>교구 </a:t>
            </a:r>
            <a:r>
              <a:rPr lang="en-US" altLang="ko-KR" dirty="0" smtClean="0"/>
              <a:t>/ </a:t>
            </a:r>
            <a:r>
              <a:rPr lang="ko-KR" altLang="en-US" smtClean="0"/>
              <a:t>하노이탑</a:t>
            </a:r>
            <a:endParaRPr lang="en-US" altLang="ko-KR" dirty="0" smtClean="0"/>
          </a:p>
          <a:p>
            <a:r>
              <a:rPr lang="ko-KR" altLang="en-US" dirty="0" smtClean="0"/>
              <a:t>카드를 이용한 순서 표시</a:t>
            </a:r>
            <a:endParaRPr lang="ko-KR" altLang="en-US" dirty="0"/>
          </a:p>
        </p:txBody>
      </p:sp>
      <p:sp>
        <p:nvSpPr>
          <p:cNvPr id="13" name="TextBox 12"/>
          <p:cNvSpPr txBox="1"/>
          <p:nvPr/>
        </p:nvSpPr>
        <p:spPr>
          <a:xfrm>
            <a:off x="5501922" y="2904173"/>
            <a:ext cx="1745414" cy="1200329"/>
          </a:xfrm>
          <a:prstGeom prst="rect">
            <a:avLst/>
          </a:prstGeom>
          <a:noFill/>
        </p:spPr>
        <p:txBody>
          <a:bodyPr wrap="none" rtlCol="0">
            <a:spAutoFit/>
          </a:bodyPr>
          <a:lstStyle/>
          <a:p>
            <a:r>
              <a:rPr lang="ko-KR" altLang="en-US" dirty="0" smtClean="0"/>
              <a:t>스크래치</a:t>
            </a:r>
            <a:endParaRPr lang="en-US" altLang="ko-KR" dirty="0" smtClean="0"/>
          </a:p>
          <a:p>
            <a:r>
              <a:rPr lang="en-US" altLang="ko-KR" dirty="0" smtClean="0"/>
              <a:t>VPL </a:t>
            </a:r>
            <a:r>
              <a:rPr lang="en-US" altLang="ko-KR" dirty="0" smtClean="0"/>
              <a:t>(Microsoft)</a:t>
            </a:r>
          </a:p>
          <a:p>
            <a:r>
              <a:rPr lang="ko-KR" altLang="en-US" dirty="0" err="1" smtClean="0"/>
              <a:t>앱</a:t>
            </a:r>
            <a:r>
              <a:rPr lang="ko-KR" altLang="en-US" dirty="0" smtClean="0"/>
              <a:t> </a:t>
            </a:r>
            <a:r>
              <a:rPr lang="ko-KR" altLang="en-US" dirty="0" err="1" smtClean="0"/>
              <a:t>인벤터</a:t>
            </a:r>
            <a:endParaRPr lang="en-US" altLang="ko-KR" dirty="0" smtClean="0"/>
          </a:p>
          <a:p>
            <a:r>
              <a:rPr lang="en-US" altLang="ko-KR" dirty="0"/>
              <a:t>SPL </a:t>
            </a:r>
            <a:r>
              <a:rPr lang="en-US" altLang="ko-KR" dirty="0" smtClean="0"/>
              <a:t>Block</a:t>
            </a:r>
            <a:endParaRPr lang="en-US" altLang="ko-KR" dirty="0"/>
          </a:p>
        </p:txBody>
      </p:sp>
      <p:sp>
        <p:nvSpPr>
          <p:cNvPr id="14" name="TextBox 13"/>
          <p:cNvSpPr txBox="1"/>
          <p:nvPr/>
        </p:nvSpPr>
        <p:spPr>
          <a:xfrm>
            <a:off x="827584" y="5759592"/>
            <a:ext cx="2872325" cy="369332"/>
          </a:xfrm>
          <a:prstGeom prst="rect">
            <a:avLst/>
          </a:prstGeom>
          <a:noFill/>
        </p:spPr>
        <p:txBody>
          <a:bodyPr wrap="none" rtlCol="0">
            <a:spAutoFit/>
          </a:bodyPr>
          <a:lstStyle/>
          <a:p>
            <a:r>
              <a:rPr lang="en-US" altLang="ko-KR" dirty="0" smtClean="0"/>
              <a:t>SPL / </a:t>
            </a:r>
            <a:r>
              <a:rPr lang="ko-KR" altLang="en-US" smtClean="0"/>
              <a:t>파이썬 </a:t>
            </a:r>
            <a:r>
              <a:rPr lang="en-US" altLang="ko-KR" dirty="0" smtClean="0"/>
              <a:t>/ </a:t>
            </a:r>
            <a:r>
              <a:rPr lang="ko-KR" altLang="en-US" smtClean="0"/>
              <a:t>루아 </a:t>
            </a:r>
            <a:r>
              <a:rPr lang="en-US" altLang="ko-KR" dirty="0" smtClean="0"/>
              <a:t>/ PHP</a:t>
            </a:r>
            <a:endParaRPr lang="ko-KR" altLang="en-US" dirty="0"/>
          </a:p>
        </p:txBody>
      </p:sp>
      <p:sp>
        <p:nvSpPr>
          <p:cNvPr id="15" name="TextBox 14"/>
          <p:cNvSpPr txBox="1"/>
          <p:nvPr/>
        </p:nvSpPr>
        <p:spPr>
          <a:xfrm>
            <a:off x="4372707" y="5759592"/>
            <a:ext cx="3538148" cy="369332"/>
          </a:xfrm>
          <a:prstGeom prst="rect">
            <a:avLst/>
          </a:prstGeom>
          <a:noFill/>
        </p:spPr>
        <p:txBody>
          <a:bodyPr wrap="none" rtlCol="0">
            <a:spAutoFit/>
          </a:bodyPr>
          <a:lstStyle/>
          <a:p>
            <a:r>
              <a:rPr lang="en-US" altLang="ko-KR" dirty="0" smtClean="0"/>
              <a:t>C / C++ / Java / C# / JavaScript</a:t>
            </a:r>
            <a:endParaRPr lang="ko-KR" altLang="en-US" dirty="0"/>
          </a:p>
        </p:txBody>
      </p:sp>
      <p:sp>
        <p:nvSpPr>
          <p:cNvPr id="6" name="&quot;없음&quot; 기호 5"/>
          <p:cNvSpPr/>
          <p:nvPr/>
        </p:nvSpPr>
        <p:spPr>
          <a:xfrm>
            <a:off x="4355976" y="4285099"/>
            <a:ext cx="360040" cy="368037"/>
          </a:xfrm>
          <a:prstGeom prst="noSmok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cxnSp>
        <p:nvCxnSpPr>
          <p:cNvPr id="17" name="직선 연결선 16"/>
          <p:cNvCxnSpPr/>
          <p:nvPr/>
        </p:nvCxnSpPr>
        <p:spPr>
          <a:xfrm>
            <a:off x="719572" y="4594556"/>
            <a:ext cx="6480720" cy="0"/>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8" name="모서리가 둥근 직사각형 17"/>
          <p:cNvSpPr/>
          <p:nvPr/>
        </p:nvSpPr>
        <p:spPr>
          <a:xfrm>
            <a:off x="539552" y="3651500"/>
            <a:ext cx="2952328" cy="864096"/>
          </a:xfrm>
          <a:prstGeom prst="roundRect">
            <a:avLst/>
          </a:prstGeom>
          <a:solidFill>
            <a:schemeClr val="accent6">
              <a:lumMod val="75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2000" b="1" dirty="0" err="1" smtClean="0"/>
              <a:t>피지컬</a:t>
            </a:r>
            <a:r>
              <a:rPr lang="en-US" altLang="ko-KR" sz="2000" b="1" dirty="0" smtClean="0"/>
              <a:t> </a:t>
            </a:r>
            <a:r>
              <a:rPr lang="ko-KR" altLang="en-US" sz="2000" b="1" smtClean="0"/>
              <a:t>컴퓨팅</a:t>
            </a:r>
            <a:endParaRPr lang="ko-KR" altLang="en-US" sz="2000" b="1" dirty="0"/>
          </a:p>
        </p:txBody>
      </p:sp>
      <p:sp>
        <p:nvSpPr>
          <p:cNvPr id="19" name="TextBox 18"/>
          <p:cNvSpPr txBox="1"/>
          <p:nvPr/>
        </p:nvSpPr>
        <p:spPr>
          <a:xfrm>
            <a:off x="539552" y="3282168"/>
            <a:ext cx="1107996" cy="369332"/>
          </a:xfrm>
          <a:prstGeom prst="rect">
            <a:avLst/>
          </a:prstGeom>
          <a:noFill/>
        </p:spPr>
        <p:txBody>
          <a:bodyPr wrap="none" rtlCol="0">
            <a:spAutoFit/>
          </a:bodyPr>
          <a:lstStyle/>
          <a:p>
            <a:r>
              <a:rPr lang="ko-KR" altLang="en-US" smtClean="0"/>
              <a:t>아두이노</a:t>
            </a:r>
            <a:endParaRPr lang="ko-KR" altLang="en-US" dirty="0"/>
          </a:p>
        </p:txBody>
      </p:sp>
    </p:spTree>
    <p:extLst>
      <p:ext uri="{BB962C8B-B14F-4D97-AF65-F5344CB8AC3E}">
        <p14:creationId xmlns:p14="http://schemas.microsoft.com/office/powerpoint/2010/main" val="3295301694"/>
      </p:ext>
    </p:extLst>
  </p:cSld>
  <p:clrMapOvr>
    <a:masterClrMapping/>
  </p:clrMapOvr>
</p:sld>
</file>

<file path=ppt/theme/theme1.xml><?xml version="1.0" encoding="utf-8"?>
<a:theme xmlns:a="http://schemas.openxmlformats.org/drawingml/2006/main" name="패싯">
  <a:themeElements>
    <a:clrScheme name="패싯">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패싯">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패싯">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1073</TotalTime>
  <Words>1372</Words>
  <Application>Microsoft Office PowerPoint</Application>
  <PresentationFormat>화면 슬라이드 쇼(4:3)</PresentationFormat>
  <Paragraphs>347</Paragraphs>
  <Slides>35</Slides>
  <Notes>0</Notes>
  <HiddenSlides>0</HiddenSlides>
  <MMClips>0</MMClips>
  <ScaleCrop>false</ScaleCrop>
  <HeadingPairs>
    <vt:vector size="8" baseType="variant">
      <vt:variant>
        <vt:lpstr>사용한 글꼴</vt:lpstr>
      </vt:variant>
      <vt:variant>
        <vt:i4>10</vt:i4>
      </vt:variant>
      <vt:variant>
        <vt:lpstr>테마</vt:lpstr>
      </vt:variant>
      <vt:variant>
        <vt:i4>1</vt:i4>
      </vt:variant>
      <vt:variant>
        <vt:lpstr>포함된 OLE 서버</vt:lpstr>
      </vt:variant>
      <vt:variant>
        <vt:i4>1</vt:i4>
      </vt:variant>
      <vt:variant>
        <vt:lpstr>슬라이드 제목</vt:lpstr>
      </vt:variant>
      <vt:variant>
        <vt:i4>35</vt:i4>
      </vt:variant>
    </vt:vector>
  </HeadingPairs>
  <TitlesOfParts>
    <vt:vector size="47" baseType="lpstr">
      <vt:lpstr>HY그래픽M</vt:lpstr>
      <vt:lpstr>ヒラギノ角ゴ Pro W3</vt:lpstr>
      <vt:lpstr>굴림</vt:lpstr>
      <vt:lpstr>맑은 고딕</vt:lpstr>
      <vt:lpstr>Arial</vt:lpstr>
      <vt:lpstr>Calibri</vt:lpstr>
      <vt:lpstr>Times New Roman</vt:lpstr>
      <vt:lpstr>Trebuchet MS</vt:lpstr>
      <vt:lpstr>Wingdings</vt:lpstr>
      <vt:lpstr>Wingdings 3</vt:lpstr>
      <vt:lpstr>패싯</vt:lpstr>
      <vt:lpstr>Microsoft Office Excel 차트</vt:lpstr>
      <vt:lpstr>SW 코딩 교육의 필요성</vt:lpstr>
      <vt:lpstr>강사 소개</vt:lpstr>
      <vt:lpstr>강사 소개</vt:lpstr>
      <vt:lpstr>강사 소개</vt:lpstr>
      <vt:lpstr>강사 소개</vt:lpstr>
      <vt:lpstr>강사 소개 – Coding Experience</vt:lpstr>
      <vt:lpstr>PowerPoint 프레젠테이션</vt:lpstr>
      <vt:lpstr>코딩 교육 개요</vt:lpstr>
      <vt:lpstr>코딩 교육 개요</vt:lpstr>
      <vt:lpstr>코딩 교육 개요</vt:lpstr>
      <vt:lpstr>코딩 교육 개요</vt:lpstr>
      <vt:lpstr>코딩 교육 개요</vt:lpstr>
      <vt:lpstr>PowerPoint 프레젠테이션</vt:lpstr>
      <vt:lpstr>학부모들의 주요 문의사항</vt:lpstr>
      <vt:lpstr>단계별 코딩 과정의 현황과 특징</vt:lpstr>
      <vt:lpstr>PowerPoint 프레젠테이션</vt:lpstr>
      <vt:lpstr>코딩 교육의 목표 및 활용 목적</vt:lpstr>
      <vt:lpstr>코딩역량을 활용할 수 있는 경진대회</vt:lpstr>
      <vt:lpstr>PowerPoint 프레젠테이션</vt:lpstr>
      <vt:lpstr>코딩 언어의 활용 – 산업 현장에서의 활용 언어</vt:lpstr>
      <vt:lpstr>PowerPoint 프레젠테이션</vt:lpstr>
      <vt:lpstr>이공계(STEM) 진로 선택에 영향을 미치는 요소</vt:lpstr>
      <vt:lpstr>이공계(STEM) 진로 선택에 영향을 미치는 요소</vt:lpstr>
      <vt:lpstr>이공계 진로 선택에 영향을 미치는 요소</vt:lpstr>
      <vt:lpstr>이공계 진로 선택에 영향을 미치는 요소(대학생)</vt:lpstr>
      <vt:lpstr>이공계 직업에 대한 데이터</vt:lpstr>
      <vt:lpstr>이공계 직업에 대한 데이터</vt:lpstr>
      <vt:lpstr>이공계 직업에 대한 데이터</vt:lpstr>
      <vt:lpstr>이공계 직업에 대한 데이터</vt:lpstr>
      <vt:lpstr>이공계 직업에 대한 데이터</vt:lpstr>
      <vt:lpstr>이공계 직업에 대한 데이터</vt:lpstr>
      <vt:lpstr>이공계 직업에 대한 데이터</vt:lpstr>
      <vt:lpstr>직업 범위의 확장</vt:lpstr>
      <vt:lpstr>결론</vt:lpstr>
      <vt:lpstr>PowerPoint 프레젠테이션</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HYUNWOO</dc:creator>
  <cp:lastModifiedBy>Young Joon Kim</cp:lastModifiedBy>
  <cp:revision>1111</cp:revision>
  <dcterms:created xsi:type="dcterms:W3CDTF">2015-05-01T02:42:52Z</dcterms:created>
  <dcterms:modified xsi:type="dcterms:W3CDTF">2017-02-22T12:08:05Z</dcterms:modified>
</cp:coreProperties>
</file>