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77" r:id="rId3"/>
    <p:sldId id="341" r:id="rId4"/>
    <p:sldId id="361" r:id="rId5"/>
    <p:sldId id="345" r:id="rId6"/>
    <p:sldId id="342" r:id="rId7"/>
    <p:sldId id="362" r:id="rId8"/>
    <p:sldId id="343" r:id="rId9"/>
    <p:sldId id="363" r:id="rId10"/>
    <p:sldId id="346" r:id="rId11"/>
    <p:sldId id="364" r:id="rId12"/>
    <p:sldId id="365" r:id="rId13"/>
    <p:sldId id="276" r:id="rId1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user" initials="u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2B4E0"/>
    <a:srgbClr val="6CA5D8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0" autoAdjust="0"/>
    <p:restoredTop sz="94660" autoAdjust="0"/>
  </p:normalViewPr>
  <p:slideViewPr>
    <p:cSldViewPr>
      <p:cViewPr>
        <p:scale>
          <a:sx n="75" d="100"/>
          <a:sy n="75" d="100"/>
        </p:scale>
        <p:origin x="-1422" y="-3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62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B51DCE-878B-44E2-B361-F542F6BBA0CF}" type="datetimeFigureOut">
              <a:rPr lang="ko-KR" altLang="en-US" smtClean="0"/>
              <a:pPr/>
              <a:t>2019-03-01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1253D3-C2F7-4B9C-A5A7-162FCA56A0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99606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253D3-C2F7-4B9C-A5A7-162FCA56A06B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253D3-C2F7-4B9C-A5A7-162FCA56A06B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 bwMode="gray"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black">
          <a:xfrm>
            <a:off x="1371600" y="4724400"/>
            <a:ext cx="7239000" cy="1066800"/>
          </a:xfrm>
          <a:effectLst>
            <a:outerShdw dist="28398" dir="1593903" algn="ctr" rotWithShape="0">
              <a:schemeClr val="bg1"/>
            </a:outerShdw>
          </a:effectLst>
        </p:spPr>
        <p:txBody>
          <a:bodyPr/>
          <a:lstStyle>
            <a:lvl1pPr algn="r">
              <a:defRPr sz="400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black">
          <a:xfrm>
            <a:off x="1371600" y="5791200"/>
            <a:ext cx="7239000" cy="381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2400" b="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부제목 스타일 편집</a:t>
            </a:r>
            <a:endParaRPr lang="en-US" altLang="ko-K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-32" y="6572272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1">
                <a:solidFill>
                  <a:srgbClr val="FF0000"/>
                </a:solidFill>
                <a:latin typeface="+mn-lt"/>
                <a:ea typeface="굴림" charset="-127"/>
              </a:defRPr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E91298-D5C3-4E2D-B11A-0017ED65C967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109538"/>
            <a:ext cx="2057400" cy="6129337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09538"/>
            <a:ext cx="6019800" cy="612933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E3AEE3-322B-4662-82E5-7A97A6ECE2C5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05000" y="109538"/>
            <a:ext cx="6553200" cy="563562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457200" y="990600"/>
            <a:ext cx="8229600" cy="5248275"/>
          </a:xfrm>
        </p:spPr>
        <p:txBody>
          <a:bodyPr/>
          <a:lstStyle/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3429000" y="6477000"/>
            <a:ext cx="2133600" cy="241300"/>
          </a:xfrm>
        </p:spPr>
        <p:txBody>
          <a:bodyPr/>
          <a:lstStyle>
            <a:lvl1pPr>
              <a:defRPr/>
            </a:lvl1pPr>
          </a:lstStyle>
          <a:p>
            <a:fld id="{612ADDFF-7CDB-49F9-A130-6BEF55146F5A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F74A90-403F-48D7-818B-EFCC2CE487B2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6E4963-0E54-476C-9456-EE8A4F626974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10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990600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990600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C7D823-0629-414E-AEFE-14A62DD61CF9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0CF907-FEF4-486D-BC79-2B5D9E8EE7DA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10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C25DAD-40E9-415D-9C5B-24CF8AB391D2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64B3E2-EBF8-40C1-9E0B-37C4581C0AD9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E85548-86C9-4A46-A49A-E6EF3D1DA4A9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81DEE9-83BA-4501-98B8-AA301F5B544B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248400" y="6492701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75" name="Object 51"/>
          <p:cNvGraphicFramePr>
            <a:graphicFrameLocks noChangeAspect="1"/>
          </p:cNvGraphicFramePr>
          <p:nvPr/>
        </p:nvGraphicFramePr>
        <p:xfrm>
          <a:off x="0" y="0"/>
          <a:ext cx="91440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5" name="Image" r:id="rId15" imgW="13003175" imgH="1523272" progId="">
                  <p:embed/>
                </p:oleObj>
              </mc:Choice>
              <mc:Fallback>
                <p:oleObj name="Image" r:id="rId15" imgW="13003175" imgH="1523272" progId="">
                  <p:embed/>
                  <p:pic>
                    <p:nvPicPr>
                      <p:cNvPr id="0" name="Picture 1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8A6EA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C0C0C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212904" y="6461125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rgbClr val="FF0000"/>
                </a:solidFill>
                <a:latin typeface="+mn-lt"/>
                <a:ea typeface="굴림" charset="-127"/>
              </a:defRPr>
            </a:lvl1pPr>
          </a:lstStyle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1905000" y="109538"/>
            <a:ext cx="65532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en-US" altLang="ko-KR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90600"/>
            <a:ext cx="822960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altLang="ko-KR" dirty="0" smtClean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429000" y="6477000"/>
            <a:ext cx="2133600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n-lt"/>
                <a:ea typeface="굴림" charset="-127"/>
              </a:defRPr>
            </a:lvl1pPr>
          </a:lstStyle>
          <a:p>
            <a:fld id="{1340F827-45F9-4706-85DA-0DB2043C1BA8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1076" name="Rectangle 52"/>
          <p:cNvSpPr>
            <a:spLocks noChangeArrowheads="1"/>
          </p:cNvSpPr>
          <p:nvPr/>
        </p:nvSpPr>
        <p:spPr bwMode="gray">
          <a:xfrm>
            <a:off x="0" y="6781800"/>
            <a:ext cx="9144000" cy="762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1112" name="Picture 88" descr="C:\Users\Administrator\Desktop\커피잔.jpg"/>
          <p:cNvPicPr preferRelativeResize="0">
            <a:picLocks noChangeArrowheads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2896" y="126157"/>
            <a:ext cx="532800" cy="500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800" b="1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Arial" charset="0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Arial" charset="0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../source/ch08/getJsp.jsp" TargetMode="External"/><Relationship Id="rId2" Type="http://schemas.openxmlformats.org/officeDocument/2006/relationships/hyperlink" Target="http://jspstudy.co.kr/myapp/ch08/getJsp.jsp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hyperlink" Target="../source/ch08/GetServlet.java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../source/ch08/postJsp.jsp" TargetMode="External"/><Relationship Id="rId2" Type="http://schemas.openxmlformats.org/officeDocument/2006/relationships/hyperlink" Target="http://jspstudy.co.kr/myapp/ch08/postJsp.jsp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hyperlink" Target="../source/ch08/PostServlet.java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../source/ch08/login.jsp" TargetMode="External"/><Relationship Id="rId2" Type="http://schemas.openxmlformats.org/officeDocument/2006/relationships/hyperlink" Target="http://jspstudy.co.kr/myapp/ch08/login.jsp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hyperlink" Target="../source/ch08/LoginServlet.java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../source/ch08/ExampleServlet01.java" TargetMode="External"/><Relationship Id="rId2" Type="http://schemas.openxmlformats.org/officeDocument/2006/relationships/hyperlink" Target="http://jspstudy.co.kr/exampleServlet01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../source/ch08/ExampleServlet02.java" TargetMode="External"/><Relationship Id="rId2" Type="http://schemas.openxmlformats.org/officeDocument/2006/relationships/hyperlink" Target="http://jspstudy.co.kr/exampleServlet02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39752" y="5949280"/>
            <a:ext cx="6624736" cy="620964"/>
          </a:xfrm>
        </p:spPr>
        <p:txBody>
          <a:bodyPr/>
          <a:lstStyle/>
          <a:p>
            <a:r>
              <a:rPr lang="ko-KR" altLang="en-US" sz="4000" dirty="0" smtClean="0"/>
              <a:t>서블릿 </a:t>
            </a:r>
            <a:r>
              <a:rPr lang="ko-KR" altLang="en-US" sz="4000" dirty="0"/>
              <a:t>기초 </a:t>
            </a:r>
            <a:r>
              <a:rPr lang="ko-KR" altLang="en-US" sz="4000" dirty="0" smtClean="0"/>
              <a:t>문법</a:t>
            </a:r>
            <a:endParaRPr lang="ko-KR" altLang="en-US" sz="4000" dirty="0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4965670" y="4725144"/>
            <a:ext cx="3926810" cy="1090380"/>
          </a:xfrm>
        </p:spPr>
        <p:txBody>
          <a:bodyPr/>
          <a:lstStyle/>
          <a:p>
            <a:r>
              <a:rPr lang="en-US" altLang="ko-KR" dirty="0" smtClean="0">
                <a:ea typeface="굴림" charset="-127"/>
              </a:rPr>
              <a:t>Chapter08</a:t>
            </a:r>
            <a:r>
              <a:rPr lang="en-US" altLang="ko-KR" sz="3200" dirty="0" smtClean="0">
                <a:ea typeface="굴림" charset="-127"/>
              </a:rPr>
              <a:t>  </a:t>
            </a:r>
            <a:endParaRPr lang="en-US" altLang="ko-KR" sz="3200" dirty="0">
              <a:ea typeface="굴림" charset="-127"/>
            </a:endParaRPr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pic>
        <p:nvPicPr>
          <p:cNvPr id="2050" name="Picture 2" descr="C:\Users\Administrator\Desktop\커피잔.jpg"/>
          <p:cNvPicPr preferRelativeResize="0"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4941168"/>
            <a:ext cx="687600" cy="6876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서블릿의 요청 방식 </a:t>
            </a:r>
            <a:r>
              <a:rPr lang="en-US" altLang="ko-KR" dirty="0" smtClean="0"/>
              <a:t>– get</a:t>
            </a:r>
            <a:endParaRPr lang="en-US" altLang="ko-KR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JSPStudy.co.kr</a:t>
            </a:r>
            <a:endParaRPr lang="en-US" altLang="ko-KR" dirty="0"/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273630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2400" kern="1200" dirty="0" smtClean="0">
                <a:solidFill>
                  <a:schemeClr val="tx1"/>
                </a:solidFill>
                <a:latin typeface="Arial" charset="0"/>
              </a:rPr>
              <a:t>get </a:t>
            </a:r>
            <a:r>
              <a:rPr lang="ko-KR" altLang="en-US" sz="2400" kern="1200" dirty="0">
                <a:solidFill>
                  <a:schemeClr val="tx1"/>
                </a:solidFill>
                <a:latin typeface="Arial" charset="0"/>
              </a:rPr>
              <a:t>방식 </a:t>
            </a:r>
            <a:r>
              <a:rPr lang="en-US" altLang="ko-KR" sz="2400" kern="1200" dirty="0">
                <a:solidFill>
                  <a:schemeClr val="tx1"/>
                </a:solidFill>
                <a:latin typeface="Arial" charset="0"/>
              </a:rPr>
              <a:t>: </a:t>
            </a:r>
            <a:r>
              <a:rPr lang="ko-KR" altLang="en-US" sz="2400" kern="1200" dirty="0">
                <a:solidFill>
                  <a:schemeClr val="tx1"/>
                </a:solidFill>
                <a:latin typeface="Arial" charset="0"/>
              </a:rPr>
              <a:t>일반적으로 검색이나 조건을 다른 페이지로 전송할 때 사용하는 </a:t>
            </a:r>
            <a:r>
              <a:rPr lang="ko-KR" altLang="en-US" sz="2400" kern="1200" dirty="0" smtClean="0">
                <a:solidFill>
                  <a:schemeClr val="tx1"/>
                </a:solidFill>
                <a:latin typeface="Arial" charset="0"/>
              </a:rPr>
              <a:t>방식</a:t>
            </a:r>
            <a:endParaRPr lang="ko-KR" altLang="en-US" sz="2400" dirty="0" smtClean="0">
              <a:solidFill>
                <a:schemeClr val="tx1"/>
              </a:solidFill>
            </a:endParaRPr>
          </a:p>
          <a:p>
            <a:pPr lvl="1"/>
            <a:r>
              <a:rPr lang="ko-KR" altLang="en-US" sz="2000" dirty="0" smtClean="0">
                <a:ea typeface="굴림" charset="-127"/>
              </a:rPr>
              <a:t>실행화면 </a:t>
            </a:r>
            <a:r>
              <a:rPr lang="en-US" altLang="ko-KR" sz="2000" dirty="0" smtClean="0">
                <a:ea typeface="굴림" charset="-127"/>
              </a:rPr>
              <a:t>:</a:t>
            </a:r>
            <a:r>
              <a:rPr lang="ko-KR" altLang="en-US" sz="2000" dirty="0" smtClean="0">
                <a:ea typeface="굴림" charset="-127"/>
              </a:rPr>
              <a:t> </a:t>
            </a:r>
            <a:r>
              <a:rPr lang="en-US" altLang="ko-KR" sz="2000" dirty="0" smtClean="0">
                <a:ea typeface="굴림" charset="-127"/>
                <a:hlinkClick r:id="rId2"/>
              </a:rPr>
              <a:t>http://jspstudy.co.kr/myapp/ch08/getJsp.jsp</a:t>
            </a:r>
            <a:endParaRPr lang="en-US" altLang="ko-KR" sz="2000" dirty="0" smtClean="0">
              <a:ea typeface="굴림" charset="-127"/>
            </a:endParaRPr>
          </a:p>
          <a:p>
            <a:pPr lvl="1"/>
            <a:r>
              <a:rPr lang="ko-KR" altLang="en-US" sz="2000" dirty="0" smtClean="0">
                <a:ea typeface="굴림" charset="-127"/>
              </a:rPr>
              <a:t>실행소스</a:t>
            </a:r>
            <a:r>
              <a:rPr lang="en-US" altLang="ko-KR" sz="2000" dirty="0" smtClean="0">
                <a:ea typeface="굴림" charset="-127"/>
              </a:rPr>
              <a:t>(jsp)</a:t>
            </a:r>
            <a:r>
              <a:rPr lang="ko-KR" altLang="en-US" sz="2000" dirty="0" smtClean="0">
                <a:ea typeface="굴림" charset="-127"/>
              </a:rPr>
              <a:t> </a:t>
            </a:r>
            <a:r>
              <a:rPr lang="en-US" altLang="ko-KR" sz="2000" dirty="0" smtClean="0">
                <a:ea typeface="굴림" charset="-127"/>
              </a:rPr>
              <a:t>: </a:t>
            </a:r>
            <a:r>
              <a:rPr lang="en-US" altLang="ko-KR" sz="2000" dirty="0" smtClean="0">
                <a:ea typeface="굴림" charset="-127"/>
                <a:hlinkClick r:id="rId3" action="ppaction://hlinkfile"/>
              </a:rPr>
              <a:t>source/ch08/getJsp.jsp</a:t>
            </a:r>
            <a:endParaRPr lang="en-US" altLang="ko-KR" sz="2000" dirty="0" smtClean="0"/>
          </a:p>
          <a:p>
            <a:pPr lvl="1"/>
            <a:r>
              <a:rPr lang="ko-KR" altLang="en-US" sz="2000" dirty="0" smtClean="0">
                <a:ea typeface="굴림" charset="-127"/>
              </a:rPr>
              <a:t>실행소스</a:t>
            </a:r>
            <a:r>
              <a:rPr lang="en-US" altLang="ko-KR" sz="2000" dirty="0" smtClean="0">
                <a:ea typeface="굴림" charset="-127"/>
              </a:rPr>
              <a:t>(servlet)</a:t>
            </a:r>
            <a:r>
              <a:rPr lang="ko-KR" altLang="en-US" sz="2000" dirty="0" smtClean="0">
                <a:ea typeface="굴림" charset="-127"/>
              </a:rPr>
              <a:t>  </a:t>
            </a:r>
            <a:r>
              <a:rPr lang="en-US" altLang="ko-KR" sz="2000" dirty="0" smtClean="0">
                <a:ea typeface="굴림" charset="-127"/>
              </a:rPr>
              <a:t>:  </a:t>
            </a:r>
            <a:r>
              <a:rPr lang="en-US" altLang="ko-KR" sz="2000" dirty="0" smtClean="0">
                <a:ea typeface="굴림" charset="-127"/>
                <a:hlinkClick r:id="rId4" action="ppaction://hlinkfile"/>
              </a:rPr>
              <a:t>source/ch08/GetServlet.java</a:t>
            </a:r>
            <a:endParaRPr lang="en-US" altLang="ko-KR" sz="2000" dirty="0" smtClean="0">
              <a:ea typeface="굴림" charset="-127"/>
            </a:endParaRPr>
          </a:p>
          <a:p>
            <a:pPr lvl="1"/>
            <a:endParaRPr lang="en-US" altLang="ko-KR" sz="2000" dirty="0" smtClean="0">
              <a:ea typeface="굴림" charset="-127"/>
            </a:endParaRPr>
          </a:p>
          <a:p>
            <a:pPr lvl="1"/>
            <a:endParaRPr lang="en-US" altLang="ko-KR" sz="2000" dirty="0" smtClean="0">
              <a:ea typeface="굴림" charset="-127"/>
            </a:endParaRPr>
          </a:p>
          <a:p>
            <a:pPr lvl="1">
              <a:buNone/>
            </a:pPr>
            <a:endParaRPr lang="en-US" altLang="ko-KR" sz="2400" kern="1200" dirty="0" smtClean="0"/>
          </a:p>
          <a:p>
            <a:pPr>
              <a:buNone/>
            </a:pPr>
            <a:endParaRPr lang="ko-KR" altLang="en-US" dirty="0"/>
          </a:p>
        </p:txBody>
      </p:sp>
      <p:pic>
        <p:nvPicPr>
          <p:cNvPr id="2" name="Picture 2" descr="D:\2019년 JSP및서블릿 최종원고\ch08\그림\8_1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3" y="3344890"/>
            <a:ext cx="4752528" cy="2316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3" descr="D:\2019년 JSP및서블릿 최종원고\ch08\그림\8_13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1070" y="4304258"/>
            <a:ext cx="5135537" cy="2149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6672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서블릿의 요청 방식 </a:t>
            </a:r>
            <a:r>
              <a:rPr lang="en-US" altLang="ko-KR" dirty="0" smtClean="0"/>
              <a:t>– post</a:t>
            </a:r>
            <a:endParaRPr lang="en-US" altLang="ko-KR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JSPStudy.co.kr</a:t>
            </a:r>
            <a:endParaRPr lang="en-US" altLang="ko-KR" dirty="0"/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273630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2400" kern="1200" dirty="0" smtClean="0">
                <a:solidFill>
                  <a:schemeClr val="tx1"/>
                </a:solidFill>
                <a:latin typeface="Arial" charset="0"/>
              </a:rPr>
              <a:t>post </a:t>
            </a:r>
            <a:r>
              <a:rPr lang="ko-KR" altLang="en-US" sz="2400" kern="1200" dirty="0">
                <a:solidFill>
                  <a:schemeClr val="tx1"/>
                </a:solidFill>
                <a:latin typeface="Arial" charset="0"/>
              </a:rPr>
              <a:t>방식 </a:t>
            </a:r>
            <a:r>
              <a:rPr lang="en-US" altLang="ko-KR" sz="2400" kern="1200" dirty="0">
                <a:solidFill>
                  <a:schemeClr val="tx1"/>
                </a:solidFill>
                <a:latin typeface="Arial" charset="0"/>
              </a:rPr>
              <a:t>: </a:t>
            </a:r>
            <a:r>
              <a:rPr lang="ko-KR" altLang="en-US" sz="2400" kern="1200" dirty="0" smtClean="0">
                <a:solidFill>
                  <a:schemeClr val="tx1"/>
                </a:solidFill>
                <a:latin typeface="Arial" charset="0"/>
              </a:rPr>
              <a:t>게시판에 </a:t>
            </a:r>
            <a:r>
              <a:rPr lang="ko-KR" altLang="en-US" sz="2400" kern="1200" dirty="0">
                <a:solidFill>
                  <a:schemeClr val="tx1"/>
                </a:solidFill>
                <a:latin typeface="Arial" charset="0"/>
              </a:rPr>
              <a:t>글을 입력하거나 또는 회원가입을 하는 기능으로 다른 페이지로 전송할 때 사용하는 </a:t>
            </a:r>
            <a:r>
              <a:rPr lang="ko-KR" altLang="en-US" sz="2400" kern="1200" dirty="0" smtClean="0">
                <a:solidFill>
                  <a:schemeClr val="tx1"/>
                </a:solidFill>
                <a:latin typeface="Arial" charset="0"/>
              </a:rPr>
              <a:t>방식</a:t>
            </a:r>
            <a:endParaRPr lang="ko-KR" altLang="en-US" sz="2400" dirty="0" smtClean="0">
              <a:solidFill>
                <a:schemeClr val="tx1"/>
              </a:solidFill>
            </a:endParaRPr>
          </a:p>
          <a:p>
            <a:pPr lvl="1"/>
            <a:r>
              <a:rPr lang="ko-KR" altLang="en-US" sz="2000" dirty="0" smtClean="0">
                <a:ea typeface="굴림" charset="-127"/>
              </a:rPr>
              <a:t>실행화면 </a:t>
            </a:r>
            <a:r>
              <a:rPr lang="en-US" altLang="ko-KR" sz="2000" dirty="0" smtClean="0">
                <a:ea typeface="굴림" charset="-127"/>
              </a:rPr>
              <a:t>:</a:t>
            </a:r>
            <a:r>
              <a:rPr lang="ko-KR" altLang="en-US" sz="2000" dirty="0" smtClean="0">
                <a:ea typeface="굴림" charset="-127"/>
              </a:rPr>
              <a:t> </a:t>
            </a:r>
            <a:r>
              <a:rPr lang="en-US" altLang="ko-KR" sz="2000" dirty="0" smtClean="0">
                <a:ea typeface="굴림" charset="-127"/>
                <a:hlinkClick r:id="rId2"/>
              </a:rPr>
              <a:t>http://jspstudy.co.kr/myapp/ch08/postJsp.jsp</a:t>
            </a:r>
            <a:endParaRPr lang="en-US" altLang="ko-KR" sz="2000" dirty="0" smtClean="0">
              <a:ea typeface="굴림" charset="-127"/>
            </a:endParaRPr>
          </a:p>
          <a:p>
            <a:pPr lvl="1"/>
            <a:r>
              <a:rPr lang="ko-KR" altLang="en-US" sz="2000" dirty="0" smtClean="0">
                <a:ea typeface="굴림" charset="-127"/>
              </a:rPr>
              <a:t>실행소스</a:t>
            </a:r>
            <a:r>
              <a:rPr lang="en-US" altLang="ko-KR" sz="2000" dirty="0" smtClean="0">
                <a:ea typeface="굴림" charset="-127"/>
              </a:rPr>
              <a:t>(jsp)</a:t>
            </a:r>
            <a:r>
              <a:rPr lang="ko-KR" altLang="en-US" sz="2000" dirty="0" smtClean="0">
                <a:ea typeface="굴림" charset="-127"/>
              </a:rPr>
              <a:t> </a:t>
            </a:r>
            <a:r>
              <a:rPr lang="en-US" altLang="ko-KR" sz="2000" dirty="0" smtClean="0">
                <a:ea typeface="굴림" charset="-127"/>
              </a:rPr>
              <a:t>: </a:t>
            </a:r>
            <a:r>
              <a:rPr lang="en-US" altLang="ko-KR" sz="2000" dirty="0" smtClean="0">
                <a:ea typeface="굴림" charset="-127"/>
                <a:hlinkClick r:id="rId3" action="ppaction://hlinkfile"/>
              </a:rPr>
              <a:t>source/ch08/postJsp.jsp</a:t>
            </a:r>
            <a:endParaRPr lang="en-US" altLang="ko-KR" sz="2000" dirty="0" smtClean="0"/>
          </a:p>
          <a:p>
            <a:pPr lvl="1"/>
            <a:r>
              <a:rPr lang="ko-KR" altLang="en-US" sz="2000" dirty="0" smtClean="0">
                <a:ea typeface="굴림" charset="-127"/>
              </a:rPr>
              <a:t>실행소스</a:t>
            </a:r>
            <a:r>
              <a:rPr lang="en-US" altLang="ko-KR" sz="2000" dirty="0" smtClean="0">
                <a:ea typeface="굴림" charset="-127"/>
              </a:rPr>
              <a:t>(servlet)</a:t>
            </a:r>
            <a:r>
              <a:rPr lang="ko-KR" altLang="en-US" sz="2000" dirty="0" smtClean="0">
                <a:ea typeface="굴림" charset="-127"/>
              </a:rPr>
              <a:t>  </a:t>
            </a:r>
            <a:r>
              <a:rPr lang="en-US" altLang="ko-KR" sz="2000" dirty="0" smtClean="0">
                <a:ea typeface="굴림" charset="-127"/>
              </a:rPr>
              <a:t>:  </a:t>
            </a:r>
            <a:r>
              <a:rPr lang="en-US" altLang="ko-KR" sz="2000" dirty="0" smtClean="0">
                <a:ea typeface="굴림" charset="-127"/>
                <a:hlinkClick r:id="rId4" action="ppaction://hlinkfile"/>
              </a:rPr>
              <a:t>source/ch08/PostServlet.java</a:t>
            </a:r>
            <a:endParaRPr lang="en-US" altLang="ko-KR" sz="2000" dirty="0" smtClean="0">
              <a:ea typeface="굴림" charset="-127"/>
            </a:endParaRPr>
          </a:p>
          <a:p>
            <a:pPr lvl="1"/>
            <a:endParaRPr lang="en-US" altLang="ko-KR" sz="2000" dirty="0" smtClean="0">
              <a:ea typeface="굴림" charset="-127"/>
            </a:endParaRPr>
          </a:p>
          <a:p>
            <a:pPr lvl="1"/>
            <a:endParaRPr lang="en-US" altLang="ko-KR" sz="2000" dirty="0" smtClean="0">
              <a:ea typeface="굴림" charset="-127"/>
            </a:endParaRPr>
          </a:p>
          <a:p>
            <a:pPr lvl="1">
              <a:buNone/>
            </a:pPr>
            <a:endParaRPr lang="en-US" altLang="ko-KR" sz="2400" kern="1200" dirty="0" smtClean="0"/>
          </a:p>
          <a:p>
            <a:pPr>
              <a:buNone/>
            </a:pPr>
            <a:endParaRPr lang="ko-KR" altLang="en-US" dirty="0"/>
          </a:p>
        </p:txBody>
      </p:sp>
      <p:pic>
        <p:nvPicPr>
          <p:cNvPr id="4098" name="Picture 2" descr="D:\2019년 JSP및서블릿 최종원고\ch08\그림\8_15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3" y="3429000"/>
            <a:ext cx="5114507" cy="216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D:\2019년 JSP및서블릿 최종원고\ch08\그림\8_16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3596" y="4146502"/>
            <a:ext cx="5462860" cy="2306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8600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서블릿</a:t>
            </a:r>
            <a:r>
              <a:rPr lang="ko-KR" altLang="en-US" dirty="0"/>
              <a:t>의</a:t>
            </a:r>
            <a:r>
              <a:rPr lang="ko-KR" altLang="en-US" dirty="0" smtClean="0"/>
              <a:t> 세션</a:t>
            </a:r>
            <a:endParaRPr lang="en-US" altLang="ko-KR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JSPStudy.co.kr</a:t>
            </a:r>
            <a:endParaRPr lang="en-US" altLang="ko-KR" dirty="0"/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273630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2400" kern="1200" dirty="0" smtClean="0">
                <a:solidFill>
                  <a:schemeClr val="tx1"/>
                </a:solidFill>
                <a:latin typeface="Arial" charset="0"/>
              </a:rPr>
              <a:t>세션</a:t>
            </a:r>
            <a:r>
              <a:rPr lang="en-US" altLang="ko-KR" sz="2400" kern="1200" dirty="0" smtClean="0">
                <a:solidFill>
                  <a:schemeClr val="tx1"/>
                </a:solidFill>
                <a:latin typeface="Arial" charset="0"/>
              </a:rPr>
              <a:t>(session)</a:t>
            </a:r>
            <a:r>
              <a:rPr lang="ko-KR" altLang="en-US" sz="2400" kern="1200" dirty="0" smtClean="0">
                <a:solidFill>
                  <a:schemeClr val="tx1"/>
                </a:solidFill>
                <a:latin typeface="Arial" charset="0"/>
              </a:rPr>
              <a:t>  </a:t>
            </a:r>
            <a:r>
              <a:rPr lang="en-US" altLang="ko-KR" sz="2400" kern="1200" dirty="0" smtClean="0">
                <a:solidFill>
                  <a:schemeClr val="tx1"/>
                </a:solidFill>
                <a:latin typeface="Arial" charset="0"/>
              </a:rPr>
              <a:t>: </a:t>
            </a:r>
            <a:r>
              <a:rPr lang="ko-KR" altLang="en-US" sz="2400" kern="1200" dirty="0" smtClean="0">
                <a:solidFill>
                  <a:schemeClr val="tx1"/>
                </a:solidFill>
                <a:latin typeface="Arial" charset="0"/>
              </a:rPr>
              <a:t>클라이언트</a:t>
            </a:r>
            <a:r>
              <a:rPr lang="en-US" altLang="ko-KR" sz="2400" kern="1200" dirty="0">
                <a:solidFill>
                  <a:schemeClr val="tx1"/>
                </a:solidFill>
                <a:latin typeface="Arial" charset="0"/>
              </a:rPr>
              <a:t>(</a:t>
            </a:r>
            <a:r>
              <a:rPr lang="ko-KR" altLang="en-US" sz="2400" kern="1200" dirty="0">
                <a:solidFill>
                  <a:schemeClr val="tx1"/>
                </a:solidFill>
                <a:latin typeface="Arial" charset="0"/>
              </a:rPr>
              <a:t>브라우저</a:t>
            </a:r>
            <a:r>
              <a:rPr lang="en-US" altLang="ko-KR" sz="2400" kern="1200" dirty="0">
                <a:solidFill>
                  <a:schemeClr val="tx1"/>
                </a:solidFill>
                <a:latin typeface="Arial" charset="0"/>
              </a:rPr>
              <a:t>)</a:t>
            </a:r>
            <a:r>
              <a:rPr lang="ko-KR" altLang="en-US" sz="2400" kern="1200" dirty="0">
                <a:solidFill>
                  <a:schemeClr val="tx1"/>
                </a:solidFill>
                <a:latin typeface="Arial" charset="0"/>
              </a:rPr>
              <a:t>와 서버</a:t>
            </a:r>
            <a:r>
              <a:rPr lang="en-US" altLang="ko-KR" sz="2400" kern="1200" dirty="0">
                <a:solidFill>
                  <a:schemeClr val="tx1"/>
                </a:solidFill>
                <a:latin typeface="Arial" charset="0"/>
              </a:rPr>
              <a:t>(</a:t>
            </a:r>
            <a:r>
              <a:rPr lang="ko-KR" altLang="en-US" sz="2400" kern="1200" dirty="0">
                <a:solidFill>
                  <a:schemeClr val="tx1"/>
                </a:solidFill>
                <a:latin typeface="Arial" charset="0"/>
              </a:rPr>
              <a:t>톰켓</a:t>
            </a:r>
            <a:r>
              <a:rPr lang="en-US" altLang="ko-KR" sz="2400" kern="1200" dirty="0">
                <a:solidFill>
                  <a:schemeClr val="tx1"/>
                </a:solidFill>
                <a:latin typeface="Arial" charset="0"/>
              </a:rPr>
              <a:t>)</a:t>
            </a:r>
            <a:r>
              <a:rPr lang="ko-KR" altLang="en-US" sz="2400" kern="1200" dirty="0">
                <a:solidFill>
                  <a:schemeClr val="tx1"/>
                </a:solidFill>
                <a:latin typeface="Arial" charset="0"/>
              </a:rPr>
              <a:t>와 통신의 연속성을 유지하기 위해 사용 되는 </a:t>
            </a:r>
            <a:r>
              <a:rPr lang="ko-KR" altLang="en-US" sz="2400" kern="1200" dirty="0" smtClean="0">
                <a:solidFill>
                  <a:schemeClr val="tx1"/>
                </a:solidFill>
                <a:latin typeface="Arial" charset="0"/>
              </a:rPr>
              <a:t>기술</a:t>
            </a:r>
            <a:endParaRPr lang="ko-KR" altLang="en-US" sz="2400" dirty="0" smtClean="0">
              <a:solidFill>
                <a:schemeClr val="tx1"/>
              </a:solidFill>
            </a:endParaRPr>
          </a:p>
          <a:p>
            <a:pPr lvl="1"/>
            <a:r>
              <a:rPr lang="ko-KR" altLang="en-US" sz="2000" dirty="0" smtClean="0">
                <a:ea typeface="굴림" charset="-127"/>
              </a:rPr>
              <a:t>실행화면 </a:t>
            </a:r>
            <a:r>
              <a:rPr lang="en-US" altLang="ko-KR" sz="2000" dirty="0" smtClean="0">
                <a:ea typeface="굴림" charset="-127"/>
              </a:rPr>
              <a:t>:</a:t>
            </a:r>
            <a:r>
              <a:rPr lang="ko-KR" altLang="en-US" sz="2000" dirty="0" smtClean="0">
                <a:ea typeface="굴림" charset="-127"/>
              </a:rPr>
              <a:t> </a:t>
            </a:r>
            <a:r>
              <a:rPr lang="en-US" altLang="ko-KR" sz="2000" dirty="0" smtClean="0">
                <a:ea typeface="굴림" charset="-127"/>
                <a:hlinkClick r:id="rId2"/>
              </a:rPr>
              <a:t>http://jspstudy.co.kr/myapp/ch08/login.jsp</a:t>
            </a:r>
            <a:endParaRPr lang="en-US" altLang="ko-KR" sz="2000" dirty="0" smtClean="0">
              <a:ea typeface="굴림" charset="-127"/>
            </a:endParaRPr>
          </a:p>
          <a:p>
            <a:pPr lvl="1"/>
            <a:r>
              <a:rPr lang="ko-KR" altLang="en-US" sz="2000" dirty="0" smtClean="0">
                <a:ea typeface="굴림" charset="-127"/>
              </a:rPr>
              <a:t>실행소스</a:t>
            </a:r>
            <a:r>
              <a:rPr lang="en-US" altLang="ko-KR" sz="2000" dirty="0" smtClean="0">
                <a:ea typeface="굴림" charset="-127"/>
              </a:rPr>
              <a:t>(jsp)</a:t>
            </a:r>
            <a:r>
              <a:rPr lang="ko-KR" altLang="en-US" sz="2000" dirty="0" smtClean="0">
                <a:ea typeface="굴림" charset="-127"/>
              </a:rPr>
              <a:t> </a:t>
            </a:r>
            <a:r>
              <a:rPr lang="en-US" altLang="ko-KR" sz="2000" dirty="0" smtClean="0">
                <a:ea typeface="굴림" charset="-127"/>
              </a:rPr>
              <a:t>: </a:t>
            </a:r>
            <a:r>
              <a:rPr lang="en-US" altLang="ko-KR" sz="2000" dirty="0" smtClean="0">
                <a:ea typeface="굴림" charset="-127"/>
                <a:hlinkClick r:id="rId3" action="ppaction://hlinkfile"/>
              </a:rPr>
              <a:t>source/ch08/login.jsp</a:t>
            </a:r>
            <a:endParaRPr lang="en-US" altLang="ko-KR" sz="2000" dirty="0" smtClean="0"/>
          </a:p>
          <a:p>
            <a:pPr lvl="1"/>
            <a:r>
              <a:rPr lang="ko-KR" altLang="en-US" sz="2000" dirty="0" smtClean="0">
                <a:ea typeface="굴림" charset="-127"/>
              </a:rPr>
              <a:t>실행소스</a:t>
            </a:r>
            <a:r>
              <a:rPr lang="en-US" altLang="ko-KR" sz="2000" dirty="0" smtClean="0">
                <a:ea typeface="굴림" charset="-127"/>
              </a:rPr>
              <a:t>(servlet)</a:t>
            </a:r>
            <a:r>
              <a:rPr lang="ko-KR" altLang="en-US" sz="2000" dirty="0" smtClean="0">
                <a:ea typeface="굴림" charset="-127"/>
              </a:rPr>
              <a:t>  </a:t>
            </a:r>
            <a:r>
              <a:rPr lang="en-US" altLang="ko-KR" sz="2000" dirty="0" smtClean="0">
                <a:ea typeface="굴림" charset="-127"/>
              </a:rPr>
              <a:t>:  </a:t>
            </a:r>
            <a:r>
              <a:rPr lang="en-US" altLang="ko-KR" sz="2000" dirty="0" smtClean="0">
                <a:ea typeface="굴림" charset="-127"/>
                <a:hlinkClick r:id="rId4" action="ppaction://hlinkfile"/>
              </a:rPr>
              <a:t>source/ch08/LoginServlet.java</a:t>
            </a:r>
            <a:endParaRPr lang="en-US" altLang="ko-KR" sz="2000" dirty="0" smtClean="0">
              <a:ea typeface="굴림" charset="-127"/>
            </a:endParaRPr>
          </a:p>
          <a:p>
            <a:pPr lvl="1"/>
            <a:endParaRPr lang="en-US" altLang="ko-KR" sz="2000" dirty="0" smtClean="0">
              <a:ea typeface="굴림" charset="-127"/>
            </a:endParaRPr>
          </a:p>
          <a:p>
            <a:pPr lvl="1"/>
            <a:endParaRPr lang="en-US" altLang="ko-KR" sz="2000" dirty="0" smtClean="0">
              <a:ea typeface="굴림" charset="-127"/>
            </a:endParaRPr>
          </a:p>
          <a:p>
            <a:pPr lvl="1">
              <a:buNone/>
            </a:pPr>
            <a:endParaRPr lang="en-US" altLang="ko-KR" sz="2400" kern="1200" dirty="0" smtClean="0"/>
          </a:p>
          <a:p>
            <a:pPr>
              <a:buNone/>
            </a:pPr>
            <a:endParaRPr lang="ko-KR" altLang="en-US" dirty="0"/>
          </a:p>
        </p:txBody>
      </p:sp>
      <p:pic>
        <p:nvPicPr>
          <p:cNvPr id="5124" name="Picture 4" descr="D:\2019년 JSP및서블릿 최종원고\ch08\그림\8_17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248980"/>
            <a:ext cx="4895170" cy="208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5" name="Picture 5" descr="D:\2019년 JSP및서블릿 최종원고\ch08\그림\8_18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4221088"/>
            <a:ext cx="5237285" cy="223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1457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9" name="WordArt 5"/>
          <p:cNvSpPr>
            <a:spLocks noChangeArrowheads="1" noChangeShapeType="1" noTextEdit="1"/>
          </p:cNvSpPr>
          <p:nvPr/>
        </p:nvSpPr>
        <p:spPr bwMode="gray">
          <a:xfrm>
            <a:off x="2012950" y="4953000"/>
            <a:ext cx="5378450" cy="6858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altLang="ko-KR" sz="3600" b="1" kern="1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accent1">
                        <a:gamma/>
                        <a:shade val="46275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0" scaled="1"/>
                </a:gradFill>
                <a:effectLst>
                  <a:outerShdw dist="63500" dir="2212194" algn="ctr" rotWithShape="0">
                    <a:srgbClr val="868686">
                      <a:alpha val="50000"/>
                    </a:srgbClr>
                  </a:outerShdw>
                </a:effectLst>
                <a:latin typeface="Arial"/>
                <a:cs typeface="Arial"/>
              </a:rPr>
              <a:t>Thank You !</a:t>
            </a:r>
            <a:endParaRPr lang="ko-KR" altLang="en-US" sz="3600" b="1" kern="10">
              <a:ln w="19050">
                <a:solidFill>
                  <a:schemeClr val="bg1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0" scaled="1"/>
              </a:gradFill>
              <a:effectLst>
                <a:outerShdw dist="63500" dir="2212194" algn="ctr" rotWithShape="0">
                  <a:srgbClr val="868686">
                    <a:alpha val="50000"/>
                  </a:srgbClr>
                </a:outerShdw>
              </a:effectLst>
              <a:latin typeface="Arial"/>
              <a:cs typeface="Arial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80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80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8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accent1"/>
                </a:solidFill>
                <a:ea typeface="굴림" charset="-127"/>
              </a:rPr>
              <a:t>Contents</a:t>
            </a:r>
            <a:endParaRPr lang="en-US" altLang="ko-KR" dirty="0">
              <a:solidFill>
                <a:schemeClr val="accent1"/>
              </a:solidFill>
              <a:ea typeface="굴림" charset="-127"/>
            </a:endParaRPr>
          </a:p>
        </p:txBody>
      </p:sp>
      <p:grpSp>
        <p:nvGrpSpPr>
          <p:cNvPr id="90195" name="Group 83"/>
          <p:cNvGrpSpPr>
            <a:grpSpLocks/>
          </p:cNvGrpSpPr>
          <p:nvPr/>
        </p:nvGrpSpPr>
        <p:grpSpPr bwMode="auto">
          <a:xfrm>
            <a:off x="490542" y="1196752"/>
            <a:ext cx="4724400" cy="685800"/>
            <a:chOff x="1296" y="1824"/>
            <a:chExt cx="2976" cy="432"/>
          </a:xfrm>
        </p:grpSpPr>
        <p:sp>
          <p:nvSpPr>
            <p:cNvPr id="90196" name="AutoShape 84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solidFill>
              <a:schemeClr val="tx2"/>
            </a:soli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0197" name="AutoShape 85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tx2">
                <a:lumMod val="75000"/>
              </a:schemeClr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0198" name="Text Box 86"/>
            <p:cNvSpPr txBox="1">
              <a:spLocks noChangeArrowheads="1"/>
            </p:cNvSpPr>
            <p:nvPr/>
          </p:nvSpPr>
          <p:spPr bwMode="gray">
            <a:xfrm>
              <a:off x="1680" y="1934"/>
              <a:ext cx="2160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>
              <a:spAutoFit/>
            </a:bodyPr>
            <a:lstStyle/>
            <a:p>
              <a:pPr algn="ctr" eaLnBrk="0" hangingPunct="0"/>
              <a:r>
                <a:rPr lang="ko-KR" altLang="en-US" b="1" dirty="0" smtClean="0">
                  <a:solidFill>
                    <a:schemeClr val="bg1"/>
                  </a:solidFill>
                  <a:ea typeface="굴림" charset="-127"/>
                </a:rPr>
                <a:t>학습목표</a:t>
              </a:r>
              <a:endParaRPr lang="en-US" altLang="ko-KR" b="1" dirty="0">
                <a:solidFill>
                  <a:schemeClr val="bg1"/>
                </a:solidFill>
                <a:ea typeface="굴림" charset="-127"/>
              </a:endParaRPr>
            </a:p>
          </p:txBody>
        </p:sp>
        <p:sp>
          <p:nvSpPr>
            <p:cNvPr id="90199" name="Text Box 87"/>
            <p:cNvSpPr txBox="1">
              <a:spLocks noChangeArrowheads="1"/>
            </p:cNvSpPr>
            <p:nvPr/>
          </p:nvSpPr>
          <p:spPr bwMode="gray">
            <a:xfrm>
              <a:off x="1393" y="1886"/>
              <a:ext cx="116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>
              <a:spAutoFit/>
            </a:bodyPr>
            <a:lstStyle/>
            <a:p>
              <a:pPr algn="ctr" eaLnBrk="0" hangingPunct="0"/>
              <a:endParaRPr lang="en-US" altLang="ko-KR" sz="2400" dirty="0">
                <a:solidFill>
                  <a:schemeClr val="bg1"/>
                </a:solidFill>
                <a:ea typeface="굴림" charset="-127"/>
              </a:endParaRPr>
            </a:p>
          </p:txBody>
        </p:sp>
      </p:grpSp>
      <p:grpSp>
        <p:nvGrpSpPr>
          <p:cNvPr id="90200" name="Group 88"/>
          <p:cNvGrpSpPr>
            <a:grpSpLocks/>
          </p:cNvGrpSpPr>
          <p:nvPr/>
        </p:nvGrpSpPr>
        <p:grpSpPr bwMode="auto">
          <a:xfrm>
            <a:off x="500034" y="4197610"/>
            <a:ext cx="4724400" cy="685800"/>
            <a:chOff x="1296" y="1824"/>
            <a:chExt cx="2976" cy="432"/>
          </a:xfrm>
        </p:grpSpPr>
        <p:sp>
          <p:nvSpPr>
            <p:cNvPr id="90201" name="AutoShape 89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0202" name="AutoShape 90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0203" name="Text Box 91"/>
            <p:cNvSpPr txBox="1">
              <a:spLocks noChangeArrowheads="1"/>
            </p:cNvSpPr>
            <p:nvPr/>
          </p:nvSpPr>
          <p:spPr bwMode="gray">
            <a:xfrm>
              <a:off x="1680" y="1934"/>
              <a:ext cx="2160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>
              <a:spAutoFit/>
            </a:bodyPr>
            <a:lstStyle/>
            <a:p>
              <a:pPr algn="ctr" eaLnBrk="0" hangingPunct="0"/>
              <a:r>
                <a:rPr lang="ko-KR" altLang="en-US" b="1" dirty="0" smtClean="0">
                  <a:solidFill>
                    <a:schemeClr val="bg1"/>
                  </a:solidFill>
                  <a:ea typeface="굴림" charset="-127"/>
                </a:rPr>
                <a:t>학습내용</a:t>
              </a:r>
              <a:endParaRPr lang="en-US" altLang="ko-KR" b="1" dirty="0">
                <a:solidFill>
                  <a:schemeClr val="bg1"/>
                </a:solidFill>
                <a:ea typeface="굴림" charset="-127"/>
              </a:endParaRPr>
            </a:p>
          </p:txBody>
        </p:sp>
        <p:sp>
          <p:nvSpPr>
            <p:cNvPr id="90204" name="Text Box 92"/>
            <p:cNvSpPr txBox="1">
              <a:spLocks noChangeArrowheads="1"/>
            </p:cNvSpPr>
            <p:nvPr/>
          </p:nvSpPr>
          <p:spPr bwMode="gray">
            <a:xfrm>
              <a:off x="1393" y="1886"/>
              <a:ext cx="116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>
              <a:spAutoFit/>
            </a:bodyPr>
            <a:lstStyle/>
            <a:p>
              <a:pPr algn="ctr" eaLnBrk="0" hangingPunct="0"/>
              <a:endParaRPr lang="en-US" altLang="ko-KR" sz="2400" dirty="0">
                <a:solidFill>
                  <a:schemeClr val="bg1"/>
                </a:solidFill>
                <a:ea typeface="굴림" charset="-127"/>
              </a:endParaRPr>
            </a:p>
          </p:txBody>
        </p:sp>
      </p:grpSp>
      <p:sp>
        <p:nvSpPr>
          <p:cNvPr id="24" name="바닥글 개체 틀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sp>
        <p:nvSpPr>
          <p:cNvPr id="25" name="Rectangle 3"/>
          <p:cNvSpPr txBox="1">
            <a:spLocks noChangeArrowheads="1"/>
          </p:cNvSpPr>
          <p:nvPr/>
        </p:nvSpPr>
        <p:spPr bwMode="auto">
          <a:xfrm>
            <a:off x="428596" y="1953990"/>
            <a:ext cx="8143932" cy="17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latinLnBrk="1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r>
              <a:rPr lang="ko-KR" altLang="en-US" sz="2400" dirty="0" smtClean="0"/>
              <a:t>이번 장에서는 서블릿</a:t>
            </a:r>
            <a:r>
              <a:rPr lang="en-US" altLang="ko-KR" sz="2400" dirty="0" smtClean="0"/>
              <a:t>(Servlet)</a:t>
            </a:r>
            <a:r>
              <a:rPr lang="ko-KR" altLang="en-US" sz="2400" dirty="0" smtClean="0"/>
              <a:t>공부한다</a:t>
            </a:r>
            <a:r>
              <a:rPr lang="en-US" altLang="ko-KR" sz="2400" dirty="0" smtClean="0"/>
              <a:t>.</a:t>
            </a:r>
          </a:p>
          <a:p>
            <a:pPr marL="342900" indent="-342900" latinLnBrk="1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</a:pPr>
            <a:r>
              <a:rPr lang="ko-KR" altLang="en-US" sz="2400" dirty="0" smtClean="0"/>
              <a:t>서블릿의 기본 문법과 주요 클래스를 이해한다</a:t>
            </a:r>
            <a:r>
              <a:rPr lang="en-US" altLang="ko-KR" sz="2400" dirty="0" smtClean="0"/>
              <a:t>.</a:t>
            </a:r>
            <a:endParaRPr kumimoji="0" lang="en-US" altLang="ko-KR" sz="9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굴림" charset="-127"/>
            </a:endParaRPr>
          </a:p>
        </p:txBody>
      </p:sp>
      <p:sp>
        <p:nvSpPr>
          <p:cNvPr id="26" name="Rectangle 3"/>
          <p:cNvSpPr txBox="1">
            <a:spLocks noChangeArrowheads="1"/>
          </p:cNvSpPr>
          <p:nvPr/>
        </p:nvSpPr>
        <p:spPr bwMode="auto">
          <a:xfrm>
            <a:off x="500034" y="5026286"/>
            <a:ext cx="7358114" cy="1643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Char char="v"/>
              <a:tabLst/>
              <a:defRPr/>
            </a:pPr>
            <a:r>
              <a:rPr lang="ko-KR" altLang="en-US" sz="2400" kern="0" dirty="0" smtClean="0">
                <a:latin typeface="+mn-lt"/>
                <a:ea typeface="굴림" charset="-127"/>
              </a:rPr>
              <a:t>서블릿의 기본문법과 메소드  학습</a:t>
            </a:r>
            <a:endParaRPr kumimoji="0" lang="en-US" altLang="ko-KR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굴림" charset="-127"/>
              <a:cs typeface="+mn-cs"/>
            </a:endParaRPr>
          </a:p>
          <a:p>
            <a:pPr marL="342900" marR="0" lvl="0" indent="-342900" algn="l" defTabSz="914400" rtl="0" eaLnBrk="1" fontAlgn="base" latin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Char char="v"/>
              <a:tabLst/>
              <a:defRPr/>
            </a:pPr>
            <a:endParaRPr kumimoji="0" lang="en-US" altLang="ko-KR" sz="105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ea typeface="굴림" charset="-127"/>
              </a:rPr>
              <a:t>서블릿이란</a:t>
            </a:r>
            <a:r>
              <a:rPr lang="en-US" altLang="ko-KR" dirty="0" smtClean="0">
                <a:ea typeface="굴림" charset="-127"/>
              </a:rPr>
              <a:t>?</a:t>
            </a:r>
            <a:endParaRPr lang="en-US" altLang="ko-KR" dirty="0">
              <a:ea typeface="굴림" charset="-127"/>
            </a:endParaRPr>
          </a:p>
        </p:txBody>
      </p:sp>
      <p:sp>
        <p:nvSpPr>
          <p:cNvPr id="20" name="바닥글 개체 틀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539552" y="980728"/>
            <a:ext cx="8208912" cy="54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latinLnBrk="1">
              <a:lnSpc>
                <a:spcPct val="20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/>
            </a:pPr>
            <a:r>
              <a:rPr lang="en-US" altLang="ko-KR" sz="2000" dirty="0" smtClean="0"/>
              <a:t>JSP</a:t>
            </a:r>
            <a:r>
              <a:rPr lang="ko-KR" altLang="en-US" sz="2000" dirty="0"/>
              <a:t> </a:t>
            </a:r>
            <a:r>
              <a:rPr lang="ko-KR" altLang="en-US" sz="2000" dirty="0" smtClean="0"/>
              <a:t>이전에 </a:t>
            </a:r>
            <a:r>
              <a:rPr lang="ko-KR" altLang="en-US" sz="2000" dirty="0"/>
              <a:t>동적인 웹페이지 콘텐츠를 생성하는 기술로 제공</a:t>
            </a:r>
            <a:endParaRPr lang="ko-KR" altLang="en-US" sz="2000" dirty="0" smtClean="0"/>
          </a:p>
          <a:p>
            <a:pPr marL="342900" indent="-342900" latinLnBrk="1">
              <a:lnSpc>
                <a:spcPct val="20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/>
            </a:pPr>
            <a:r>
              <a:rPr lang="ko-KR" altLang="en-US" sz="2000" dirty="0"/>
              <a:t>서블릿의 자바의 많은 장점 </a:t>
            </a:r>
            <a:r>
              <a:rPr lang="ko-KR" altLang="en-US" sz="2000" dirty="0" smtClean="0"/>
              <a:t>사용가능</a:t>
            </a:r>
            <a:endParaRPr lang="en-US" altLang="ko-KR" sz="2000" dirty="0" smtClean="0"/>
          </a:p>
          <a:p>
            <a:pPr marL="342900" lvl="0" indent="-342900" latinLnBrk="1">
              <a:lnSpc>
                <a:spcPct val="20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/>
            </a:pPr>
            <a:r>
              <a:rPr lang="en-US" altLang="ko-KR" sz="2000" dirty="0" smtClean="0"/>
              <a:t>HTML</a:t>
            </a:r>
            <a:r>
              <a:rPr lang="en-US" altLang="ko-KR" sz="2000" dirty="0"/>
              <a:t>, CSS </a:t>
            </a:r>
            <a:r>
              <a:rPr lang="ko-KR" altLang="en-US" sz="2000" dirty="0"/>
              <a:t>및 자바스크립트 그리고 웹디자인과 연동하기에는 많은 </a:t>
            </a:r>
            <a:r>
              <a:rPr lang="ko-KR" altLang="en-US" sz="2000" dirty="0" smtClean="0"/>
              <a:t>단점</a:t>
            </a:r>
            <a:endParaRPr lang="en-US" altLang="ko-KR" sz="2000" dirty="0" smtClean="0"/>
          </a:p>
          <a:p>
            <a:pPr marL="342900" lvl="0" indent="-342900" latinLnBrk="1">
              <a:lnSpc>
                <a:spcPct val="20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/>
            </a:pPr>
            <a:r>
              <a:rPr lang="ko-KR" altLang="en-US" sz="2000" dirty="0" smtClean="0"/>
              <a:t>단점이 많지만 서블릿의 존재 이유</a:t>
            </a:r>
            <a:endParaRPr lang="en-US" altLang="ko-KR" sz="2000" dirty="0" smtClean="0"/>
          </a:p>
          <a:p>
            <a:pPr lvl="0" latinLnBrk="1">
              <a:lnSpc>
                <a:spcPct val="200000"/>
              </a:lnSpc>
              <a:spcBef>
                <a:spcPct val="20000"/>
              </a:spcBef>
              <a:buClr>
                <a:schemeClr val="hlink"/>
              </a:buClr>
              <a:defRPr/>
            </a:pPr>
            <a:r>
              <a:rPr lang="en-US" altLang="ko-KR" sz="2000" dirty="0"/>
              <a:t>     - JSP</a:t>
            </a:r>
            <a:r>
              <a:rPr lang="ko-KR" altLang="en-US" sz="2000" dirty="0"/>
              <a:t>에는 없는 서버 측 프로그램의 </a:t>
            </a:r>
            <a:r>
              <a:rPr lang="ko-KR" altLang="en-US" sz="2000" dirty="0" smtClean="0"/>
              <a:t>기능</a:t>
            </a:r>
            <a:endParaRPr lang="en-US" altLang="ko-KR" sz="2000" dirty="0" smtClean="0"/>
          </a:p>
          <a:p>
            <a:pPr lvl="0" latinLnBrk="1">
              <a:lnSpc>
                <a:spcPct val="200000"/>
              </a:lnSpc>
              <a:spcBef>
                <a:spcPct val="20000"/>
              </a:spcBef>
              <a:buClr>
                <a:schemeClr val="hlink"/>
              </a:buClr>
              <a:defRPr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 -  </a:t>
            </a:r>
            <a:r>
              <a:rPr lang="ko-KR" altLang="en-US" sz="2000" dirty="0"/>
              <a:t>대규모 프로젝트에 사용되는 프레임워크의 </a:t>
            </a:r>
            <a:r>
              <a:rPr lang="ko-KR" altLang="en-US" sz="2000" dirty="0" smtClean="0"/>
              <a:t>기술를 사용</a:t>
            </a:r>
            <a:endParaRPr lang="en-US" altLang="ko-KR" sz="2000" dirty="0" smtClean="0"/>
          </a:p>
          <a:p>
            <a:pPr lvl="0" latinLnBrk="1">
              <a:lnSpc>
                <a:spcPct val="200000"/>
              </a:lnSpc>
              <a:spcBef>
                <a:spcPct val="20000"/>
              </a:spcBef>
              <a:buClr>
                <a:schemeClr val="hlink"/>
              </a:buClr>
              <a:defRPr/>
            </a:pPr>
            <a:endParaRPr lang="en-US" altLang="ko-KR" sz="2000" dirty="0" smtClean="0"/>
          </a:p>
          <a:p>
            <a:pPr marL="342900" indent="-342900" latinLnBrk="1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defRPr/>
            </a:pPr>
            <a:r>
              <a:rPr lang="en-US" altLang="ko-KR" sz="2000" kern="0" dirty="0" smtClean="0">
                <a:ea typeface="굴림" charset="-127"/>
              </a:rPr>
              <a:t>     </a:t>
            </a:r>
            <a:endParaRPr lang="en-US" altLang="ko-KR" sz="2000" dirty="0" smtClean="0"/>
          </a:p>
          <a:p>
            <a:pPr marL="342900" indent="-342900" latinLnBrk="1">
              <a:lnSpc>
                <a:spcPct val="200000"/>
              </a:lnSpc>
              <a:spcBef>
                <a:spcPct val="20000"/>
              </a:spcBef>
              <a:buClr>
                <a:schemeClr val="hlink"/>
              </a:buClr>
              <a:buFontTx/>
              <a:buChar char="-"/>
              <a:defRPr/>
            </a:pPr>
            <a:endParaRPr lang="ko-KR" altLang="en-US" sz="2000" dirty="0" smtClean="0"/>
          </a:p>
          <a:p>
            <a:pPr marL="342900" lvl="0" indent="-342900" latinLnBrk="1">
              <a:lnSpc>
                <a:spcPct val="200000"/>
              </a:lnSpc>
              <a:spcBef>
                <a:spcPct val="20000"/>
              </a:spcBef>
              <a:buClr>
                <a:schemeClr val="hlink"/>
              </a:buClr>
              <a:defRPr/>
            </a:pPr>
            <a:endParaRPr lang="en-US" altLang="ko-KR" sz="2000" kern="0" dirty="0" smtClean="0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932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서블릿 만들기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2400" kern="1200" dirty="0" smtClean="0">
                <a:solidFill>
                  <a:schemeClr val="tx1"/>
                </a:solidFill>
                <a:latin typeface="Arial" charset="0"/>
              </a:rPr>
              <a:t>이클립스로 서블릿 만들기 예제</a:t>
            </a:r>
            <a:endParaRPr lang="ko-KR" altLang="en-US" sz="2400" dirty="0" smtClean="0">
              <a:solidFill>
                <a:schemeClr val="tx1"/>
              </a:solidFill>
            </a:endParaRPr>
          </a:p>
          <a:p>
            <a:pPr lvl="1"/>
            <a:r>
              <a:rPr lang="ko-KR" altLang="en-US" sz="2000" dirty="0" smtClean="0">
                <a:ea typeface="굴림" charset="-127"/>
              </a:rPr>
              <a:t>실행화면 </a:t>
            </a:r>
            <a:r>
              <a:rPr lang="en-US" altLang="ko-KR" sz="2000" dirty="0" smtClean="0">
                <a:ea typeface="굴림" charset="-127"/>
              </a:rPr>
              <a:t>:</a:t>
            </a:r>
            <a:r>
              <a:rPr lang="ko-KR" altLang="en-US" sz="2000" dirty="0" smtClean="0">
                <a:ea typeface="굴림" charset="-127"/>
              </a:rPr>
              <a:t> </a:t>
            </a:r>
            <a:r>
              <a:rPr lang="en-US" altLang="ko-KR" sz="2000" dirty="0" smtClean="0">
                <a:ea typeface="굴림" charset="-127"/>
                <a:hlinkClick r:id="rId2"/>
              </a:rPr>
              <a:t>http://jspstudy.co.kr/exampleServlet01</a:t>
            </a:r>
            <a:endParaRPr lang="en-US" altLang="ko-KR" sz="2000" dirty="0" smtClean="0">
              <a:ea typeface="굴림" charset="-127"/>
            </a:endParaRPr>
          </a:p>
          <a:p>
            <a:pPr lvl="1"/>
            <a:r>
              <a:rPr lang="ko-KR" altLang="en-US" sz="2000" dirty="0" smtClean="0">
                <a:ea typeface="굴림" charset="-127"/>
              </a:rPr>
              <a:t>실행소스 </a:t>
            </a:r>
            <a:r>
              <a:rPr lang="en-US" altLang="ko-KR" sz="2000" dirty="0" smtClean="0">
                <a:ea typeface="굴림" charset="-127"/>
              </a:rPr>
              <a:t>: </a:t>
            </a:r>
            <a:r>
              <a:rPr lang="en-US" altLang="ko-KR" sz="2000" dirty="0" smtClean="0">
                <a:ea typeface="굴림" charset="-127"/>
                <a:hlinkClick r:id="rId3" action="ppaction://hlinkfile"/>
              </a:rPr>
              <a:t>source/ch08/E</a:t>
            </a:r>
            <a:r>
              <a:rPr lang="en-US" altLang="ko-KR" sz="2000" dirty="0" smtClean="0">
                <a:hlinkClick r:id="rId3" action="ppaction://hlinkfile"/>
              </a:rPr>
              <a:t>exampleServlet01.java</a:t>
            </a:r>
            <a:endParaRPr lang="en-US" altLang="ko-KR" sz="2000" dirty="0" smtClean="0">
              <a:ea typeface="굴림" charset="-127"/>
            </a:endParaRPr>
          </a:p>
          <a:p>
            <a:pPr lvl="1"/>
            <a:endParaRPr lang="en-US" altLang="ko-KR" sz="2000" dirty="0" smtClean="0">
              <a:ea typeface="굴림" charset="-127"/>
            </a:endParaRPr>
          </a:p>
          <a:p>
            <a:pPr lvl="1"/>
            <a:endParaRPr lang="en-US" altLang="ko-KR" sz="2000" dirty="0" smtClean="0">
              <a:ea typeface="굴림" charset="-127"/>
            </a:endParaRPr>
          </a:p>
          <a:p>
            <a:pPr lvl="1"/>
            <a:endParaRPr lang="en-US" altLang="ko-KR" sz="2000" dirty="0" smtClean="0">
              <a:ea typeface="굴림" charset="-127"/>
            </a:endParaRPr>
          </a:p>
          <a:p>
            <a:pPr lvl="1">
              <a:buNone/>
            </a:pPr>
            <a:endParaRPr lang="en-US" altLang="ko-KR" sz="2400" kern="1200" dirty="0" smtClean="0"/>
          </a:p>
          <a:p>
            <a:pPr>
              <a:buNone/>
            </a:pP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pic>
        <p:nvPicPr>
          <p:cNvPr id="2050" name="Picture 2" descr="D:\2019년 JSP및서블릿 최종원고\ch08\그림\8_6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780928"/>
            <a:ext cx="7203210" cy="3096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7334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서블릿의 주요 클래스</a:t>
            </a:r>
            <a:endParaRPr lang="en-US" altLang="ko-KR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JSPStudy.co.kr</a:t>
            </a:r>
            <a:endParaRPr lang="en-US" altLang="ko-KR" dirty="0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323528" y="1196752"/>
            <a:ext cx="8568952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latinLnBrk="1">
              <a:lnSpc>
                <a:spcPct val="20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/>
            </a:pPr>
            <a:r>
              <a:rPr lang="en-US" altLang="ko-KR" sz="2000" kern="0" dirty="0" smtClean="0">
                <a:latin typeface="+mn-lt"/>
                <a:ea typeface="굴림" charset="-127"/>
              </a:rPr>
              <a:t>HttpServlet : </a:t>
            </a:r>
            <a:r>
              <a:rPr lang="ko-KR" altLang="en-US" sz="2000" kern="0" dirty="0">
                <a:latin typeface="+mn-lt"/>
                <a:ea typeface="굴림" charset="-127"/>
              </a:rPr>
              <a:t>서블릿을 만들기 위해 반드시 상속해야 할 필수 클래스</a:t>
            </a:r>
            <a:endParaRPr lang="en-US" altLang="ko-KR" sz="2000" kern="0" dirty="0">
              <a:latin typeface="+mn-lt"/>
              <a:ea typeface="굴림" charset="-127"/>
            </a:endParaRPr>
          </a:p>
          <a:p>
            <a:pPr marL="342900" lvl="0" indent="-342900" latinLnBrk="1">
              <a:lnSpc>
                <a:spcPct val="20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/>
            </a:pPr>
            <a:r>
              <a:rPr lang="en-US" altLang="ko-KR" sz="2000" kern="0" dirty="0" smtClean="0">
                <a:latin typeface="+mn-lt"/>
                <a:ea typeface="굴림" charset="-127"/>
              </a:rPr>
              <a:t>HttpServletRequest : </a:t>
            </a:r>
            <a:r>
              <a:rPr lang="ko-KR" altLang="en-US" sz="2000" kern="0" dirty="0">
                <a:latin typeface="+mn-lt"/>
                <a:ea typeface="굴림" charset="-127"/>
              </a:rPr>
              <a:t>클라이언트가 데이터를 입력하거나 또는 정보에 대한 요청 값을 가지고 있는 클래스</a:t>
            </a:r>
            <a:endParaRPr lang="en-US" altLang="ko-KR" sz="2000" kern="0" dirty="0">
              <a:latin typeface="+mn-lt"/>
              <a:ea typeface="굴림" charset="-127"/>
            </a:endParaRPr>
          </a:p>
          <a:p>
            <a:pPr marL="342900" lvl="0" indent="-342900" latinLnBrk="1">
              <a:lnSpc>
                <a:spcPct val="20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/>
            </a:pPr>
            <a:r>
              <a:rPr lang="en-US" altLang="ko-KR" sz="2000" kern="0" dirty="0" smtClean="0">
                <a:latin typeface="+mn-lt"/>
                <a:ea typeface="굴림" charset="-127"/>
              </a:rPr>
              <a:t>HttpServletResponse : </a:t>
            </a:r>
            <a:r>
              <a:rPr lang="ko-KR" altLang="en-US" sz="2000" kern="0" dirty="0">
                <a:latin typeface="+mn-lt"/>
                <a:ea typeface="굴림" charset="-127"/>
              </a:rPr>
              <a:t>클라이언트가 요청한 정보를 처리하고 다시 응답하기 위한 정보를 담고 있는 클래스</a:t>
            </a:r>
            <a:endParaRPr lang="en-US" altLang="ko-KR" sz="2000" kern="0" dirty="0">
              <a:latin typeface="+mn-lt"/>
              <a:ea typeface="굴림" charset="-127"/>
            </a:endParaRPr>
          </a:p>
          <a:p>
            <a:pPr marL="342900" lvl="0" indent="-342900" latinLnBrk="1">
              <a:lnSpc>
                <a:spcPct val="20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/>
            </a:pPr>
            <a:r>
              <a:rPr lang="en-US" altLang="ko-KR" sz="2000" kern="0" dirty="0" smtClean="0">
                <a:latin typeface="+mn-lt"/>
                <a:ea typeface="굴림" charset="-127"/>
              </a:rPr>
              <a:t>HttpSession : </a:t>
            </a:r>
            <a:r>
              <a:rPr lang="ko-KR" altLang="en-US" sz="2000" kern="0" dirty="0">
                <a:latin typeface="+mn-lt"/>
                <a:ea typeface="굴림" charset="-127"/>
              </a:rPr>
              <a:t>클라이언트가 세션을 정보를 저장하고 세션 기능을 유지 하지 위해서 </a:t>
            </a:r>
            <a:r>
              <a:rPr lang="ko-KR" altLang="en-US" sz="2000" kern="0" dirty="0" smtClean="0">
                <a:latin typeface="+mn-lt"/>
                <a:ea typeface="굴림" charset="-127"/>
              </a:rPr>
              <a:t>제공되는 </a:t>
            </a:r>
            <a:r>
              <a:rPr lang="ko-KR" altLang="en-US" sz="2000" kern="0" dirty="0">
                <a:latin typeface="+mn-lt"/>
                <a:ea typeface="굴림" charset="-127"/>
              </a:rPr>
              <a:t>클래스</a:t>
            </a:r>
            <a:endParaRPr lang="en-US" altLang="ko-KR" sz="2000" kern="0" dirty="0" smtClean="0">
              <a:latin typeface="+mn-lt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56672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서블릿의 </a:t>
            </a:r>
            <a:r>
              <a:rPr lang="ko-KR" altLang="en-US" dirty="0"/>
              <a:t>주요 </a:t>
            </a:r>
            <a:r>
              <a:rPr lang="ko-KR" altLang="en-US" dirty="0" smtClean="0"/>
              <a:t>클래스의 메소드</a:t>
            </a:r>
            <a:endParaRPr lang="en-US" altLang="ko-KR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6248400" y="6420693"/>
            <a:ext cx="2895600" cy="320675"/>
          </a:xfrm>
        </p:spPr>
        <p:txBody>
          <a:bodyPr/>
          <a:lstStyle/>
          <a:p>
            <a:r>
              <a:rPr lang="en-US" altLang="ko-KR" dirty="0" smtClean="0"/>
              <a:t>JSPStudy.co.kr</a:t>
            </a:r>
            <a:endParaRPr lang="en-US" altLang="ko-KR" dirty="0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395536" y="980728"/>
            <a:ext cx="7920880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1" hangingPunct="1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Char char="v"/>
              <a:tabLst/>
              <a:defRPr/>
            </a:pPr>
            <a:r>
              <a:rPr lang="en-US" altLang="ko-KR" sz="2000" kern="0" dirty="0" smtClean="0">
                <a:latin typeface="+mn-lt"/>
                <a:ea typeface="굴림" charset="-127"/>
              </a:rPr>
              <a:t>HttpServlet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628800"/>
            <a:ext cx="8338358" cy="2232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395536" y="4005064"/>
            <a:ext cx="7920880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1" hangingPunct="1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Char char="v"/>
              <a:tabLst/>
              <a:defRPr/>
            </a:pPr>
            <a:r>
              <a:rPr lang="en-US" altLang="ko-KR" sz="2000" kern="0" dirty="0" smtClean="0">
                <a:latin typeface="+mn-lt"/>
                <a:ea typeface="굴림" charset="-127"/>
              </a:rPr>
              <a:t>HttpServletRequest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617319"/>
            <a:ext cx="7851891" cy="17640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56672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서블릿의 </a:t>
            </a:r>
            <a:r>
              <a:rPr lang="ko-KR" altLang="en-US" dirty="0"/>
              <a:t>주요 </a:t>
            </a:r>
            <a:r>
              <a:rPr lang="ko-KR" altLang="en-US" dirty="0" smtClean="0"/>
              <a:t>클래스의 메소드</a:t>
            </a:r>
            <a:endParaRPr lang="en-US" altLang="ko-KR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6248400" y="6420693"/>
            <a:ext cx="2895600" cy="320675"/>
          </a:xfrm>
        </p:spPr>
        <p:txBody>
          <a:bodyPr/>
          <a:lstStyle/>
          <a:p>
            <a:r>
              <a:rPr lang="en-US" altLang="ko-KR" dirty="0" smtClean="0"/>
              <a:t>JSPStudy.co.kr</a:t>
            </a:r>
            <a:endParaRPr lang="en-US" altLang="ko-KR" dirty="0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395536" y="836712"/>
            <a:ext cx="7920880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latinLnBrk="1">
              <a:lnSpc>
                <a:spcPct val="20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/>
            </a:pPr>
            <a:r>
              <a:rPr lang="en-US" altLang="ko-KR" sz="2000" kern="0" dirty="0" smtClean="0">
                <a:ea typeface="굴림" charset="-127"/>
              </a:rPr>
              <a:t>HttpServletResponse</a:t>
            </a:r>
            <a:endParaRPr lang="en-US" altLang="ko-KR" sz="2000" kern="0" dirty="0">
              <a:ea typeface="굴림" charset="-127"/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395536" y="3429000"/>
            <a:ext cx="7920880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1" hangingPunct="1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Char char="v"/>
              <a:tabLst/>
              <a:defRPr/>
            </a:pPr>
            <a:r>
              <a:rPr lang="en-US" altLang="ko-KR" sz="2000" kern="0" dirty="0" smtClean="0">
                <a:latin typeface="+mn-lt"/>
                <a:ea typeface="굴림" charset="-127"/>
              </a:rPr>
              <a:t>HttpSession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484784"/>
            <a:ext cx="8009334" cy="1809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077072"/>
            <a:ext cx="7367186" cy="2376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56512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서블릿의 </a:t>
            </a:r>
            <a:r>
              <a:rPr lang="ko-KR" altLang="en-US" dirty="0"/>
              <a:t>라이프 사이클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323528" y="1062608"/>
            <a:ext cx="8229600" cy="710208"/>
          </a:xfrm>
        </p:spPr>
        <p:txBody>
          <a:bodyPr/>
          <a:lstStyle/>
          <a:p>
            <a:r>
              <a:rPr lang="ko-KR" altLang="en-US" dirty="0"/>
              <a:t>서블릿의 라이프 사이클</a:t>
            </a:r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005064"/>
            <a:ext cx="8693718" cy="2016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988840"/>
            <a:ext cx="8421224" cy="1152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서블릿 라이프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사이클 예제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990601"/>
            <a:ext cx="8229600" cy="143028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2400" kern="1200" dirty="0" smtClean="0">
                <a:solidFill>
                  <a:schemeClr val="tx1"/>
                </a:solidFill>
                <a:latin typeface="Arial" charset="0"/>
              </a:rPr>
              <a:t>서블릿 라이프 사이클 예제</a:t>
            </a:r>
            <a:endParaRPr lang="ko-KR" altLang="en-US" sz="2400" dirty="0" smtClean="0">
              <a:solidFill>
                <a:schemeClr val="tx1"/>
              </a:solidFill>
            </a:endParaRPr>
          </a:p>
          <a:p>
            <a:pPr lvl="1"/>
            <a:r>
              <a:rPr lang="ko-KR" altLang="en-US" sz="2000" dirty="0" smtClean="0">
                <a:ea typeface="굴림" charset="-127"/>
              </a:rPr>
              <a:t>실행화면 </a:t>
            </a:r>
            <a:r>
              <a:rPr lang="en-US" altLang="ko-KR" sz="2000" dirty="0" smtClean="0">
                <a:ea typeface="굴림" charset="-127"/>
              </a:rPr>
              <a:t>:</a:t>
            </a:r>
            <a:r>
              <a:rPr lang="ko-KR" altLang="en-US" sz="2000" dirty="0" smtClean="0">
                <a:ea typeface="굴림" charset="-127"/>
              </a:rPr>
              <a:t> </a:t>
            </a:r>
            <a:r>
              <a:rPr lang="en-US" altLang="ko-KR" sz="2000" dirty="0" smtClean="0">
                <a:ea typeface="굴림" charset="-127"/>
                <a:hlinkClick r:id="rId2"/>
              </a:rPr>
              <a:t>http://jspstudy.co.kr/exampleServlet02</a:t>
            </a:r>
            <a:endParaRPr lang="en-US" altLang="ko-KR" sz="2000" dirty="0" smtClean="0">
              <a:ea typeface="굴림" charset="-127"/>
            </a:endParaRPr>
          </a:p>
          <a:p>
            <a:pPr lvl="1"/>
            <a:r>
              <a:rPr lang="ko-KR" altLang="en-US" sz="2000" dirty="0" smtClean="0">
                <a:ea typeface="굴림" charset="-127"/>
              </a:rPr>
              <a:t>실행소스 </a:t>
            </a:r>
            <a:r>
              <a:rPr lang="en-US" altLang="ko-KR" sz="2000" dirty="0" smtClean="0">
                <a:ea typeface="굴림" charset="-127"/>
              </a:rPr>
              <a:t>: </a:t>
            </a:r>
            <a:r>
              <a:rPr lang="en-US" altLang="ko-KR" sz="2000" dirty="0" smtClean="0">
                <a:ea typeface="굴림" charset="-127"/>
                <a:hlinkClick r:id="rId3" action="ppaction://hlinkfile"/>
              </a:rPr>
              <a:t>source/ch08/E</a:t>
            </a:r>
            <a:r>
              <a:rPr lang="en-US" altLang="ko-KR" sz="2000" dirty="0" smtClean="0">
                <a:hlinkClick r:id="rId3" action="ppaction://hlinkfile"/>
              </a:rPr>
              <a:t>exampleServlet02.java</a:t>
            </a:r>
            <a:endParaRPr lang="en-US" altLang="ko-KR" sz="2000" dirty="0" smtClean="0">
              <a:ea typeface="굴림" charset="-127"/>
            </a:endParaRPr>
          </a:p>
          <a:p>
            <a:pPr lvl="1"/>
            <a:endParaRPr lang="en-US" altLang="ko-KR" sz="2000" dirty="0" smtClean="0">
              <a:ea typeface="굴림" charset="-127"/>
            </a:endParaRPr>
          </a:p>
          <a:p>
            <a:pPr lvl="1"/>
            <a:endParaRPr lang="en-US" altLang="ko-KR" sz="2000" dirty="0" smtClean="0">
              <a:ea typeface="굴림" charset="-127"/>
            </a:endParaRPr>
          </a:p>
          <a:p>
            <a:pPr lvl="1"/>
            <a:endParaRPr lang="en-US" altLang="ko-KR" sz="2000" dirty="0" smtClean="0">
              <a:ea typeface="굴림" charset="-127"/>
            </a:endParaRPr>
          </a:p>
          <a:p>
            <a:pPr lvl="1">
              <a:buNone/>
            </a:pPr>
            <a:endParaRPr lang="en-US" altLang="ko-KR" sz="2400" kern="1200" dirty="0" smtClean="0"/>
          </a:p>
          <a:p>
            <a:pPr>
              <a:buNone/>
            </a:pP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JSPStudy.co.kr</a:t>
            </a:r>
            <a:endParaRPr lang="en-US" altLang="ko-KR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564904"/>
            <a:ext cx="4934949" cy="26277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8940" y="3212976"/>
            <a:ext cx="6160567" cy="3279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6446093"/>
            <a:ext cx="4305300" cy="29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63164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최종템블릿">
  <a:themeElements>
    <a:clrScheme name="sample 2">
      <a:dk1>
        <a:srgbClr val="000000"/>
      </a:dk1>
      <a:lt1>
        <a:srgbClr val="FFFFFF"/>
      </a:lt1>
      <a:dk2>
        <a:srgbClr val="0B3191"/>
      </a:dk2>
      <a:lt2>
        <a:srgbClr val="C0C0C0"/>
      </a:lt2>
      <a:accent1>
        <a:srgbClr val="68A6EA"/>
      </a:accent1>
      <a:accent2>
        <a:srgbClr val="00CC99"/>
      </a:accent2>
      <a:accent3>
        <a:srgbClr val="FFFFFF"/>
      </a:accent3>
      <a:accent4>
        <a:srgbClr val="000000"/>
      </a:accent4>
      <a:accent5>
        <a:srgbClr val="B9D0F3"/>
      </a:accent5>
      <a:accent6>
        <a:srgbClr val="00B98A"/>
      </a:accent6>
      <a:hlink>
        <a:srgbClr val="4173F1"/>
      </a:hlink>
      <a:folHlink>
        <a:srgbClr val="A982CA"/>
      </a:folHlink>
    </a:clrScheme>
    <a:fontScheme name="samp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mple 1">
        <a:dk1>
          <a:srgbClr val="000066"/>
        </a:dk1>
        <a:lt1>
          <a:srgbClr val="FFFFFF"/>
        </a:lt1>
        <a:dk2>
          <a:srgbClr val="175B5B"/>
        </a:dk2>
        <a:lt2>
          <a:srgbClr val="C0C0C0"/>
        </a:lt2>
        <a:accent1>
          <a:srgbClr val="7DB038"/>
        </a:accent1>
        <a:accent2>
          <a:srgbClr val="6CA5D8"/>
        </a:accent2>
        <a:accent3>
          <a:srgbClr val="FFFFFF"/>
        </a:accent3>
        <a:accent4>
          <a:srgbClr val="000056"/>
        </a:accent4>
        <a:accent5>
          <a:srgbClr val="BFD4AE"/>
        </a:accent5>
        <a:accent6>
          <a:srgbClr val="6195C4"/>
        </a:accent6>
        <a:hlink>
          <a:srgbClr val="5D4BC7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000000"/>
        </a:dk1>
        <a:lt1>
          <a:srgbClr val="FFFFFF"/>
        </a:lt1>
        <a:dk2>
          <a:srgbClr val="0B3191"/>
        </a:dk2>
        <a:lt2>
          <a:srgbClr val="C0C0C0"/>
        </a:lt2>
        <a:accent1>
          <a:srgbClr val="68A6EA"/>
        </a:accent1>
        <a:accent2>
          <a:srgbClr val="00CC99"/>
        </a:accent2>
        <a:accent3>
          <a:srgbClr val="FFFFFF"/>
        </a:accent3>
        <a:accent4>
          <a:srgbClr val="000000"/>
        </a:accent4>
        <a:accent5>
          <a:srgbClr val="B9D0F3"/>
        </a:accent5>
        <a:accent6>
          <a:srgbClr val="00B98A"/>
        </a:accent6>
        <a:hlink>
          <a:srgbClr val="4173F1"/>
        </a:hlink>
        <a:folHlink>
          <a:srgbClr val="A982C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000000"/>
        </a:dk1>
        <a:lt1>
          <a:srgbClr val="FFFFFF"/>
        </a:lt1>
        <a:dk2>
          <a:srgbClr val="500E86"/>
        </a:dk2>
        <a:lt2>
          <a:srgbClr val="B2B2B2"/>
        </a:lt2>
        <a:accent1>
          <a:srgbClr val="3C96C8"/>
        </a:accent1>
        <a:accent2>
          <a:srgbClr val="E2AF52"/>
        </a:accent2>
        <a:accent3>
          <a:srgbClr val="FFFFFF"/>
        </a:accent3>
        <a:accent4>
          <a:srgbClr val="000000"/>
        </a:accent4>
        <a:accent5>
          <a:srgbClr val="AFC9E0"/>
        </a:accent5>
        <a:accent6>
          <a:srgbClr val="CD9E49"/>
        </a:accent6>
        <a:hlink>
          <a:srgbClr val="576CD5"/>
        </a:hlink>
        <a:folHlink>
          <a:srgbClr val="6EBCB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최종템블릿</Template>
  <TotalTime>1186</TotalTime>
  <Words>305</Words>
  <Application>Microsoft Office PowerPoint</Application>
  <PresentationFormat>화면 슬라이드 쇼(4:3)</PresentationFormat>
  <Paragraphs>81</Paragraphs>
  <Slides>13</Slides>
  <Notes>2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5" baseType="lpstr">
      <vt:lpstr>최종템블릿</vt:lpstr>
      <vt:lpstr>Image</vt:lpstr>
      <vt:lpstr>Chapter08  </vt:lpstr>
      <vt:lpstr>Contents</vt:lpstr>
      <vt:lpstr>서블릿이란?</vt:lpstr>
      <vt:lpstr>서블릿 만들기</vt:lpstr>
      <vt:lpstr>서블릿의 주요 클래스</vt:lpstr>
      <vt:lpstr>서블릿의 주요 클래스의 메소드</vt:lpstr>
      <vt:lpstr>서블릿의 주요 클래스의 메소드</vt:lpstr>
      <vt:lpstr>서블릿의 라이프 사이클</vt:lpstr>
      <vt:lpstr>서블릿 라이프 사이클 예제</vt:lpstr>
      <vt:lpstr>서블릿의 요청 방식 – get</vt:lpstr>
      <vt:lpstr>서블릿의 요청 방식 – post</vt:lpstr>
      <vt:lpstr>서블릿의 세션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JSPStudy와 함께하는 웹프로그래밍</dc:title>
  <dc:creator>Choco</dc:creator>
  <cp:lastModifiedBy>Windows 사용자</cp:lastModifiedBy>
  <cp:revision>258</cp:revision>
  <dcterms:created xsi:type="dcterms:W3CDTF">2013-12-17T00:44:17Z</dcterms:created>
  <dcterms:modified xsi:type="dcterms:W3CDTF">2019-03-01T06:34:11Z</dcterms:modified>
</cp:coreProperties>
</file>