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331" r:id="rId4"/>
    <p:sldId id="333" r:id="rId5"/>
    <p:sldId id="334" r:id="rId6"/>
    <p:sldId id="336" r:id="rId7"/>
    <p:sldId id="337" r:id="rId8"/>
    <p:sldId id="338" r:id="rId9"/>
    <p:sldId id="345" r:id="rId10"/>
    <p:sldId id="339" r:id="rId11"/>
    <p:sldId id="346" r:id="rId12"/>
    <p:sldId id="347" r:id="rId13"/>
    <p:sldId id="34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pregister.jsp" TargetMode="External"/><Relationship Id="rId7" Type="http://schemas.openxmlformats.org/officeDocument/2006/relationships/image" Target="../media/image16.jpg"/><Relationship Id="rId2" Type="http://schemas.openxmlformats.org/officeDocument/2006/relationships/hyperlink" Target="http://jspstudy.co.kr/myapp/ch19/post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hyperlink" Target="../source/ch19/post.j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19/home.jsp" TargetMode="External"/><Relationship Id="rId2" Type="http://schemas.openxmlformats.org/officeDocument/2006/relationships/hyperlink" Target="../source/ch18/login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../source/ch19/home.jsp" TargetMode="External"/><Relationship Id="rId4" Type="http://schemas.openxmlformats.org/officeDocument/2006/relationships/hyperlink" Target="../source/ch18/pregister.j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../source/ch19/table.sq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pregister.jsp" TargetMode="External"/><Relationship Id="rId2" Type="http://schemas.openxmlformats.org/officeDocument/2006/relationships/hyperlink" Target="http://jspstudy.co.kr/myapp/ch19/pregister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hyperlink" Target="../source/ch19/login.j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19/home.jsp" TargetMode="External"/><Relationship Id="rId2" Type="http://schemas.openxmlformats.org/officeDocument/2006/relationships/hyperlink" Target="../source/ch18/login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../source/ch19/home.jsp" TargetMode="External"/><Relationship Id="rId4" Type="http://schemas.openxmlformats.org/officeDocument/2006/relationships/hyperlink" Target="../source/ch18/pregister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5949280"/>
            <a:ext cx="6912768" cy="620964"/>
          </a:xfrm>
        </p:spPr>
        <p:txBody>
          <a:bodyPr/>
          <a:lstStyle/>
          <a:p>
            <a:r>
              <a:rPr lang="ko-KR" altLang="en-US" sz="4000" dirty="0" err="1"/>
              <a:t>모바일웹</a:t>
            </a:r>
            <a:r>
              <a:rPr lang="ko-KR" altLang="en-US" sz="4000" dirty="0"/>
              <a:t> </a:t>
            </a:r>
            <a:r>
              <a:rPr lang="en-US" altLang="ko-KR" sz="4000" dirty="0" err="1"/>
              <a:t>PhotoBlog</a:t>
            </a:r>
            <a:r>
              <a:rPr lang="ko-KR" altLang="en-US" sz="4000" dirty="0"/>
              <a:t> </a:t>
            </a:r>
            <a:endParaRPr lang="en-US" altLang="ko-KR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Chapter19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PhotoBlog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포토 </a:t>
            </a:r>
            <a:r>
              <a:rPr lang="ko-KR" altLang="en-US" dirty="0" err="1" smtClean="0"/>
              <a:t>입력폼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4375" y="908720"/>
            <a:ext cx="784887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 smtClean="0">
                <a:ea typeface="굴림" charset="-127"/>
              </a:rPr>
              <a:t>PhotoBlog</a:t>
            </a:r>
            <a:r>
              <a:rPr lang="en-US" altLang="ko-KR" sz="2000" kern="0" dirty="0" smtClean="0">
                <a:ea typeface="굴림" charset="-127"/>
              </a:rPr>
              <a:t> </a:t>
            </a:r>
            <a:r>
              <a:rPr lang="ko-KR" altLang="en-US" sz="2000" kern="0" dirty="0" smtClean="0">
                <a:ea typeface="굴림" charset="-127"/>
              </a:rPr>
              <a:t>포트</a:t>
            </a:r>
            <a:r>
              <a:rPr lang="en-US" altLang="ko-KR" sz="2000" kern="0" dirty="0" smtClean="0">
                <a:ea typeface="굴림" charset="-127"/>
              </a:rPr>
              <a:t> </a:t>
            </a:r>
            <a:r>
              <a:rPr lang="ko-KR" altLang="en-US" sz="2000" kern="0" dirty="0" err="1" smtClean="0">
                <a:ea typeface="굴림" charset="-127"/>
              </a:rPr>
              <a:t>입력폼</a:t>
            </a:r>
            <a:r>
              <a:rPr lang="ko-KR" altLang="en-US" sz="2000" kern="0" dirty="0" smtClean="0">
                <a:ea typeface="굴림" charset="-127"/>
              </a:rPr>
              <a:t> </a:t>
            </a:r>
            <a:r>
              <a:rPr lang="ko-KR" altLang="en-US" sz="2000" kern="0" dirty="0" smtClean="0">
                <a:ea typeface="굴림" charset="-127"/>
              </a:rPr>
              <a:t>페이지를 작성하고 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 smtClean="0">
                <a:ea typeface="굴림" charset="-127"/>
              </a:rPr>
              <a:t>실행화면</a:t>
            </a:r>
            <a:r>
              <a:rPr lang="ko-KR" altLang="en-US" sz="2000" dirty="0" smtClean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</a:t>
            </a:r>
            <a:r>
              <a:rPr lang="en-US" altLang="ko-KR" sz="2000" kern="0" dirty="0" smtClean="0">
                <a:ea typeface="굴림" charset="-127"/>
                <a:hlinkClick r:id="rId2"/>
              </a:rPr>
              <a:t>ch19/post.jsp</a:t>
            </a:r>
            <a:endParaRPr lang="en-US" altLang="ko-KR" sz="2000" kern="0" dirty="0">
              <a:ea typeface="굴림" charset="-127"/>
              <a:hlinkClick r:id="rId3" action="ppaction://hlinkfile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>
                <a:ea typeface="굴림" charset="-127"/>
              </a:rPr>
              <a:t>실행소스</a:t>
            </a:r>
            <a:r>
              <a:rPr lang="ko-KR" altLang="en-US" sz="2000" dirty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4" action="ppaction://hlinkfile"/>
              </a:rPr>
              <a:t>source/ch19/</a:t>
            </a:r>
            <a:r>
              <a:rPr lang="en-US" altLang="ko-KR" sz="2000" kern="0" dirty="0" err="1" smtClean="0">
                <a:ea typeface="굴림" charset="-127"/>
                <a:hlinkClick r:id="rId4" action="ppaction://hlinkfile"/>
              </a:rPr>
              <a:t>post</a:t>
            </a:r>
            <a:r>
              <a:rPr lang="en-US" altLang="ko-KR" sz="2000" kern="0" dirty="0" err="1" smtClean="0">
                <a:ea typeface="굴림" charset="-127"/>
                <a:hlinkClick r:id="rId4" action="ppaction://hlinkfile"/>
              </a:rPr>
              <a:t>.jsp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lvl="1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000" kern="0" dirty="0">
              <a:ea typeface="굴림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88" y="2518656"/>
            <a:ext cx="1860836" cy="39261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27" y="2564904"/>
            <a:ext cx="1816997" cy="38336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60597" y="2583714"/>
            <a:ext cx="1863531" cy="39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PhotoBlog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(guest)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4375" y="105273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>
                <a:ea typeface="굴림" charset="-127"/>
              </a:rPr>
              <a:t>PhotoBlog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 err="1" smtClean="0">
                <a:ea typeface="굴림" charset="-127"/>
              </a:rPr>
              <a:t>포토리스트</a:t>
            </a:r>
            <a:r>
              <a:rPr lang="ko-KR" altLang="en-US" sz="2000" kern="0" dirty="0" smtClean="0">
                <a:ea typeface="굴림" charset="-127"/>
              </a:rPr>
              <a:t> </a:t>
            </a:r>
            <a:r>
              <a:rPr lang="en-US" altLang="ko-KR" sz="2000" kern="0" dirty="0" smtClean="0">
                <a:ea typeface="굴림" charset="-127"/>
              </a:rPr>
              <a:t>Guest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페이지를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작성하고 저장</a:t>
            </a:r>
            <a:endParaRPr lang="en-US" altLang="ko-KR" sz="2000" kern="0" dirty="0" smtClean="0">
              <a:latin typeface="+mn-lt"/>
              <a:ea typeface="굴림" charset="-127"/>
              <a:hlinkClick r:id="rId2" action="ppaction://hlinkfile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>
                <a:ea typeface="굴림" charset="-127"/>
              </a:rPr>
              <a:t>실행화면</a:t>
            </a:r>
            <a:r>
              <a:rPr lang="ko-KR" altLang="en-US" sz="2000" dirty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/>
              </a:rPr>
              <a:t>http://</a:t>
            </a:r>
            <a:r>
              <a:rPr lang="en-US" altLang="ko-KR" sz="2000" dirty="0" smtClean="0">
                <a:ea typeface="굴림" charset="-127"/>
                <a:hlinkClick r:id="rId3"/>
              </a:rPr>
              <a:t>jspstudy.co.kr/myapp/</a:t>
            </a:r>
            <a:r>
              <a:rPr lang="en-US" altLang="ko-KR" sz="2000" kern="0" dirty="0" smtClean="0">
                <a:ea typeface="굴림" charset="-127"/>
                <a:hlinkClick r:id="rId3"/>
              </a:rPr>
              <a:t>ch19/guest.jsp</a:t>
            </a:r>
            <a:endParaRPr lang="en-US" altLang="ko-KR" sz="2000" kern="0" dirty="0">
              <a:ea typeface="굴림" charset="-127"/>
              <a:hlinkClick r:id="rId4" action="ppaction://hlinkfile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>
                <a:ea typeface="굴림" charset="-127"/>
              </a:rPr>
              <a:t>실행소스</a:t>
            </a:r>
            <a:r>
              <a:rPr lang="ko-KR" altLang="en-US" sz="2000" dirty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5" action="ppaction://hlinkfile"/>
              </a:rPr>
              <a:t>source/ch19/</a:t>
            </a:r>
            <a:r>
              <a:rPr lang="en-US" altLang="ko-KR" sz="2000" kern="0" dirty="0" err="1" smtClean="0">
                <a:ea typeface="굴림" charset="-127"/>
                <a:hlinkClick r:id="rId5" action="ppaction://hlinkfile"/>
              </a:rPr>
              <a:t>guest.jsp</a:t>
            </a:r>
            <a:endParaRPr lang="en-US" altLang="ko-KR" sz="2000" kern="0" dirty="0">
              <a:ea typeface="굴림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300528"/>
            <a:ext cx="1944216" cy="41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22" name="Group 88"/>
          <p:cNvGrpSpPr>
            <a:grpSpLocks/>
          </p:cNvGrpSpPr>
          <p:nvPr/>
        </p:nvGrpSpPr>
        <p:grpSpPr bwMode="auto">
          <a:xfrm>
            <a:off x="611560" y="836712"/>
            <a:ext cx="7128792" cy="658407"/>
            <a:chOff x="1296" y="1824"/>
            <a:chExt cx="2976" cy="432"/>
          </a:xfrm>
        </p:grpSpPr>
        <p:sp>
          <p:nvSpPr>
            <p:cNvPr id="23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 </a:t>
              </a:r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흐름도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26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6" y="1740590"/>
            <a:ext cx="7502181" cy="4424714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ko-KR" altLang="en-US" dirty="0" smtClean="0"/>
              <a:t>‘좋아요</a:t>
            </a:r>
            <a:r>
              <a:rPr lang="ko-KR" altLang="en-US" dirty="0"/>
              <a:t>’ </a:t>
            </a:r>
            <a:r>
              <a:rPr lang="ko-KR" altLang="en-US" dirty="0" err="1"/>
              <a:t>댓글달기</a:t>
            </a:r>
            <a:r>
              <a:rPr lang="ko-KR" altLang="en-US" dirty="0"/>
              <a:t> </a:t>
            </a:r>
            <a:r>
              <a:rPr lang="ko-KR" altLang="en-US" dirty="0" err="1" smtClean="0"/>
              <a:t>댓글삭제</a:t>
            </a:r>
            <a:r>
              <a:rPr lang="ko-KR" altLang="en-US" dirty="0" smtClean="0"/>
              <a:t> 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8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02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323528" y="1028688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323528" y="3886208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785926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</a:t>
            </a:r>
            <a:r>
              <a:rPr lang="en-US" altLang="ko-KR" sz="2400" dirty="0" err="1" smtClean="0"/>
              <a:t>PhotoBlog</a:t>
            </a:r>
            <a:r>
              <a:rPr lang="ko-KR" altLang="en-US" sz="2400" dirty="0" smtClean="0"/>
              <a:t>를 </a:t>
            </a:r>
            <a:r>
              <a:rPr lang="ko-KR" altLang="en-US" sz="2400" dirty="0" smtClean="0"/>
              <a:t>구축 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PhotoBlog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포트포스트</a:t>
            </a:r>
            <a:r>
              <a:rPr lang="ko-KR" altLang="en-US" sz="2400" dirty="0" smtClean="0"/>
              <a:t> 및 메시지 저장</a:t>
            </a:r>
            <a:r>
              <a:rPr lang="en-US" altLang="ko-KR" sz="2400" dirty="0" smtClean="0"/>
              <a:t>, ‘</a:t>
            </a:r>
            <a:r>
              <a:rPr lang="ko-KR" altLang="en-US" sz="2400" dirty="0" smtClean="0"/>
              <a:t>좋아요</a:t>
            </a:r>
            <a:r>
              <a:rPr lang="en-US" altLang="ko-KR" sz="2400" dirty="0" smtClean="0"/>
              <a:t>’, </a:t>
            </a:r>
            <a:r>
              <a:rPr lang="ko-KR" altLang="en-US" sz="2400" dirty="0" smtClean="0"/>
              <a:t>댓글 달기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기능을 만든다</a:t>
            </a:r>
            <a:r>
              <a:rPr lang="en-US" altLang="ko-KR" sz="2400" dirty="0" smtClean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4714884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PhotoBlog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기능 정의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및 설계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PhotoBlog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kern="0" dirty="0" smtClean="0">
                <a:latin typeface="+mn-lt"/>
                <a:ea typeface="굴림" charset="-127"/>
              </a:rPr>
              <a:t>데이터베이스 </a:t>
            </a:r>
            <a:r>
              <a:rPr lang="ko-KR" altLang="en-US" sz="2400" kern="0" dirty="0" smtClean="0">
                <a:latin typeface="+mn-lt"/>
                <a:ea typeface="굴림" charset="-127"/>
              </a:rPr>
              <a:t>설계 및 구현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PhotoBlog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</a:t>
            </a:r>
            <a:r>
              <a:rPr lang="ko-KR" altLang="en-US" dirty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251520" y="1166950"/>
            <a:ext cx="4464496" cy="658407"/>
            <a:chOff x="1296" y="1824"/>
            <a:chExt cx="2976" cy="432"/>
          </a:xfrm>
        </p:grpSpPr>
        <p:sp>
          <p:nvSpPr>
            <p:cNvPr id="8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기능 정의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11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799" y="1799448"/>
            <a:ext cx="4608512" cy="38164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kern="1200" dirty="0" err="1" smtClean="0">
                <a:solidFill>
                  <a:schemeClr val="tx1"/>
                </a:solidFill>
                <a:latin typeface="Arial" charset="0"/>
              </a:rPr>
              <a:t>PhotoBlog</a:t>
            </a:r>
            <a:r>
              <a:rPr lang="ko-KR" altLang="en-US" sz="2000" kern="1200" dirty="0" smtClean="0">
                <a:solidFill>
                  <a:schemeClr val="tx1"/>
                </a:solidFill>
                <a:latin typeface="Arial" charset="0"/>
              </a:rPr>
              <a:t>의</a:t>
            </a:r>
            <a:r>
              <a:rPr lang="en-US" altLang="ko-KR" sz="20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000" kern="1200" dirty="0" smtClean="0">
                <a:solidFill>
                  <a:schemeClr val="tx1"/>
                </a:solidFill>
                <a:latin typeface="Arial" charset="0"/>
              </a:rPr>
              <a:t>기능</a:t>
            </a:r>
            <a:r>
              <a:rPr lang="en-US" altLang="ko-KR" sz="20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altLang="ko-KR" sz="2000" kern="1200" dirty="0" smtClean="0">
              <a:solidFill>
                <a:schemeClr val="tx1"/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kern="1200" dirty="0" smtClean="0"/>
              <a:t>회원 </a:t>
            </a:r>
            <a:r>
              <a:rPr lang="ko-KR" altLang="en-US" sz="2000" kern="1200" dirty="0" smtClean="0"/>
              <a:t>로그인</a:t>
            </a:r>
            <a:r>
              <a:rPr lang="en-US" altLang="ko-KR" sz="2000" kern="1200" dirty="0" smtClean="0"/>
              <a:t>, </a:t>
            </a:r>
            <a:r>
              <a:rPr lang="ko-KR" altLang="en-US" sz="2000" kern="1200" dirty="0" smtClean="0"/>
              <a:t>로그아웃 기능</a:t>
            </a:r>
            <a:endParaRPr lang="ko-KR" altLang="en-US" sz="2000" kern="1200" dirty="0">
              <a:solidFill>
                <a:schemeClr val="tx1"/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kern="1200" dirty="0" err="1" smtClean="0">
                <a:solidFill>
                  <a:schemeClr val="tx1"/>
                </a:solidFill>
                <a:latin typeface="Arial" charset="0"/>
              </a:rPr>
              <a:t>포토포스트</a:t>
            </a:r>
            <a:r>
              <a:rPr lang="ko-KR" altLang="en-US" sz="2000" kern="1200" dirty="0" smtClean="0">
                <a:solidFill>
                  <a:schemeClr val="tx1"/>
                </a:solidFill>
                <a:latin typeface="Arial" charset="0"/>
              </a:rPr>
              <a:t> 및 메시지 저장 기능</a:t>
            </a:r>
            <a:endParaRPr lang="en-US" altLang="ko-KR" sz="2000" kern="1200" dirty="0" smtClean="0">
              <a:solidFill>
                <a:schemeClr val="tx1"/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kern="1200" dirty="0" err="1" smtClean="0"/>
              <a:t>포토포스트</a:t>
            </a:r>
            <a:r>
              <a:rPr lang="ko-KR" altLang="en-US" sz="2000" kern="1200" dirty="0" smtClean="0"/>
              <a:t> 리스트 기능</a:t>
            </a:r>
            <a:endParaRPr lang="en-US" altLang="ko-KR" sz="2000" kern="1200" dirty="0" smtClean="0"/>
          </a:p>
          <a:p>
            <a:pPr lvl="1">
              <a:lnSpc>
                <a:spcPct val="150000"/>
              </a:lnSpc>
            </a:pPr>
            <a:r>
              <a:rPr lang="ko-KR" altLang="en-US" sz="2000" kern="1200" dirty="0" err="1" smtClean="0"/>
              <a:t>포토포스트</a:t>
            </a:r>
            <a:r>
              <a:rPr lang="ko-KR" altLang="en-US" sz="2000" kern="1200" dirty="0" smtClean="0"/>
              <a:t> </a:t>
            </a:r>
            <a:r>
              <a:rPr lang="en-US" altLang="ko-KR" sz="2000" kern="1200" dirty="0" smtClean="0"/>
              <a:t>‘</a:t>
            </a:r>
            <a:r>
              <a:rPr lang="ko-KR" altLang="en-US" sz="2000" kern="1200" dirty="0" smtClean="0"/>
              <a:t>좋아요</a:t>
            </a:r>
            <a:r>
              <a:rPr lang="en-US" altLang="ko-KR" sz="2000" kern="1200" dirty="0" smtClean="0"/>
              <a:t>’ </a:t>
            </a:r>
            <a:r>
              <a:rPr lang="ko-KR" altLang="en-US" sz="2000" kern="1200" dirty="0" smtClean="0"/>
              <a:t>기능</a:t>
            </a:r>
            <a:endParaRPr lang="en-US" altLang="ko-KR" sz="2000" kern="1200" dirty="0" smtClean="0"/>
          </a:p>
          <a:p>
            <a:pPr lvl="1">
              <a:lnSpc>
                <a:spcPct val="150000"/>
              </a:lnSpc>
            </a:pPr>
            <a:r>
              <a:rPr lang="ko-KR" altLang="en-US" sz="2000" kern="1200" dirty="0" err="1" smtClean="0"/>
              <a:t>포토포스트</a:t>
            </a:r>
            <a:r>
              <a:rPr lang="ko-KR" altLang="en-US" sz="2000" kern="1200" dirty="0" smtClean="0"/>
              <a:t> 삭제 기능</a:t>
            </a:r>
            <a:endParaRPr lang="en-US" altLang="ko-KR" sz="2000" kern="1200" dirty="0" smtClean="0"/>
          </a:p>
          <a:p>
            <a:pPr lvl="1">
              <a:lnSpc>
                <a:spcPct val="150000"/>
              </a:lnSpc>
            </a:pPr>
            <a:r>
              <a:rPr lang="ko-KR" altLang="en-US" sz="2000" kern="1200" dirty="0" err="1" smtClean="0"/>
              <a:t>포토포스트</a:t>
            </a:r>
            <a:r>
              <a:rPr lang="ko-KR" altLang="en-US" sz="2000" kern="1200" dirty="0" smtClean="0"/>
              <a:t> 댓글 저장 기능</a:t>
            </a:r>
            <a:endParaRPr lang="en-US" altLang="ko-KR" sz="2000" kern="1200" dirty="0" smtClean="0"/>
          </a:p>
          <a:p>
            <a:pPr lvl="1">
              <a:lnSpc>
                <a:spcPct val="150000"/>
              </a:lnSpc>
            </a:pPr>
            <a:r>
              <a:rPr lang="ko-KR" altLang="en-US" sz="2000" kern="1200" dirty="0" err="1" smtClean="0"/>
              <a:t>포토포스트</a:t>
            </a:r>
            <a:r>
              <a:rPr lang="ko-KR" altLang="en-US" sz="2000" kern="1200" dirty="0" smtClean="0"/>
              <a:t> 댓글 리스트 기능</a:t>
            </a:r>
            <a:endParaRPr lang="en-US" altLang="ko-KR" sz="2000" kern="1200" dirty="0" smtClean="0"/>
          </a:p>
          <a:p>
            <a:pPr lvl="1">
              <a:lnSpc>
                <a:spcPct val="150000"/>
              </a:lnSpc>
            </a:pPr>
            <a:r>
              <a:rPr lang="ko-KR" altLang="en-US" sz="2000" kern="1200" dirty="0" err="1" smtClean="0"/>
              <a:t>포토포스트</a:t>
            </a:r>
            <a:r>
              <a:rPr lang="ko-KR" altLang="en-US" sz="2000" kern="1200" dirty="0" smtClean="0"/>
              <a:t> 삭제 기능</a:t>
            </a:r>
            <a:endParaRPr lang="en-US" altLang="ko-KR" sz="20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ko-KR" sz="400" kern="12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312678"/>
            <a:ext cx="2402571" cy="50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107504" y="931539"/>
            <a:ext cx="3816424" cy="553245"/>
            <a:chOff x="1296" y="1824"/>
            <a:chExt cx="2976" cy="432"/>
          </a:xfrm>
        </p:grpSpPr>
        <p:sp>
          <p:nvSpPr>
            <p:cNvPr id="7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gray">
            <a:xfrm>
              <a:off x="1728" y="1934"/>
              <a:ext cx="2160" cy="2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sz="1600" b="1" dirty="0">
                  <a:solidFill>
                    <a:srgbClr val="002060"/>
                  </a:solidFill>
                  <a:ea typeface="굴림" charset="-127"/>
                </a:rPr>
                <a:t>JSP </a:t>
              </a:r>
              <a:r>
                <a:rPr lang="ko-KR" altLang="en-US" sz="1600" b="1" dirty="0">
                  <a:solidFill>
                    <a:srgbClr val="002060"/>
                  </a:solidFill>
                  <a:ea typeface="굴림" charset="-127"/>
                </a:rPr>
                <a:t>페이지 및 클래스 정의</a:t>
              </a:r>
            </a:p>
          </p:txBody>
        </p:sp>
        <p:sp>
          <p:nvSpPr>
            <p:cNvPr id="10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9" y="1628800"/>
            <a:ext cx="7470277" cy="4797983"/>
          </a:xfrm>
          <a:prstGeom prst="rect">
            <a:avLst/>
          </a:prstGeom>
        </p:spPr>
      </p:pic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 및 클래스 정의</a:t>
            </a:r>
          </a:p>
        </p:txBody>
      </p:sp>
    </p:spTree>
    <p:extLst>
      <p:ext uri="{BB962C8B-B14F-4D97-AF65-F5344CB8AC3E}">
        <p14:creationId xmlns:p14="http://schemas.microsoft.com/office/powerpoint/2010/main" val="23381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179512" y="826377"/>
            <a:ext cx="4464496" cy="658407"/>
            <a:chOff x="1296" y="1824"/>
            <a:chExt cx="2976" cy="432"/>
          </a:xfrm>
        </p:grpSpPr>
        <p:sp>
          <p:nvSpPr>
            <p:cNvPr id="7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err="1" smtClean="0">
                  <a:solidFill>
                    <a:srgbClr val="002060"/>
                  </a:solidFill>
                  <a:ea typeface="굴림" charset="-127"/>
                </a:rPr>
                <a:t>포토블로그</a:t>
              </a:r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 및 댓글 테이블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10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47" y="1770881"/>
            <a:ext cx="7058025" cy="2162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7" y="4269903"/>
            <a:ext cx="7038975" cy="1885950"/>
          </a:xfrm>
          <a:prstGeom prst="rect">
            <a:avLst/>
          </a:prstGeom>
        </p:spPr>
      </p:pic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설계도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9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404664"/>
            <a:ext cx="5636840" cy="100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800100" lvl="1"/>
            <a:r>
              <a:rPr lang="en-US" altLang="ko-KR" sz="2000" kern="0" dirty="0" smtClean="0">
                <a:latin typeface="+mn-ea"/>
                <a:hlinkClick r:id="rId2" action="ppaction://hlinkfile"/>
              </a:rPr>
              <a:t>source/ch19/</a:t>
            </a:r>
            <a:r>
              <a:rPr lang="en-US" altLang="ko-KR" sz="2000" kern="0" dirty="0" err="1" smtClean="0">
                <a:latin typeface="+mn-ea"/>
                <a:hlinkClick r:id="rId2" action="ppaction://hlinkfile"/>
              </a:rPr>
              <a:t>table.sql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0147"/>
            <a:ext cx="4935967" cy="530120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22" name="Group 88"/>
          <p:cNvGrpSpPr>
            <a:grpSpLocks/>
          </p:cNvGrpSpPr>
          <p:nvPr/>
        </p:nvGrpSpPr>
        <p:grpSpPr bwMode="auto">
          <a:xfrm>
            <a:off x="323528" y="836712"/>
            <a:ext cx="7128792" cy="658407"/>
            <a:chOff x="1296" y="1824"/>
            <a:chExt cx="2976" cy="432"/>
          </a:xfrm>
        </p:grpSpPr>
        <p:sp>
          <p:nvSpPr>
            <p:cNvPr id="23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 </a:t>
              </a:r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흐름도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26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37945"/>
            <a:ext cx="6336704" cy="4759288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347520" cy="563562"/>
          </a:xfrm>
        </p:spPr>
        <p:txBody>
          <a:bodyPr/>
          <a:lstStyle/>
          <a:p>
            <a:r>
              <a:rPr lang="ko-KR" altLang="en-US" dirty="0" smtClean="0"/>
              <a:t>로그인 </a:t>
            </a:r>
            <a:r>
              <a:rPr lang="ko-KR" altLang="en-US" dirty="0" err="1"/>
              <a:t>포토포스트</a:t>
            </a:r>
            <a:r>
              <a:rPr lang="ko-KR" altLang="en-US" dirty="0"/>
              <a:t> 리스트 삭제 </a:t>
            </a:r>
            <a:r>
              <a:rPr lang="ko-KR" altLang="en-US" dirty="0" smtClean="0"/>
              <a:t>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6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PhotoBlog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 </a:t>
            </a:r>
            <a:r>
              <a:rPr lang="ko-KR" altLang="en-US" dirty="0" err="1" smtClean="0"/>
              <a:t>기본폼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4375" y="105273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회원가입 </a:t>
            </a:r>
            <a:r>
              <a:rPr lang="ko-KR" altLang="en-US" sz="2000" kern="0" dirty="0" err="1" smtClean="0">
                <a:latin typeface="+mn-lt"/>
                <a:ea typeface="굴림" charset="-127"/>
              </a:rPr>
              <a:t>기본폼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페이지를 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>
                <a:ea typeface="굴림" charset="-127"/>
              </a:rPr>
              <a:t>실행화면</a:t>
            </a:r>
            <a:r>
              <a:rPr lang="ko-KR" altLang="en-US" sz="2000" dirty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</a:t>
            </a:r>
            <a:r>
              <a:rPr lang="en-US" altLang="ko-KR" sz="2000" kern="0" dirty="0" smtClean="0">
                <a:ea typeface="굴림" charset="-127"/>
                <a:hlinkClick r:id="rId2"/>
              </a:rPr>
              <a:t>ch19/login.jsp</a:t>
            </a:r>
            <a:endParaRPr lang="en-US" altLang="ko-KR" sz="2000" kern="0" dirty="0" smtClean="0">
              <a:latin typeface="+mn-lt"/>
              <a:ea typeface="굴림" charset="-127"/>
              <a:hlinkClick r:id="rId3" action="ppaction://hlinkfile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>
                <a:ea typeface="굴림" charset="-127"/>
              </a:rPr>
              <a:t>실행소스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4" action="ppaction://hlinkfile"/>
              </a:rPr>
              <a:t>source/ch19/</a:t>
            </a:r>
            <a:r>
              <a:rPr lang="en-US" altLang="ko-KR" sz="2000" kern="0" dirty="0" err="1" smtClean="0">
                <a:ea typeface="굴림" charset="-127"/>
                <a:hlinkClick r:id="rId4" action="ppaction://hlinkfile"/>
              </a:rPr>
              <a:t>login.jsp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00400"/>
            <a:ext cx="1728192" cy="36462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800400"/>
            <a:ext cx="1693460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PhotoBlog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(home)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4375" y="105273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>
                <a:ea typeface="굴림" charset="-127"/>
              </a:rPr>
              <a:t>PhotoBlog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 err="1" smtClean="0">
                <a:ea typeface="굴림" charset="-127"/>
              </a:rPr>
              <a:t>포토리스트</a:t>
            </a:r>
            <a:r>
              <a:rPr lang="ko-KR" altLang="en-US" sz="2000" kern="0" dirty="0" smtClean="0"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페이지를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작성하고 저장</a:t>
            </a:r>
            <a:endParaRPr lang="en-US" altLang="ko-KR" sz="2000" kern="0" dirty="0" smtClean="0">
              <a:latin typeface="+mn-lt"/>
              <a:ea typeface="굴림" charset="-127"/>
              <a:hlinkClick r:id="rId2" action="ppaction://hlinkfile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>
                <a:ea typeface="굴림" charset="-127"/>
              </a:rPr>
              <a:t>실행화면</a:t>
            </a:r>
            <a:r>
              <a:rPr lang="ko-KR" altLang="en-US" sz="2000" dirty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/>
              </a:rPr>
              <a:t>http://</a:t>
            </a:r>
            <a:r>
              <a:rPr lang="en-US" altLang="ko-KR" sz="2000" dirty="0" smtClean="0">
                <a:ea typeface="굴림" charset="-127"/>
                <a:hlinkClick r:id="rId3"/>
              </a:rPr>
              <a:t>jspstudy.co.kr/myapp/</a:t>
            </a:r>
            <a:r>
              <a:rPr lang="en-US" altLang="ko-KR" sz="2000" kern="0" dirty="0" smtClean="0">
                <a:ea typeface="굴림" charset="-127"/>
                <a:hlinkClick r:id="rId3"/>
              </a:rPr>
              <a:t>ch19/</a:t>
            </a:r>
            <a:r>
              <a:rPr lang="en-US" altLang="ko-KR" sz="2000" kern="0" dirty="0" smtClean="0">
                <a:ea typeface="굴림" charset="-127"/>
                <a:hlinkClick r:id="rId3"/>
              </a:rPr>
              <a:t>home</a:t>
            </a:r>
            <a:r>
              <a:rPr lang="en-US" altLang="ko-KR" sz="2000" kern="0" dirty="0" smtClean="0">
                <a:ea typeface="굴림" charset="-127"/>
                <a:hlinkClick r:id="rId3"/>
              </a:rPr>
              <a:t>.jsp</a:t>
            </a:r>
            <a:endParaRPr lang="en-US" altLang="ko-KR" sz="2000" kern="0" dirty="0">
              <a:ea typeface="굴림" charset="-127"/>
              <a:hlinkClick r:id="rId4" action="ppaction://hlinkfile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>
                <a:ea typeface="굴림" charset="-127"/>
              </a:rPr>
              <a:t>실행소스</a:t>
            </a:r>
            <a:r>
              <a:rPr lang="ko-KR" altLang="en-US" sz="2000" dirty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5" action="ppaction://hlinkfile"/>
              </a:rPr>
              <a:t>source/ch19/</a:t>
            </a:r>
            <a:r>
              <a:rPr lang="en-US" altLang="ko-KR" sz="2000" kern="0" dirty="0" err="1" smtClean="0">
                <a:ea typeface="굴림" charset="-127"/>
                <a:hlinkClick r:id="rId5" action="ppaction://hlinkfile"/>
              </a:rPr>
              <a:t>home</a:t>
            </a:r>
            <a:r>
              <a:rPr lang="en-US" altLang="ko-KR" sz="2000" kern="0" dirty="0" err="1" smtClean="0">
                <a:ea typeface="굴림" charset="-127"/>
                <a:hlinkClick r:id="rId5" action="ppaction://hlinkfile"/>
              </a:rPr>
              <a:t>.jsp</a:t>
            </a:r>
            <a:endParaRPr lang="en-US" altLang="ko-KR" sz="2000" kern="0" dirty="0"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76" y="2204864"/>
            <a:ext cx="2016224" cy="42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1169</TotalTime>
  <Words>201</Words>
  <Application>Microsoft Office PowerPoint</Application>
  <PresentationFormat>화면 슬라이드 쇼(4:3)</PresentationFormat>
  <Paragraphs>70</Paragraphs>
  <Slides>13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맑은 고딕</vt:lpstr>
      <vt:lpstr>Arial</vt:lpstr>
      <vt:lpstr>Verdana</vt:lpstr>
      <vt:lpstr>Wingdings</vt:lpstr>
      <vt:lpstr>최종템블릿</vt:lpstr>
      <vt:lpstr>Image</vt:lpstr>
      <vt:lpstr>Chapter19  </vt:lpstr>
      <vt:lpstr>Contents</vt:lpstr>
      <vt:lpstr>PhotoBlog 회원가입 정의</vt:lpstr>
      <vt:lpstr>JSP 페이지 및 클래스 정의</vt:lpstr>
      <vt:lpstr>테이블 설계도</vt:lpstr>
      <vt:lpstr>테이블 만들기</vt:lpstr>
      <vt:lpstr>로그인 포토포스트 리스트 삭제 흐름도</vt:lpstr>
      <vt:lpstr>PhotoBlog 회원가입 기본폼</vt:lpstr>
      <vt:lpstr>PhotoBlog 리스트(home)</vt:lpstr>
      <vt:lpstr>PhotoBlog 포토 입력폼</vt:lpstr>
      <vt:lpstr>PhotoBlog 리스트(guest)</vt:lpstr>
      <vt:lpstr>‘좋아요’ 댓글달기 댓글삭제 흐름도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dita810</cp:lastModifiedBy>
  <cp:revision>197</cp:revision>
  <dcterms:created xsi:type="dcterms:W3CDTF">2013-12-17T00:44:17Z</dcterms:created>
  <dcterms:modified xsi:type="dcterms:W3CDTF">2023-06-02T07:33:59Z</dcterms:modified>
</cp:coreProperties>
</file>