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7" r:id="rId3"/>
    <p:sldId id="325" r:id="rId4"/>
    <p:sldId id="328" r:id="rId5"/>
    <p:sldId id="327" r:id="rId6"/>
    <p:sldId id="326" r:id="rId7"/>
    <p:sldId id="329" r:id="rId8"/>
    <p:sldId id="330" r:id="rId9"/>
    <p:sldId id="342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41" r:id="rId21"/>
    <p:sldId id="276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B4E0"/>
    <a:srgbClr val="6CA5D8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60" autoAdjust="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6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51DCE-878B-44E2-B361-F542F6BBA0CF}" type="datetimeFigureOut">
              <a:rPr lang="ko-KR" altLang="en-US" smtClean="0"/>
              <a:pPr/>
              <a:t>2023-06-01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253D3-C2F7-4B9C-A5A7-162FCA56A0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960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1371600" y="4724400"/>
            <a:ext cx="7239000" cy="1066800"/>
          </a:xfrm>
          <a:effectLst>
            <a:outerShdw dist="28398" dir="1593903" algn="ctr" rotWithShape="0">
              <a:schemeClr val="bg1"/>
            </a:outerShdw>
          </a:effectLst>
        </p:spPr>
        <p:txBody>
          <a:bodyPr/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371600" y="5791200"/>
            <a:ext cx="7239000" cy="381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 b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-32" y="6572272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1">
                <a:solidFill>
                  <a:srgbClr val="FF0000"/>
                </a:solidFill>
                <a:latin typeface="+mn-lt"/>
                <a:ea typeface="굴림" charset="-127"/>
              </a:defRPr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91298-D5C3-4E2D-B11A-0017ED65C967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09538"/>
            <a:ext cx="2057400" cy="612933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09538"/>
            <a:ext cx="6019800" cy="61293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E3AEE3-322B-4662-82E5-7A97A6ECE2C5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990600"/>
            <a:ext cx="8229600" cy="5248275"/>
          </a:xfrm>
        </p:spPr>
        <p:txBody>
          <a:bodyPr/>
          <a:lstStyle/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429000" y="6477000"/>
            <a:ext cx="2133600" cy="241300"/>
          </a:xfrm>
        </p:spPr>
        <p:txBody>
          <a:bodyPr/>
          <a:lstStyle>
            <a:lvl1pPr>
              <a:defRPr/>
            </a:lvl1pPr>
          </a:lstStyle>
          <a:p>
            <a:fld id="{612ADDFF-7CDB-49F9-A130-6BEF55146F5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F74A90-403F-48D7-818B-EFCC2CE487B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6E4963-0E54-476C-9456-EE8A4F626974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C7D823-0629-414E-AEFE-14A62DD61CF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0CF907-FEF4-486D-BC79-2B5D9E8EE7D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C25DAD-40E9-415D-9C5B-24CF8AB391D2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64B3E2-EBF8-40C1-9E0B-37C4581C0AD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E85548-86C9-4A46-A49A-E6EF3D1DA4A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81DEE9-83BA-4501-98B8-AA301F5B544B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5" name="Object 51"/>
          <p:cNvGraphicFramePr>
            <a:graphicFrameLocks noChangeAspect="1"/>
          </p:cNvGraphicFramePr>
          <p:nvPr/>
        </p:nvGraphicFramePr>
        <p:xfrm>
          <a:off x="0" y="0"/>
          <a:ext cx="9144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" name="Image" r:id="rId15" imgW="13003175" imgH="1523272" progId="">
                  <p:embed/>
                </p:oleObj>
              </mc:Choice>
              <mc:Fallback>
                <p:oleObj name="Image" r:id="rId15" imgW="13003175" imgH="1523272" progId="">
                  <p:embed/>
                  <p:pic>
                    <p:nvPicPr>
                      <p:cNvPr id="0" name="Picture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8A6E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12904" y="64611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FF0000"/>
                </a:solidFill>
                <a:latin typeface="+mn-lt"/>
                <a:ea typeface="굴림" charset="-127"/>
              </a:defRPr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905000" y="109538"/>
            <a:ext cx="6553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29000" y="6477000"/>
            <a:ext cx="2133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  <a:ea typeface="굴림" charset="-127"/>
              </a:defRPr>
            </a:lvl1pPr>
          </a:lstStyle>
          <a:p>
            <a:fld id="{1340F827-45F9-4706-85DA-0DB2043C1BA8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76" name="Rectangle 52"/>
          <p:cNvSpPr>
            <a:spLocks noChangeArrowheads="1"/>
          </p:cNvSpPr>
          <p:nvPr/>
        </p:nvSpPr>
        <p:spPr bwMode="gray">
          <a:xfrm>
            <a:off x="0" y="6781800"/>
            <a:ext cx="9144000" cy="76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1112" name="Picture 88" descr="C:\Users\Administrator\Desktop\커피잔.jpg"/>
          <p:cNvPicPr preferRelativeResize="0">
            <a:picLocks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896" y="126157"/>
            <a:ext cx="532800" cy="500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18/el/param2.html" TargetMode="External"/><Relationship Id="rId2" Type="http://schemas.openxmlformats.org/officeDocument/2006/relationships/hyperlink" Target="http://jspstudy.co.kr/myapp/ch18/el/param2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../source/ch18/el/param2.jsp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18/el/header.jsp" TargetMode="External"/><Relationship Id="rId2" Type="http://schemas.openxmlformats.org/officeDocument/2006/relationships/hyperlink" Target="http://jspstudy.co.kr/myapp/ch18/el/header.j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18/el/operators.jsp" TargetMode="External"/><Relationship Id="rId2" Type="http://schemas.openxmlformats.org/officeDocument/2006/relationships/hyperlink" Target="http://jspstudy.co.kr/myapp/ch18/el/operators.j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18/el/empty.jsp" TargetMode="External"/><Relationship Id="rId2" Type="http://schemas.openxmlformats.org/officeDocument/2006/relationships/hyperlink" Target="http://jspstudy.co.kr/myapp/ch18/el/empty.j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18/el/array1.jsp" TargetMode="External"/><Relationship Id="rId2" Type="http://schemas.openxmlformats.org/officeDocument/2006/relationships/hyperlink" Target="http://jspstudy.co.kr/myapp/ch18/el/array1.j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18/el/array2.jsp" TargetMode="External"/><Relationship Id="rId2" Type="http://schemas.openxmlformats.org/officeDocument/2006/relationships/hyperlink" Target="http://jspstudy.co.kr/myapp/ch18/el/array2.j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18/el/ELBean.java" TargetMode="External"/><Relationship Id="rId2" Type="http://schemas.openxmlformats.org/officeDocument/2006/relationships/hyperlink" Target="http://jspstudy.co.kr/myapp/ch18/el/bean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hyperlink" Target="../source/ch18/el/beans.jsp" TargetMode="External"/><Relationship Id="rId4" Type="http://schemas.openxmlformats.org/officeDocument/2006/relationships/hyperlink" Target="../source/ch18/el/beans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18/el/ELMethod.java" TargetMode="External"/><Relationship Id="rId7" Type="http://schemas.openxmlformats.org/officeDocument/2006/relationships/image" Target="../media/image28.png"/><Relationship Id="rId2" Type="http://schemas.openxmlformats.org/officeDocument/2006/relationships/hyperlink" Target="http://jspstudy.co.kr/myapp/ch18/el/elMethod.j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../source/ch18/el/elMethod.jsp" TargetMode="External"/><Relationship Id="rId5" Type="http://schemas.openxmlformats.org/officeDocument/2006/relationships/hyperlink" Target="../source/ch18/el/web.xml" TargetMode="External"/><Relationship Id="rId4" Type="http://schemas.openxmlformats.org/officeDocument/2006/relationships/hyperlink" Target="../source/ch18/el/Functions.tld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18/el/el1.jsp" TargetMode="External"/><Relationship Id="rId2" Type="http://schemas.openxmlformats.org/officeDocument/2006/relationships/hyperlink" Target="http://jspstudy.co.kr/myapp/ch18/el/el1.j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18/el/el2.jsp" TargetMode="External"/><Relationship Id="rId2" Type="http://schemas.openxmlformats.org/officeDocument/2006/relationships/hyperlink" Target="http://jspstudy.co.kr/myapp/ch20/el/el2.j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18/el/scope1.jsp" TargetMode="External"/><Relationship Id="rId2" Type="http://schemas.openxmlformats.org/officeDocument/2006/relationships/hyperlink" Target="http://jspstudy.co.kr/myapp/ch20/el/scope1.js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../source/ch18/el/scope2.jsp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18/el/scope3.jsp" TargetMode="External"/><Relationship Id="rId2" Type="http://schemas.openxmlformats.org/officeDocument/2006/relationships/hyperlink" Target="http://jspstudy.co.kr/myapp/ch18/el/scope3.j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18/el/param1.html" TargetMode="External"/><Relationship Id="rId2" Type="http://schemas.openxmlformats.org/officeDocument/2006/relationships/hyperlink" Target="http://jspstudy.co.kr/myapp/ch18/el/param1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../source/ch18/el/param1.j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2844" y="5949280"/>
            <a:ext cx="8821644" cy="620964"/>
          </a:xfrm>
        </p:spPr>
        <p:txBody>
          <a:bodyPr/>
          <a:lstStyle/>
          <a:p>
            <a:r>
              <a:rPr lang="ko-KR" altLang="en-US" sz="4000" dirty="0" smtClean="0"/>
              <a:t>표현언어</a:t>
            </a:r>
            <a:r>
              <a:rPr lang="en-US" altLang="ko-KR" sz="4000" dirty="0" smtClean="0"/>
              <a:t>(</a:t>
            </a:r>
            <a:r>
              <a:rPr lang="en-US" sz="4000" dirty="0" smtClean="0"/>
              <a:t>EL)</a:t>
            </a:r>
            <a:r>
              <a:rPr lang="ko-KR" altLang="en-US" sz="4000" dirty="0" smtClean="0"/>
              <a:t>와 </a:t>
            </a:r>
            <a:r>
              <a:rPr lang="en-US" sz="4000" dirty="0" smtClean="0"/>
              <a:t>JSTL </a:t>
            </a:r>
            <a:r>
              <a:rPr lang="en-US" altLang="ko-KR" sz="4000" dirty="0" smtClean="0"/>
              <a:t>1</a:t>
            </a:r>
            <a:endParaRPr lang="en-US" sz="4000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965670" y="4725144"/>
            <a:ext cx="3926810" cy="1090380"/>
          </a:xfrm>
        </p:spPr>
        <p:txBody>
          <a:bodyPr/>
          <a:lstStyle/>
          <a:p>
            <a:r>
              <a:rPr lang="en-US" altLang="ko-KR" dirty="0" smtClean="0">
                <a:ea typeface="굴림" charset="-127"/>
              </a:rPr>
              <a:t>Chapter20</a:t>
            </a:r>
            <a:r>
              <a:rPr lang="en-US" altLang="ko-KR" sz="3200" dirty="0" smtClean="0">
                <a:ea typeface="굴림" charset="-127"/>
              </a:rPr>
              <a:t>  </a:t>
            </a:r>
            <a:endParaRPr lang="en-US" altLang="ko-KR" sz="3200" dirty="0">
              <a:ea typeface="굴림" charset="-127"/>
            </a:endParaRPr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2050" name="Picture 2" descr="C:\Users\Administrator\Desktop\커피잔.jpg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941168"/>
            <a:ext cx="687600" cy="687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굴림" charset="-127"/>
              </a:rPr>
              <a:t>표현언어</a:t>
            </a:r>
            <a:r>
              <a:rPr lang="en-US" altLang="ko-KR" dirty="0" smtClean="0">
                <a:ea typeface="굴림" charset="-127"/>
              </a:rPr>
              <a:t>(EL)</a:t>
            </a:r>
            <a:r>
              <a:rPr lang="ko-KR" altLang="en-US" dirty="0" smtClean="0">
                <a:ea typeface="굴림" charset="-127"/>
              </a:rPr>
              <a:t>의 내장객체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kern="1200" dirty="0" err="1" smtClean="0">
                <a:solidFill>
                  <a:schemeClr val="tx1"/>
                </a:solidFill>
                <a:latin typeface="Arial" charset="0"/>
              </a:rPr>
              <a:t>paramValues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내장객체 예제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실행화면 </a:t>
            </a:r>
            <a:r>
              <a:rPr lang="en-US" altLang="ko-KR" sz="2000" dirty="0" smtClean="0">
                <a:ea typeface="굴림" charset="-127"/>
              </a:rPr>
              <a:t>: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  <a:hlinkClick r:id="rId2"/>
              </a:rPr>
              <a:t>http://</a:t>
            </a:r>
            <a:r>
              <a:rPr lang="en-US" altLang="ko-KR" sz="2000" dirty="0" smtClean="0">
                <a:ea typeface="굴림" charset="-127"/>
                <a:hlinkClick r:id="rId2"/>
              </a:rPr>
              <a:t>jspstudy.co.kr/myapp/ch20/el/param2.html</a:t>
            </a:r>
            <a:endParaRPr lang="en-US" altLang="ko-KR" sz="2000" dirty="0" smtClean="0">
              <a:ea typeface="굴림" charset="-127"/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</a:t>
            </a:r>
            <a:r>
              <a:rPr lang="en-US" altLang="ko-KR" sz="2000" dirty="0" smtClean="0">
                <a:ea typeface="굴림" charset="-127"/>
              </a:rPr>
              <a:t>(html)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3" action="ppaction://hlinkfile"/>
              </a:rPr>
              <a:t>source/ch20/el/param2.html</a:t>
            </a:r>
            <a:endParaRPr lang="en-US" altLang="ko-KR" sz="2000" dirty="0" smtClean="0">
              <a:ea typeface="굴림" charset="-127"/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</a:t>
            </a:r>
            <a:r>
              <a:rPr lang="en-US" altLang="ko-KR" sz="2000" dirty="0" smtClean="0">
                <a:ea typeface="굴림" charset="-127"/>
              </a:rPr>
              <a:t>(</a:t>
            </a:r>
            <a:r>
              <a:rPr lang="en-US" altLang="ko-KR" sz="2000" dirty="0" err="1" smtClean="0">
                <a:ea typeface="굴림" charset="-127"/>
              </a:rPr>
              <a:t>jsp</a:t>
            </a:r>
            <a:r>
              <a:rPr lang="en-US" altLang="ko-KR" sz="2000" dirty="0" smtClean="0">
                <a:ea typeface="굴림" charset="-127"/>
              </a:rPr>
              <a:t>)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4" action="ppaction://hlinkfile"/>
              </a:rPr>
              <a:t>source/ch20/el/param2.jsp</a:t>
            </a:r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592" y="2780928"/>
            <a:ext cx="6480720" cy="39473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굴림" charset="-127"/>
              </a:rPr>
              <a:t>표현언어</a:t>
            </a:r>
            <a:r>
              <a:rPr lang="en-US" altLang="ko-KR" dirty="0" smtClean="0">
                <a:ea typeface="굴림" charset="-127"/>
              </a:rPr>
              <a:t>(EL)</a:t>
            </a:r>
            <a:r>
              <a:rPr lang="ko-KR" altLang="en-US" dirty="0" smtClean="0">
                <a:ea typeface="굴림" charset="-127"/>
              </a:rPr>
              <a:t>의 내장객체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header 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내장객체 예제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실행화면 </a:t>
            </a:r>
            <a:r>
              <a:rPr lang="en-US" altLang="ko-KR" sz="2000" dirty="0" smtClean="0">
                <a:ea typeface="굴림" charset="-127"/>
              </a:rPr>
              <a:t>: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  <a:hlinkClick r:id="rId2"/>
              </a:rPr>
              <a:t>http://</a:t>
            </a:r>
            <a:r>
              <a:rPr lang="en-US" altLang="ko-KR" sz="2000" dirty="0" smtClean="0">
                <a:ea typeface="굴림" charset="-127"/>
                <a:hlinkClick r:id="rId2"/>
              </a:rPr>
              <a:t>jspstudy.co.kr/myapp/ch20/el/header.jsp</a:t>
            </a:r>
            <a:endParaRPr lang="en-US" altLang="ko-KR" sz="2000" dirty="0" smtClean="0">
              <a:ea typeface="굴림" charset="-127"/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3" action="ppaction://hlinkfile"/>
              </a:rPr>
              <a:t>source/ch20/el/</a:t>
            </a:r>
            <a:r>
              <a:rPr lang="en-US" altLang="ko-KR" sz="2000" dirty="0" err="1" smtClean="0">
                <a:ea typeface="굴림" charset="-127"/>
                <a:hlinkClick r:id="rId3" action="ppaction://hlinkfile"/>
              </a:rPr>
              <a:t>header.jsp</a:t>
            </a:r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2492896"/>
            <a:ext cx="7920880" cy="37512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굴림" charset="-127"/>
              </a:rPr>
              <a:t>표현언어</a:t>
            </a:r>
            <a:r>
              <a:rPr lang="en-US" altLang="ko-KR" dirty="0" smtClean="0">
                <a:ea typeface="굴림" charset="-127"/>
              </a:rPr>
              <a:t>(EL)</a:t>
            </a:r>
            <a:r>
              <a:rPr lang="ko-KR" altLang="en-US" dirty="0" smtClean="0">
                <a:ea typeface="굴림" charset="-127"/>
              </a:rPr>
              <a:t>의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EL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의</a:t>
            </a: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ko-KR" altLang="en-US" sz="2400" kern="1200" dirty="0" err="1" smtClean="0">
                <a:solidFill>
                  <a:schemeClr val="tx1"/>
                </a:solidFill>
                <a:latin typeface="Arial" charset="0"/>
              </a:rPr>
              <a:t>조작자</a:t>
            </a: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(Operators) 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연산자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 smtClean="0"/>
          </a:p>
          <a:p>
            <a:pPr lvl="1">
              <a:buNone/>
            </a:pPr>
            <a:endParaRPr lang="en-US" altLang="ko-KR" sz="2400" kern="1200" dirty="0" smtClean="0"/>
          </a:p>
          <a:p>
            <a:pPr lvl="1">
              <a:buNone/>
            </a:pPr>
            <a:endParaRPr lang="en-US" altLang="ko-KR" sz="2400" kern="1200" dirty="0" smtClean="0"/>
          </a:p>
          <a:p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EL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의</a:t>
            </a: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산술 연산자</a:t>
            </a:r>
            <a:endParaRPr lang="ko-KR" altLang="en-US" sz="24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349" y="1601134"/>
            <a:ext cx="6162923" cy="2043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149081"/>
            <a:ext cx="6912768" cy="2269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굴림" charset="-127"/>
              </a:rPr>
              <a:t>표현언어</a:t>
            </a:r>
            <a:r>
              <a:rPr lang="en-US" altLang="ko-KR" dirty="0" smtClean="0">
                <a:ea typeface="굴림" charset="-127"/>
              </a:rPr>
              <a:t>(EL)</a:t>
            </a:r>
            <a:r>
              <a:rPr lang="ko-KR" altLang="en-US" dirty="0" smtClean="0">
                <a:ea typeface="굴림" charset="-127"/>
              </a:rPr>
              <a:t>의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EL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의</a:t>
            </a: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논리</a:t>
            </a: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연산자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 smtClean="0"/>
          </a:p>
          <a:p>
            <a:pPr lvl="1">
              <a:buNone/>
            </a:pPr>
            <a:endParaRPr lang="en-US" altLang="ko-KR" sz="2400" kern="1200" dirty="0" smtClean="0"/>
          </a:p>
          <a:p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EL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의</a:t>
            </a: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비교 연산자</a:t>
            </a:r>
            <a:endParaRPr lang="ko-KR" altLang="en-US" sz="24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67091"/>
            <a:ext cx="6300192" cy="1530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789040"/>
            <a:ext cx="7149231" cy="2663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굴림" charset="-127"/>
              </a:rPr>
              <a:t>표현언어</a:t>
            </a:r>
            <a:r>
              <a:rPr lang="en-US" altLang="ko-KR" dirty="0" smtClean="0">
                <a:ea typeface="굴림" charset="-127"/>
              </a:rPr>
              <a:t>(EL)</a:t>
            </a:r>
            <a:r>
              <a:rPr lang="ko-KR" altLang="en-US" dirty="0" smtClean="0">
                <a:ea typeface="굴림" charset="-127"/>
              </a:rPr>
              <a:t>의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90600"/>
            <a:ext cx="3471858" cy="52482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EL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의 산술</a:t>
            </a: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, 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논리</a:t>
            </a: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, 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비교 연산자 예제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실행화면 </a:t>
            </a:r>
            <a:r>
              <a:rPr lang="en-US" altLang="ko-KR" sz="2000" dirty="0" smtClean="0">
                <a:ea typeface="굴림" charset="-127"/>
              </a:rPr>
              <a:t>: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  <a:hlinkClick r:id="rId2"/>
              </a:rPr>
              <a:t>http://</a:t>
            </a:r>
            <a:r>
              <a:rPr lang="en-US" altLang="ko-KR" sz="2000" dirty="0" smtClean="0">
                <a:ea typeface="굴림" charset="-127"/>
                <a:hlinkClick r:id="rId2"/>
              </a:rPr>
              <a:t>jspstudy.co.kr/myapp/ch20/el/operators.jsp</a:t>
            </a:r>
            <a:endParaRPr lang="en-US" altLang="ko-KR" sz="2000" dirty="0" smtClean="0">
              <a:ea typeface="굴림" charset="-127"/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3" action="ppaction://hlinkfile"/>
              </a:rPr>
              <a:t>source/ch20/el/</a:t>
            </a:r>
            <a:r>
              <a:rPr lang="en-US" altLang="ko-KR" sz="2000" dirty="0" err="1" smtClean="0">
                <a:ea typeface="굴림" charset="-127"/>
                <a:hlinkClick r:id="rId3" action="ppaction://hlinkfile"/>
              </a:rPr>
              <a:t>operators.jsp</a:t>
            </a:r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9058" y="1277069"/>
            <a:ext cx="5037243" cy="5248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굴림" charset="-127"/>
              </a:rPr>
              <a:t>표현언어</a:t>
            </a:r>
            <a:r>
              <a:rPr lang="en-US" altLang="ko-KR" dirty="0" smtClean="0">
                <a:ea typeface="굴림" charset="-127"/>
              </a:rPr>
              <a:t>(EL)</a:t>
            </a:r>
            <a:r>
              <a:rPr lang="ko-KR" altLang="en-US" dirty="0" smtClean="0">
                <a:ea typeface="굴림" charset="-127"/>
              </a:rPr>
              <a:t>의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EL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의 </a:t>
            </a: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empty 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연산자 예제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실행화면 </a:t>
            </a:r>
            <a:r>
              <a:rPr lang="en-US" altLang="ko-KR" sz="2000" dirty="0" smtClean="0">
                <a:ea typeface="굴림" charset="-127"/>
              </a:rPr>
              <a:t>: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  <a:hlinkClick r:id="rId2"/>
              </a:rPr>
              <a:t>http://</a:t>
            </a:r>
            <a:r>
              <a:rPr lang="en-US" altLang="ko-KR" sz="2000" dirty="0" smtClean="0">
                <a:ea typeface="굴림" charset="-127"/>
                <a:hlinkClick r:id="rId2"/>
              </a:rPr>
              <a:t>jspstudy.co.kr/myapp/ch20/el/empty.jsp</a:t>
            </a:r>
            <a:endParaRPr lang="en-US" altLang="ko-KR" sz="2000" dirty="0" smtClean="0">
              <a:ea typeface="굴림" charset="-127"/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3" action="ppaction://hlinkfile"/>
              </a:rPr>
              <a:t>source/ch20/el/</a:t>
            </a:r>
            <a:r>
              <a:rPr lang="en-US" altLang="ko-KR" sz="2000" dirty="0" err="1" smtClean="0">
                <a:ea typeface="굴림" charset="-127"/>
                <a:hlinkClick r:id="rId3" action="ppaction://hlinkfile"/>
              </a:rPr>
              <a:t>empty.jsp</a:t>
            </a:r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2492896"/>
            <a:ext cx="7488832" cy="40187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굴림" charset="-127"/>
              </a:rPr>
              <a:t>표현언어</a:t>
            </a:r>
            <a:r>
              <a:rPr lang="en-US" altLang="ko-KR" dirty="0" smtClean="0">
                <a:ea typeface="굴림" charset="-127"/>
              </a:rPr>
              <a:t>(EL)</a:t>
            </a:r>
            <a:r>
              <a:rPr lang="ko-KR" altLang="en-US" dirty="0" smtClean="0">
                <a:ea typeface="굴림" charset="-127"/>
              </a:rPr>
              <a:t>의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EL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의 배열 예제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실행화면 </a:t>
            </a:r>
            <a:r>
              <a:rPr lang="en-US" altLang="ko-KR" sz="2000" dirty="0" smtClean="0">
                <a:ea typeface="굴림" charset="-127"/>
              </a:rPr>
              <a:t>: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  <a:hlinkClick r:id="rId2"/>
              </a:rPr>
              <a:t>http://</a:t>
            </a:r>
            <a:r>
              <a:rPr lang="en-US" altLang="ko-KR" sz="2000" dirty="0" smtClean="0">
                <a:ea typeface="굴림" charset="-127"/>
                <a:hlinkClick r:id="rId2"/>
              </a:rPr>
              <a:t>jspstudy.co.kr/myapp/ch20/el/array1.jsp</a:t>
            </a:r>
            <a:endParaRPr lang="en-US" altLang="ko-KR" sz="2000" dirty="0" smtClean="0">
              <a:ea typeface="굴림" charset="-127"/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3" action="ppaction://hlinkfile"/>
              </a:rPr>
              <a:t>source/ch20/el/array1.jsp</a:t>
            </a:r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2636912"/>
            <a:ext cx="7344816" cy="35314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굴림" charset="-127"/>
              </a:rPr>
              <a:t>표현언어</a:t>
            </a:r>
            <a:r>
              <a:rPr lang="en-US" altLang="ko-KR" dirty="0" smtClean="0">
                <a:ea typeface="굴림" charset="-127"/>
              </a:rPr>
              <a:t>(EL)</a:t>
            </a:r>
            <a:r>
              <a:rPr lang="ko-KR" altLang="en-US" dirty="0" smtClean="0">
                <a:ea typeface="굴림" charset="-127"/>
              </a:rPr>
              <a:t>의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EL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의 문법으로 </a:t>
            </a: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ArrayList 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클래스 예제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실행화면 </a:t>
            </a:r>
            <a:r>
              <a:rPr lang="en-US" altLang="ko-KR" sz="2000" dirty="0" smtClean="0">
                <a:ea typeface="굴림" charset="-127"/>
              </a:rPr>
              <a:t>: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  <a:hlinkClick r:id="rId2"/>
              </a:rPr>
              <a:t>http://</a:t>
            </a:r>
            <a:r>
              <a:rPr lang="en-US" altLang="ko-KR" sz="2000" dirty="0" smtClean="0">
                <a:ea typeface="굴림" charset="-127"/>
                <a:hlinkClick r:id="rId2"/>
              </a:rPr>
              <a:t>jspstudy.co.kr/myapp/ch20/el/array2.jsp</a:t>
            </a:r>
            <a:endParaRPr lang="en-US" altLang="ko-KR" sz="2000" dirty="0" smtClean="0">
              <a:ea typeface="굴림" charset="-127"/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3" action="ppaction://hlinkfile"/>
              </a:rPr>
              <a:t>source/ch20/el/array2.jsp</a:t>
            </a:r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1" y="2564903"/>
            <a:ext cx="7684489" cy="36739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굴림" charset="-127"/>
              </a:rPr>
              <a:t>표현언어</a:t>
            </a:r>
            <a:r>
              <a:rPr lang="en-US" altLang="ko-KR" dirty="0" smtClean="0">
                <a:ea typeface="굴림" charset="-127"/>
              </a:rPr>
              <a:t>(EL)</a:t>
            </a:r>
            <a:r>
              <a:rPr lang="ko-KR" altLang="en-US" dirty="0" smtClean="0">
                <a:ea typeface="굴림" charset="-127"/>
              </a:rPr>
              <a:t>의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EL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의 문법으로 빈즈</a:t>
            </a: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(Beans)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 예제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실행화면 </a:t>
            </a:r>
            <a:r>
              <a:rPr lang="en-US" altLang="ko-KR" sz="2000" dirty="0" smtClean="0">
                <a:ea typeface="굴림" charset="-127"/>
              </a:rPr>
              <a:t>: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  <a:hlinkClick r:id="rId2"/>
              </a:rPr>
              <a:t>http://</a:t>
            </a:r>
            <a:r>
              <a:rPr lang="en-US" altLang="ko-KR" sz="2000" dirty="0" smtClean="0">
                <a:ea typeface="굴림" charset="-127"/>
                <a:hlinkClick r:id="rId2"/>
              </a:rPr>
              <a:t>jspstudy.co.kr/myapp/ch20/el/beans.html</a:t>
            </a:r>
            <a:endParaRPr lang="en-US" altLang="ko-KR" sz="2000" dirty="0" smtClean="0">
              <a:ea typeface="굴림" charset="-127"/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실습소스</a:t>
            </a:r>
            <a:r>
              <a:rPr lang="en-US" altLang="ko-KR" sz="2000" dirty="0" smtClean="0">
                <a:ea typeface="굴림" charset="-127"/>
              </a:rPr>
              <a:t>(java)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3" action="ppaction://hlinkfile"/>
              </a:rPr>
              <a:t>source/ch20/el/ELBean.java</a:t>
            </a:r>
            <a:endParaRPr lang="en-US" altLang="ko-KR" sz="2000" dirty="0" smtClean="0">
              <a:ea typeface="굴림" charset="-127"/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</a:t>
            </a:r>
            <a:r>
              <a:rPr lang="en-US" altLang="ko-KR" sz="2000" dirty="0" smtClean="0">
                <a:ea typeface="굴림" charset="-127"/>
              </a:rPr>
              <a:t>(html)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4" action="ppaction://hlinkfile"/>
              </a:rPr>
              <a:t>source/ch20/el/beans.html</a:t>
            </a:r>
            <a:endParaRPr lang="en-US" altLang="ko-KR" sz="2000" dirty="0" smtClean="0">
              <a:ea typeface="굴림" charset="-127"/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</a:t>
            </a:r>
            <a:r>
              <a:rPr lang="en-US" altLang="ko-KR" sz="2000" dirty="0" smtClean="0">
                <a:ea typeface="굴림" charset="-127"/>
              </a:rPr>
              <a:t>(jsp)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5" action="ppaction://hlinkfile"/>
              </a:rPr>
              <a:t>source/ch20/el/</a:t>
            </a:r>
            <a:r>
              <a:rPr lang="en-US" altLang="ko-KR" sz="2000" dirty="0" err="1" smtClean="0">
                <a:ea typeface="굴림" charset="-127"/>
                <a:hlinkClick r:id="rId5" action="ppaction://hlinkfile"/>
              </a:rPr>
              <a:t>beans.jsp</a:t>
            </a:r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 smtClean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9175" y="3252613"/>
            <a:ext cx="5229225" cy="3400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05000" y="109538"/>
            <a:ext cx="6843464" cy="563562"/>
          </a:xfrm>
        </p:spPr>
        <p:txBody>
          <a:bodyPr/>
          <a:lstStyle/>
          <a:p>
            <a:r>
              <a:rPr lang="ko-KR" altLang="en-US" dirty="0" smtClean="0">
                <a:ea typeface="굴림" charset="-127"/>
              </a:rPr>
              <a:t>표현언어</a:t>
            </a:r>
            <a:r>
              <a:rPr lang="en-US" altLang="ko-KR" dirty="0" smtClean="0">
                <a:ea typeface="굴림" charset="-127"/>
              </a:rPr>
              <a:t>(EL)</a:t>
            </a:r>
            <a:r>
              <a:rPr lang="ko-KR" altLang="en-US" dirty="0" smtClean="0">
                <a:ea typeface="굴림" charset="-127"/>
              </a:rPr>
              <a:t>의 클래스 정적 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EL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의 클래스 정적 메소드 만들기 순서 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 smtClean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916832"/>
            <a:ext cx="5904656" cy="723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아래쪽 화살표 7"/>
          <p:cNvSpPr/>
          <p:nvPr/>
        </p:nvSpPr>
        <p:spPr bwMode="auto">
          <a:xfrm>
            <a:off x="3779912" y="2708920"/>
            <a:ext cx="288032" cy="36004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4992" y="3140968"/>
            <a:ext cx="5462321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5400" y="4301097"/>
            <a:ext cx="5184576" cy="640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아래쪽 화살표 11"/>
          <p:cNvSpPr/>
          <p:nvPr/>
        </p:nvSpPr>
        <p:spPr bwMode="auto">
          <a:xfrm>
            <a:off x="3779912" y="3933056"/>
            <a:ext cx="288032" cy="36004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아래쪽 화살표 12"/>
          <p:cNvSpPr/>
          <p:nvPr/>
        </p:nvSpPr>
        <p:spPr bwMode="auto">
          <a:xfrm>
            <a:off x="3779912" y="5013176"/>
            <a:ext cx="288032" cy="36004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31553" y="5403503"/>
            <a:ext cx="3856471" cy="606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1"/>
                </a:solidFill>
                <a:ea typeface="굴림" charset="-127"/>
              </a:rPr>
              <a:t>Contents</a:t>
            </a:r>
            <a:endParaRPr lang="en-US" altLang="ko-KR" dirty="0">
              <a:solidFill>
                <a:schemeClr val="accent1"/>
              </a:solidFill>
              <a:ea typeface="굴림" charset="-127"/>
            </a:endParaRPr>
          </a:p>
        </p:txBody>
      </p:sp>
      <p:grpSp>
        <p:nvGrpSpPr>
          <p:cNvPr id="90195" name="Group 83"/>
          <p:cNvGrpSpPr>
            <a:grpSpLocks/>
          </p:cNvGrpSpPr>
          <p:nvPr/>
        </p:nvGrpSpPr>
        <p:grpSpPr bwMode="auto">
          <a:xfrm>
            <a:off x="490542" y="1028688"/>
            <a:ext cx="4724400" cy="685800"/>
            <a:chOff x="1296" y="1824"/>
            <a:chExt cx="2976" cy="432"/>
          </a:xfrm>
        </p:grpSpPr>
        <p:sp>
          <p:nvSpPr>
            <p:cNvPr id="90196" name="AutoShape 84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tx2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97" name="AutoShape 85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tx2">
                <a:lumMod val="75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98" name="Text Box 86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>
              <a:spAutoFit/>
            </a:bodyPr>
            <a:lstStyle/>
            <a:p>
              <a:pPr algn="ctr" eaLnBrk="0" hangingPunct="0"/>
              <a:r>
                <a:rPr lang="ko-KR" altLang="en-US" b="1" dirty="0" smtClean="0">
                  <a:solidFill>
                    <a:schemeClr val="bg1"/>
                  </a:solidFill>
                  <a:ea typeface="굴림" charset="-127"/>
                </a:rPr>
                <a:t>학습목표</a:t>
              </a:r>
              <a:endParaRPr lang="en-US" altLang="ko-KR" b="1" dirty="0">
                <a:solidFill>
                  <a:schemeClr val="bg1"/>
                </a:solidFill>
                <a:ea typeface="굴림" charset="-127"/>
              </a:endParaRPr>
            </a:p>
          </p:txBody>
        </p:sp>
        <p:sp>
          <p:nvSpPr>
            <p:cNvPr id="90199" name="Text Box 87"/>
            <p:cNvSpPr txBox="1">
              <a:spLocks noChangeArrowheads="1"/>
            </p:cNvSpPr>
            <p:nvPr/>
          </p:nvSpPr>
          <p:spPr bwMode="gray">
            <a:xfrm>
              <a:off x="1393" y="1886"/>
              <a:ext cx="11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ko-KR" sz="2400" dirty="0">
                <a:solidFill>
                  <a:schemeClr val="bg1"/>
                </a:solidFill>
                <a:ea typeface="굴림" charset="-127"/>
              </a:endParaRPr>
            </a:p>
          </p:txBody>
        </p:sp>
      </p:grpSp>
      <p:grpSp>
        <p:nvGrpSpPr>
          <p:cNvPr id="90200" name="Group 88"/>
          <p:cNvGrpSpPr>
            <a:grpSpLocks/>
          </p:cNvGrpSpPr>
          <p:nvPr/>
        </p:nvGrpSpPr>
        <p:grpSpPr bwMode="auto">
          <a:xfrm>
            <a:off x="500034" y="4149080"/>
            <a:ext cx="4724400" cy="685800"/>
            <a:chOff x="1296" y="1824"/>
            <a:chExt cx="2976" cy="432"/>
          </a:xfrm>
        </p:grpSpPr>
        <p:sp>
          <p:nvSpPr>
            <p:cNvPr id="90201" name="AutoShape 8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202" name="AutoShape 90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203" name="Text Box 91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>
              <a:spAutoFit/>
            </a:bodyPr>
            <a:lstStyle/>
            <a:p>
              <a:pPr algn="ctr" eaLnBrk="0" hangingPunct="0"/>
              <a:r>
                <a:rPr lang="ko-KR" altLang="en-US" b="1" dirty="0" smtClean="0">
                  <a:solidFill>
                    <a:schemeClr val="bg1"/>
                  </a:solidFill>
                  <a:ea typeface="굴림" charset="-127"/>
                </a:rPr>
                <a:t>학습내용</a:t>
              </a:r>
              <a:endParaRPr lang="en-US" altLang="ko-KR" b="1" dirty="0">
                <a:solidFill>
                  <a:schemeClr val="bg1"/>
                </a:solidFill>
                <a:ea typeface="굴림" charset="-127"/>
              </a:endParaRPr>
            </a:p>
          </p:txBody>
        </p:sp>
        <p:sp>
          <p:nvSpPr>
            <p:cNvPr id="90204" name="Text Box 92"/>
            <p:cNvSpPr txBox="1">
              <a:spLocks noChangeArrowheads="1"/>
            </p:cNvSpPr>
            <p:nvPr/>
          </p:nvSpPr>
          <p:spPr bwMode="gray">
            <a:xfrm>
              <a:off x="1393" y="1886"/>
              <a:ext cx="11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ko-KR" sz="2400" dirty="0">
                <a:solidFill>
                  <a:schemeClr val="bg1"/>
                </a:solidFill>
                <a:ea typeface="굴림" charset="-127"/>
              </a:endParaRPr>
            </a:p>
          </p:txBody>
        </p:sp>
      </p:grp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428596" y="1785926"/>
            <a:ext cx="8143932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ko-KR" altLang="en-US" sz="2400" dirty="0" smtClean="0"/>
              <a:t>이번 장에서는 </a:t>
            </a:r>
            <a:r>
              <a:rPr lang="en-US" altLang="ko-KR" sz="2400" dirty="0" smtClean="0"/>
              <a:t>EL(Expression Language)</a:t>
            </a:r>
            <a:r>
              <a:rPr lang="ko-KR" altLang="en-US" sz="2400" dirty="0" smtClean="0"/>
              <a:t>기본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문법을 공부 한다</a:t>
            </a:r>
            <a:r>
              <a:rPr lang="en-US" altLang="ko-KR" sz="2400" dirty="0" smtClean="0"/>
              <a:t>.</a:t>
            </a:r>
          </a:p>
          <a:p>
            <a:pPr marL="34290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en-US" altLang="ko-KR" sz="2400" dirty="0" smtClean="0"/>
              <a:t>EL</a:t>
            </a:r>
            <a:r>
              <a:rPr lang="ko-KR" altLang="en-US" sz="2400" dirty="0" smtClean="0"/>
              <a:t>의 기능을 예제 중심적으로 만들어 보고 이해를 한다</a:t>
            </a:r>
            <a:r>
              <a:rPr lang="en-US" altLang="ko-KR" sz="2400" dirty="0" smtClean="0"/>
              <a:t>.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</a:endParaRP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500034" y="4977756"/>
            <a:ext cx="7358114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en-US" altLang="ko-KR" sz="2400" kern="0" dirty="0" smtClean="0">
                <a:latin typeface="+mn-lt"/>
                <a:ea typeface="굴림" charset="-127"/>
              </a:rPr>
              <a:t>EL</a:t>
            </a:r>
            <a:r>
              <a:rPr lang="ko-KR" altLang="en-US" sz="2400" kern="0" dirty="0" smtClean="0">
                <a:latin typeface="+mn-lt"/>
                <a:ea typeface="굴림" charset="-127"/>
              </a:rPr>
              <a:t>의 기본 문법 종류 및 예제 학습</a:t>
            </a:r>
            <a:endParaRPr kumimoji="0" lang="en-US" altLang="ko-KR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굴림" charset="-127"/>
              <a:cs typeface="+mn-cs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05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05000" y="109538"/>
            <a:ext cx="6843464" cy="563562"/>
          </a:xfrm>
        </p:spPr>
        <p:txBody>
          <a:bodyPr/>
          <a:lstStyle/>
          <a:p>
            <a:r>
              <a:rPr lang="ko-KR" altLang="en-US" dirty="0" smtClean="0">
                <a:ea typeface="굴림" charset="-127"/>
              </a:rPr>
              <a:t>표현언어</a:t>
            </a:r>
            <a:r>
              <a:rPr lang="en-US" altLang="ko-KR" dirty="0" smtClean="0">
                <a:ea typeface="굴림" charset="-127"/>
              </a:rPr>
              <a:t>(EL)</a:t>
            </a:r>
            <a:r>
              <a:rPr lang="ko-KR" altLang="en-US" dirty="0" smtClean="0">
                <a:ea typeface="굴림" charset="-127"/>
              </a:rPr>
              <a:t>의 클래스 정적 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EL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의 클래스 정적 메소드 예제 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실행화면 </a:t>
            </a:r>
            <a:r>
              <a:rPr lang="en-US" altLang="ko-KR" sz="2000" dirty="0" smtClean="0">
                <a:ea typeface="굴림" charset="-127"/>
              </a:rPr>
              <a:t>: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  <a:hlinkClick r:id="rId2"/>
              </a:rPr>
              <a:t>http://</a:t>
            </a:r>
            <a:r>
              <a:rPr lang="en-US" altLang="ko-KR" sz="2000" dirty="0" smtClean="0">
                <a:ea typeface="굴림" charset="-127"/>
                <a:hlinkClick r:id="rId2"/>
              </a:rPr>
              <a:t>jspstudy.co.kr/myapp/ch20/el/elMethod.jsp</a:t>
            </a:r>
            <a:endParaRPr lang="en-US" altLang="ko-KR" sz="2000" dirty="0" smtClean="0">
              <a:ea typeface="굴림" charset="-127"/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실습소스</a:t>
            </a:r>
            <a:r>
              <a:rPr lang="en-US" altLang="ko-KR" sz="2000" dirty="0" smtClean="0">
                <a:ea typeface="굴림" charset="-127"/>
              </a:rPr>
              <a:t>(java)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3" action="ppaction://hlinkfile"/>
              </a:rPr>
              <a:t>source/ch20/el/ELMethod.java</a:t>
            </a:r>
            <a:endParaRPr lang="en-US" altLang="ko-KR" sz="2000" dirty="0" smtClean="0">
              <a:ea typeface="굴림" charset="-127"/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실습소스</a:t>
            </a:r>
            <a:r>
              <a:rPr lang="en-US" altLang="ko-KR" sz="2000" dirty="0" smtClean="0">
                <a:ea typeface="굴림" charset="-127"/>
              </a:rPr>
              <a:t>(tld)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4" action="ppaction://hlinkfile"/>
              </a:rPr>
              <a:t>source/ch20/el/</a:t>
            </a:r>
            <a:r>
              <a:rPr lang="en-US" altLang="ko-KR" sz="2000" dirty="0" err="1" smtClean="0">
                <a:ea typeface="굴림" charset="-127"/>
                <a:hlinkClick r:id="rId4" action="ppaction://hlinkfile"/>
              </a:rPr>
              <a:t>Functions.tld</a:t>
            </a:r>
            <a:endParaRPr lang="en-US" altLang="ko-KR" sz="2000" dirty="0" smtClean="0">
              <a:ea typeface="굴림" charset="-127"/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실습소스</a:t>
            </a:r>
            <a:r>
              <a:rPr lang="en-US" altLang="ko-KR" sz="2000" dirty="0" smtClean="0">
                <a:ea typeface="굴림" charset="-127"/>
              </a:rPr>
              <a:t>(xml)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5" action="ppaction://hlinkpres?slideindex=1&amp;slidetitle="/>
              </a:rPr>
              <a:t>source/ch20/el/web.xml</a:t>
            </a:r>
            <a:endParaRPr lang="en-US" altLang="ko-KR" sz="2000" dirty="0" smtClean="0">
              <a:ea typeface="굴림" charset="-127"/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</a:t>
            </a:r>
            <a:r>
              <a:rPr lang="en-US" altLang="ko-KR" sz="2000" dirty="0" smtClean="0">
                <a:ea typeface="굴림" charset="-127"/>
              </a:rPr>
              <a:t>(jsp)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6" action="ppaction://hlinkfile"/>
              </a:rPr>
              <a:t>source/ch20/el/</a:t>
            </a:r>
            <a:r>
              <a:rPr lang="en-US" altLang="ko-KR" sz="2000" dirty="0" err="1" smtClean="0">
                <a:ea typeface="굴림" charset="-127"/>
                <a:hlinkClick r:id="rId6" action="ppaction://hlinkfile"/>
              </a:rPr>
              <a:t>elMethod.jsp</a:t>
            </a:r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 smtClean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1600" y="3614737"/>
            <a:ext cx="7203080" cy="26945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9" name="WordArt 5"/>
          <p:cNvSpPr>
            <a:spLocks noChangeArrowheads="1" noChangeShapeType="1" noTextEdit="1"/>
          </p:cNvSpPr>
          <p:nvPr/>
        </p:nvSpPr>
        <p:spPr bwMode="gray">
          <a:xfrm>
            <a:off x="2012950" y="4953000"/>
            <a:ext cx="5378450" cy="6858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ko-KR" sz="3600" b="1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 !</a:t>
            </a:r>
            <a:endParaRPr lang="ko-KR" altLang="en-US" sz="3600" b="1" kern="1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굴림" charset="-127"/>
              </a:rPr>
              <a:t>표현언어</a:t>
            </a:r>
            <a:r>
              <a:rPr lang="en-US" altLang="ko-KR" dirty="0" smtClean="0">
                <a:ea typeface="굴림" charset="-127"/>
              </a:rPr>
              <a:t>(EL)</a:t>
            </a:r>
            <a:r>
              <a:rPr lang="ko-KR" altLang="en-US" dirty="0" smtClean="0">
                <a:ea typeface="굴림" charset="-127"/>
              </a:rPr>
              <a:t>의 이해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EL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의 기본문법의 예제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실행화면 </a:t>
            </a:r>
            <a:r>
              <a:rPr lang="en-US" altLang="ko-KR" sz="2000" dirty="0" smtClean="0">
                <a:ea typeface="굴림" charset="-127"/>
              </a:rPr>
              <a:t>: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  <a:hlinkClick r:id="rId2"/>
              </a:rPr>
              <a:t>http://</a:t>
            </a:r>
            <a:r>
              <a:rPr lang="en-US" altLang="ko-KR" sz="2000" dirty="0" smtClean="0">
                <a:ea typeface="굴림" charset="-127"/>
                <a:hlinkClick r:id="rId2"/>
              </a:rPr>
              <a:t>jspstudy.co.kr/myapp/ch20/el/el1.jsp</a:t>
            </a:r>
            <a:endParaRPr lang="en-US" altLang="ko-KR" sz="2000" dirty="0" smtClean="0">
              <a:ea typeface="굴림" charset="-127"/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3" action="ppaction://hlinkfile"/>
              </a:rPr>
              <a:t>source/ch20/el/el1.jsp</a:t>
            </a:r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705" y="2708920"/>
            <a:ext cx="7743630" cy="25922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굴림" charset="-127"/>
              </a:rPr>
              <a:t>표현언어</a:t>
            </a:r>
            <a:r>
              <a:rPr lang="en-US" altLang="ko-KR" dirty="0" smtClean="0">
                <a:ea typeface="굴림" charset="-127"/>
              </a:rPr>
              <a:t>(EL)</a:t>
            </a:r>
            <a:r>
              <a:rPr lang="ko-KR" altLang="en-US" dirty="0" smtClean="0">
                <a:ea typeface="굴림" charset="-127"/>
              </a:rPr>
              <a:t>의 이해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EL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의 기본문법의 예제</a:t>
            </a: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(EL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이 텍스트로 인식</a:t>
            </a: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)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실행화면 </a:t>
            </a:r>
            <a:r>
              <a:rPr lang="en-US" altLang="ko-KR" sz="2000" dirty="0" smtClean="0">
                <a:ea typeface="굴림" charset="-127"/>
              </a:rPr>
              <a:t>: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  <a:hlinkClick r:id="rId2"/>
              </a:rPr>
              <a:t>http://</a:t>
            </a:r>
            <a:r>
              <a:rPr lang="en-US" altLang="ko-KR" sz="2000" dirty="0" smtClean="0">
                <a:ea typeface="굴림" charset="-127"/>
                <a:hlinkClick r:id="rId2"/>
              </a:rPr>
              <a:t>jspstudy.co.kr/myapp/ch20/el/el2.jsp</a:t>
            </a:r>
            <a:endParaRPr lang="en-US" altLang="ko-KR" sz="2000" dirty="0" smtClean="0">
              <a:ea typeface="굴림" charset="-127"/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3" action="ppaction://hlinkfile"/>
              </a:rPr>
              <a:t>source/ch</a:t>
            </a:r>
            <a:r>
              <a:rPr lang="en-US" altLang="ko-KR" sz="2000" dirty="0">
                <a:ea typeface="굴림" charset="-127"/>
                <a:hlinkClick r:id="rId2"/>
              </a:rPr>
              <a:t>20</a:t>
            </a:r>
            <a:r>
              <a:rPr lang="en-US" altLang="ko-KR" sz="2000" dirty="0" smtClean="0">
                <a:ea typeface="굴림" charset="-127"/>
                <a:hlinkClick r:id="rId3" action="ppaction://hlinkfile"/>
              </a:rPr>
              <a:t>/el/el2.jsp</a:t>
            </a:r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303" y="2852936"/>
            <a:ext cx="7602156" cy="2520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굴림" charset="-127"/>
              </a:rPr>
              <a:t>표현언어</a:t>
            </a:r>
            <a:r>
              <a:rPr lang="en-US" altLang="ko-KR" dirty="0" smtClean="0">
                <a:ea typeface="굴림" charset="-127"/>
              </a:rPr>
              <a:t>(EL)</a:t>
            </a:r>
            <a:r>
              <a:rPr lang="ko-KR" altLang="en-US" dirty="0" smtClean="0">
                <a:ea typeface="굴림" charset="-127"/>
              </a:rPr>
              <a:t>의 내장객체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EL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의 내장객체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5810" y="5643578"/>
            <a:ext cx="15430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49" y="1772816"/>
            <a:ext cx="8210391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굴림" charset="-127"/>
              </a:rPr>
              <a:t>표현언어</a:t>
            </a:r>
            <a:r>
              <a:rPr lang="en-US" altLang="ko-KR" dirty="0" smtClean="0">
                <a:ea typeface="굴림" charset="-127"/>
              </a:rPr>
              <a:t>(EL)</a:t>
            </a:r>
            <a:r>
              <a:rPr lang="ko-KR" altLang="en-US" dirty="0" smtClean="0">
                <a:ea typeface="굴림" charset="-127"/>
              </a:rPr>
              <a:t>의 내장객체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kern="1200" dirty="0" err="1" smtClean="0">
                <a:solidFill>
                  <a:schemeClr val="tx1"/>
                </a:solidFill>
                <a:latin typeface="Arial" charset="0"/>
              </a:rPr>
              <a:t>pageScope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와 </a:t>
            </a:r>
            <a:r>
              <a:rPr lang="en-US" altLang="ko-KR" sz="2400" kern="1200" dirty="0" err="1" smtClean="0">
                <a:solidFill>
                  <a:schemeClr val="tx1"/>
                </a:solidFill>
                <a:latin typeface="Arial" charset="0"/>
              </a:rPr>
              <a:t>requestScope</a:t>
            </a: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내장객체 예제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실행화면 </a:t>
            </a:r>
            <a:r>
              <a:rPr lang="en-US" altLang="ko-KR" sz="2000" dirty="0" smtClean="0">
                <a:ea typeface="굴림" charset="-127"/>
              </a:rPr>
              <a:t>: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  <a:hlinkClick r:id="rId2"/>
              </a:rPr>
              <a:t>http://</a:t>
            </a:r>
            <a:r>
              <a:rPr lang="en-US" altLang="ko-KR" sz="2000" dirty="0" smtClean="0">
                <a:ea typeface="굴림" charset="-127"/>
                <a:hlinkClick r:id="rId2"/>
              </a:rPr>
              <a:t>jspstudy.co.kr/myapp/ch20/el/scope1.jsp</a:t>
            </a:r>
            <a:endParaRPr lang="en-US" altLang="ko-KR" sz="2000" dirty="0" smtClean="0">
              <a:ea typeface="굴림" charset="-127"/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3" action="ppaction://hlinkfile"/>
              </a:rPr>
              <a:t>source/ch20/el/scope1.jsp</a:t>
            </a:r>
            <a:endParaRPr lang="en-US" altLang="ko-KR" sz="2000" dirty="0" smtClean="0">
              <a:ea typeface="굴림" charset="-127"/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4" action="ppaction://hlinkfile"/>
              </a:rPr>
              <a:t>source/ch20/el/scope2.jsp</a:t>
            </a:r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662" y="2924944"/>
            <a:ext cx="7587577" cy="3240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굴림" charset="-127"/>
              </a:rPr>
              <a:t>표현언어</a:t>
            </a:r>
            <a:r>
              <a:rPr lang="en-US" altLang="ko-KR" dirty="0" smtClean="0">
                <a:ea typeface="굴림" charset="-127"/>
              </a:rPr>
              <a:t>(EL)</a:t>
            </a:r>
            <a:r>
              <a:rPr lang="ko-KR" altLang="en-US" dirty="0" smtClean="0">
                <a:ea typeface="굴림" charset="-127"/>
              </a:rPr>
              <a:t>의 내장객체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kern="1200" dirty="0" err="1" smtClean="0">
                <a:solidFill>
                  <a:schemeClr val="tx1"/>
                </a:solidFill>
                <a:latin typeface="Arial" charset="0"/>
              </a:rPr>
              <a:t>sessionScope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와 </a:t>
            </a:r>
            <a:r>
              <a:rPr lang="en-US" altLang="ko-KR" sz="2400" kern="1200" dirty="0" err="1" smtClean="0">
                <a:solidFill>
                  <a:schemeClr val="tx1"/>
                </a:solidFill>
                <a:latin typeface="Arial" charset="0"/>
              </a:rPr>
              <a:t>applicationScope</a:t>
            </a: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내장객체 예제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실행화면 </a:t>
            </a:r>
            <a:r>
              <a:rPr lang="en-US" altLang="ko-KR" sz="2000" dirty="0" smtClean="0">
                <a:ea typeface="굴림" charset="-127"/>
              </a:rPr>
              <a:t>: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  <a:hlinkClick r:id="rId2"/>
              </a:rPr>
              <a:t>http://</a:t>
            </a:r>
            <a:r>
              <a:rPr lang="en-US" altLang="ko-KR" sz="2000" dirty="0" smtClean="0">
                <a:ea typeface="굴림" charset="-127"/>
                <a:hlinkClick r:id="rId2"/>
              </a:rPr>
              <a:t>jspstudy.co.kr/myapp/ch20/el/scope3.jsp</a:t>
            </a:r>
            <a:endParaRPr lang="en-US" altLang="ko-KR" sz="2000" dirty="0" smtClean="0">
              <a:ea typeface="굴림" charset="-127"/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3" action="ppaction://hlinkfile"/>
              </a:rPr>
              <a:t>source/ch20/el/scope3.jsp</a:t>
            </a:r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7" y="2671762"/>
            <a:ext cx="8089371" cy="2917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굴림" charset="-127"/>
              </a:rPr>
              <a:t>표현언어</a:t>
            </a:r>
            <a:r>
              <a:rPr lang="en-US" altLang="ko-KR" dirty="0" smtClean="0">
                <a:ea typeface="굴림" charset="-127"/>
              </a:rPr>
              <a:t>(EL)</a:t>
            </a:r>
            <a:r>
              <a:rPr lang="ko-KR" altLang="en-US" dirty="0" smtClean="0">
                <a:ea typeface="굴림" charset="-127"/>
              </a:rPr>
              <a:t>의 내장객체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917029"/>
            <a:ext cx="8229600" cy="52482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kern="1200" dirty="0" err="1" smtClean="0">
                <a:solidFill>
                  <a:schemeClr val="tx1"/>
                </a:solidFill>
                <a:latin typeface="Arial" charset="0"/>
              </a:rPr>
              <a:t>param</a:t>
            </a: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내장객체의 표현 문법</a:t>
            </a:r>
            <a:endParaRPr lang="en-US" altLang="ko-KR" sz="2400" kern="1200" dirty="0" smtClean="0">
              <a:solidFill>
                <a:schemeClr val="tx1"/>
              </a:solidFill>
              <a:latin typeface="Arial" charset="0"/>
            </a:endParaRPr>
          </a:p>
          <a:p>
            <a:pPr>
              <a:lnSpc>
                <a:spcPct val="150000"/>
              </a:lnSpc>
            </a:pPr>
            <a:endParaRPr lang="en-US" altLang="ko-KR" sz="2400" kern="1200" dirty="0" smtClean="0">
              <a:solidFill>
                <a:schemeClr val="tx1"/>
              </a:solidFill>
              <a:latin typeface="Arial" charset="0"/>
            </a:endParaRPr>
          </a:p>
          <a:p>
            <a:pPr>
              <a:lnSpc>
                <a:spcPct val="150000"/>
              </a:lnSpc>
            </a:pPr>
            <a:endParaRPr lang="en-US" altLang="ko-KR" sz="2400" kern="1200" dirty="0" smtClean="0">
              <a:solidFill>
                <a:schemeClr val="tx1"/>
              </a:solidFill>
              <a:latin typeface="Arial" charset="0"/>
            </a:endParaRPr>
          </a:p>
          <a:p>
            <a:pPr>
              <a:lnSpc>
                <a:spcPct val="150000"/>
              </a:lnSpc>
              <a:buNone/>
            </a:pPr>
            <a:endParaRPr lang="en-US" altLang="ko-KR" sz="2400" kern="1200" dirty="0" smtClean="0">
              <a:solidFill>
                <a:schemeClr val="tx1"/>
              </a:solidFill>
              <a:latin typeface="Arial" charset="0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2816"/>
            <a:ext cx="7535540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굴림" charset="-127"/>
              </a:rPr>
              <a:t>표현언어</a:t>
            </a:r>
            <a:r>
              <a:rPr lang="en-US" altLang="ko-KR" dirty="0" smtClean="0">
                <a:ea typeface="굴림" charset="-127"/>
              </a:rPr>
              <a:t>(EL)</a:t>
            </a:r>
            <a:r>
              <a:rPr lang="ko-KR" altLang="en-US" dirty="0" smtClean="0">
                <a:ea typeface="굴림" charset="-127"/>
              </a:rPr>
              <a:t>의 내장객체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391319"/>
            <a:ext cx="7776864" cy="363259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altLang="ko-KR" sz="2400" kern="1200" dirty="0" smtClean="0">
              <a:solidFill>
                <a:schemeClr val="tx1"/>
              </a:solidFill>
              <a:latin typeface="Arial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400" kern="1200" dirty="0" err="1" smtClean="0">
                <a:solidFill>
                  <a:schemeClr val="tx1"/>
                </a:solidFill>
                <a:latin typeface="Arial" charset="0"/>
              </a:rPr>
              <a:t>param</a:t>
            </a: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내장객체 예제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실행화면 </a:t>
            </a:r>
            <a:r>
              <a:rPr lang="en-US" altLang="ko-KR" sz="2000" dirty="0" smtClean="0">
                <a:ea typeface="굴림" charset="-127"/>
              </a:rPr>
              <a:t>: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  <a:hlinkClick r:id="rId2"/>
              </a:rPr>
              <a:t>http://</a:t>
            </a:r>
            <a:r>
              <a:rPr lang="en-US" altLang="ko-KR" sz="2000" dirty="0" smtClean="0">
                <a:ea typeface="굴림" charset="-127"/>
                <a:hlinkClick r:id="rId2"/>
              </a:rPr>
              <a:t>jspstudy.co.kr/myapp/ch20/el/param1.html</a:t>
            </a:r>
            <a:endParaRPr lang="en-US" altLang="ko-KR" sz="2000" dirty="0" smtClean="0">
              <a:ea typeface="굴림" charset="-127"/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</a:t>
            </a:r>
            <a:r>
              <a:rPr lang="en-US" altLang="ko-KR" sz="2000" dirty="0" smtClean="0">
                <a:ea typeface="굴림" charset="-127"/>
              </a:rPr>
              <a:t>(html)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3" action="ppaction://hlinkfile"/>
              </a:rPr>
              <a:t>source/ch20/el/param1.html</a:t>
            </a:r>
            <a:endParaRPr lang="en-US" altLang="ko-KR" sz="2000" dirty="0" smtClean="0">
              <a:ea typeface="굴림" charset="-127"/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</a:t>
            </a:r>
            <a:r>
              <a:rPr lang="en-US" altLang="ko-KR" sz="2000" dirty="0" smtClean="0">
                <a:ea typeface="굴림" charset="-127"/>
              </a:rPr>
              <a:t>(</a:t>
            </a:r>
            <a:r>
              <a:rPr lang="en-US" altLang="ko-KR" sz="2000" dirty="0" err="1" smtClean="0">
                <a:ea typeface="굴림" charset="-127"/>
              </a:rPr>
              <a:t>jsp</a:t>
            </a:r>
            <a:r>
              <a:rPr lang="en-US" altLang="ko-KR" sz="2000" dirty="0" smtClean="0">
                <a:ea typeface="굴림" charset="-127"/>
              </a:rPr>
              <a:t>)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4" action="ppaction://hlinkfile"/>
              </a:rPr>
              <a:t>source/ch20/el/param1.jsp</a:t>
            </a:r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616" y="2924944"/>
            <a:ext cx="6048672" cy="361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45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최종템블릿">
  <a:themeElements>
    <a:clrScheme name="sample 2">
      <a:dk1>
        <a:srgbClr val="000000"/>
      </a:dk1>
      <a:lt1>
        <a:srgbClr val="FFFFFF"/>
      </a:lt1>
      <a:dk2>
        <a:srgbClr val="0B3191"/>
      </a:dk2>
      <a:lt2>
        <a:srgbClr val="C0C0C0"/>
      </a:lt2>
      <a:accent1>
        <a:srgbClr val="68A6EA"/>
      </a:accent1>
      <a:accent2>
        <a:srgbClr val="00CC99"/>
      </a:accent2>
      <a:accent3>
        <a:srgbClr val="FFFFFF"/>
      </a:accent3>
      <a:accent4>
        <a:srgbClr val="000000"/>
      </a:accent4>
      <a:accent5>
        <a:srgbClr val="B9D0F3"/>
      </a:accent5>
      <a:accent6>
        <a:srgbClr val="00B98A"/>
      </a:accent6>
      <a:hlink>
        <a:srgbClr val="4173F1"/>
      </a:hlink>
      <a:folHlink>
        <a:srgbClr val="A982CA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000066"/>
        </a:dk1>
        <a:lt1>
          <a:srgbClr val="FFFFFF"/>
        </a:lt1>
        <a:dk2>
          <a:srgbClr val="175B5B"/>
        </a:dk2>
        <a:lt2>
          <a:srgbClr val="C0C0C0"/>
        </a:lt2>
        <a:accent1>
          <a:srgbClr val="7DB038"/>
        </a:accent1>
        <a:accent2>
          <a:srgbClr val="6CA5D8"/>
        </a:accent2>
        <a:accent3>
          <a:srgbClr val="FFFFFF"/>
        </a:accent3>
        <a:accent4>
          <a:srgbClr val="000056"/>
        </a:accent4>
        <a:accent5>
          <a:srgbClr val="BFD4AE"/>
        </a:accent5>
        <a:accent6>
          <a:srgbClr val="6195C4"/>
        </a:accent6>
        <a:hlink>
          <a:srgbClr val="5D4BC7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B3191"/>
        </a:dk2>
        <a:lt2>
          <a:srgbClr val="C0C0C0"/>
        </a:lt2>
        <a:accent1>
          <a:srgbClr val="68A6EA"/>
        </a:accent1>
        <a:accent2>
          <a:srgbClr val="00CC99"/>
        </a:accent2>
        <a:accent3>
          <a:srgbClr val="FFFFFF"/>
        </a:accent3>
        <a:accent4>
          <a:srgbClr val="000000"/>
        </a:accent4>
        <a:accent5>
          <a:srgbClr val="B9D0F3"/>
        </a:accent5>
        <a:accent6>
          <a:srgbClr val="00B98A"/>
        </a:accent6>
        <a:hlink>
          <a:srgbClr val="4173F1"/>
        </a:hlink>
        <a:folHlink>
          <a:srgbClr val="A982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500E86"/>
        </a:dk2>
        <a:lt2>
          <a:srgbClr val="B2B2B2"/>
        </a:lt2>
        <a:accent1>
          <a:srgbClr val="3C96C8"/>
        </a:accent1>
        <a:accent2>
          <a:srgbClr val="E2AF52"/>
        </a:accent2>
        <a:accent3>
          <a:srgbClr val="FFFFFF"/>
        </a:accent3>
        <a:accent4>
          <a:srgbClr val="000000"/>
        </a:accent4>
        <a:accent5>
          <a:srgbClr val="AFC9E0"/>
        </a:accent5>
        <a:accent6>
          <a:srgbClr val="CD9E49"/>
        </a:accent6>
        <a:hlink>
          <a:srgbClr val="576CD5"/>
        </a:hlink>
        <a:folHlink>
          <a:srgbClr val="6EBCB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최종템블릿</Template>
  <TotalTime>3034</TotalTime>
  <Words>442</Words>
  <Application>Microsoft Office PowerPoint</Application>
  <PresentationFormat>화면 슬라이드 쇼(4:3)</PresentationFormat>
  <Paragraphs>156</Paragraphs>
  <Slides>21</Slides>
  <Notes>2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굴림</vt:lpstr>
      <vt:lpstr>맑은 고딕</vt:lpstr>
      <vt:lpstr>Arial</vt:lpstr>
      <vt:lpstr>Verdana</vt:lpstr>
      <vt:lpstr>Wingdings</vt:lpstr>
      <vt:lpstr>최종템블릿</vt:lpstr>
      <vt:lpstr>Image</vt:lpstr>
      <vt:lpstr>Chapter20  </vt:lpstr>
      <vt:lpstr>Contents</vt:lpstr>
      <vt:lpstr>표현언어(EL)의 이해</vt:lpstr>
      <vt:lpstr>표현언어(EL)의 이해</vt:lpstr>
      <vt:lpstr>표현언어(EL)의 내장객체</vt:lpstr>
      <vt:lpstr>표현언어(EL)의 내장객체</vt:lpstr>
      <vt:lpstr>표현언어(EL)의 내장객체</vt:lpstr>
      <vt:lpstr>표현언어(EL)의 내장객체</vt:lpstr>
      <vt:lpstr>표현언어(EL)의 내장객체</vt:lpstr>
      <vt:lpstr>표현언어(EL)의 내장객체</vt:lpstr>
      <vt:lpstr>표현언어(EL)의 내장객체</vt:lpstr>
      <vt:lpstr>표현언어(EL)의 연산자</vt:lpstr>
      <vt:lpstr>표현언어(EL)의 연산자</vt:lpstr>
      <vt:lpstr>표현언어(EL)의 연산자</vt:lpstr>
      <vt:lpstr>표현언어(EL)의 연산자</vt:lpstr>
      <vt:lpstr>표현언어(EL)의 연산자</vt:lpstr>
      <vt:lpstr>표현언어(EL)의 연산자</vt:lpstr>
      <vt:lpstr>표현언어(EL)의 연산자</vt:lpstr>
      <vt:lpstr>표현언어(EL)의 클래스 정적 메소드</vt:lpstr>
      <vt:lpstr>표현언어(EL)의 클래스 정적 메소드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JSPStudy와 함께하는 웹프로그래밍</dc:title>
  <dc:creator>Choco</dc:creator>
  <cp:lastModifiedBy>dita810</cp:lastModifiedBy>
  <cp:revision>263</cp:revision>
  <dcterms:created xsi:type="dcterms:W3CDTF">2013-12-17T00:44:17Z</dcterms:created>
  <dcterms:modified xsi:type="dcterms:W3CDTF">2023-06-01T05:50:35Z</dcterms:modified>
</cp:coreProperties>
</file>