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452" r:id="rId3"/>
    <p:sldId id="462" r:id="rId4"/>
    <p:sldId id="463" r:id="rId5"/>
    <p:sldId id="464" r:id="rId6"/>
    <p:sldId id="466" r:id="rId7"/>
    <p:sldId id="465" r:id="rId8"/>
    <p:sldId id="467" r:id="rId9"/>
    <p:sldId id="468" r:id="rId10"/>
    <p:sldId id="469" r:id="rId11"/>
    <p:sldId id="470" r:id="rId12"/>
    <p:sldId id="472" r:id="rId13"/>
    <p:sldId id="471" r:id="rId14"/>
    <p:sldId id="475" r:id="rId15"/>
    <p:sldId id="477" r:id="rId16"/>
    <p:sldId id="481" r:id="rId17"/>
    <p:sldId id="479" r:id="rId18"/>
    <p:sldId id="482" r:id="rId19"/>
  </p:sldIdLst>
  <p:sldSz cx="12192000" cy="6858000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ren ren" initials="rr" lastIdx="2" clrIdx="0"/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  <a:srgbClr val="FF5B00"/>
    <a:srgbClr val="FF6500"/>
    <a:srgbClr val="FF6000"/>
    <a:srgbClr val="009FE8"/>
    <a:srgbClr val="52AA46"/>
    <a:srgbClr val="23E10F"/>
    <a:srgbClr val="F0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530"/>
    <p:restoredTop sz="94660"/>
  </p:normalViewPr>
  <p:slideViewPr>
    <p:cSldViewPr showGuides="1">
      <p:cViewPr varScale="1">
        <p:scale>
          <a:sx n="100" d="100"/>
          <a:sy n="100" d="100"/>
        </p:scale>
        <p:origin x="403" y="58"/>
      </p:cViewPr>
      <p:guideLst>
        <p:guide orient="horz" pos="2259"/>
        <p:guide pos="3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35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39CBA8-2A80-42CB-9A24-C1C9C17B4205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92" y="1122474"/>
            <a:ext cx="9144555" cy="2387836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92" y="3602394"/>
            <a:ext cx="9144555" cy="16559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1995"/>
            </a:lvl2pPr>
            <a:lvl3pPr marL="915035" indent="0" algn="ctr">
              <a:buNone/>
              <a:defRPr sz="1800"/>
            </a:lvl3pPr>
            <a:lvl4pPr marL="1371600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000" indent="0" algn="ctr">
              <a:buNone/>
              <a:defRPr sz="1605"/>
            </a:lvl6pPr>
            <a:lvl7pPr marL="2743835" indent="0" algn="ctr">
              <a:buNone/>
              <a:defRPr sz="1605"/>
            </a:lvl7pPr>
            <a:lvl8pPr marL="3200400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36" y="274665"/>
            <a:ext cx="2743366" cy="585210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37" y="274665"/>
            <a:ext cx="8026887" cy="585210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82600" y="104775"/>
            <a:ext cx="10922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标题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2053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81213" y="523875"/>
            <a:ext cx="228600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330450" y="500063"/>
            <a:ext cx="893763" cy="5222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思源黑体 CN Medium"/>
                <a:ea typeface="思源黑体 CN Medium"/>
                <a:cs typeface="思源黑体 CN Medium"/>
              </a:rPr>
              <a:t>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思源黑体 CN Medium"/>
              <a:ea typeface="思源黑体 CN Medium"/>
              <a:cs typeface="思源黑体 CN Medium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774825" y="1295400"/>
            <a:ext cx="2773363" cy="4302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</a:rPr>
              <a:t>什么是分布式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711450" y="1730375"/>
            <a:ext cx="4897438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</a:rPr>
              <a:t>分布式系统有哪些特点？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2711450" y="2765425"/>
            <a:ext cx="4248150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</a:rPr>
              <a:t>如何保证保证的高可用、高性能、高扩展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1774825" y="2324100"/>
            <a:ext cx="3332163" cy="4302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95538" y="2433638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1774825" y="3297238"/>
            <a:ext cx="3611563" cy="4302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</a:rPr>
              <a:t>分布式系统技术难点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395538" y="3405188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01" y="1709907"/>
            <a:ext cx="10516238" cy="2853019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01" y="4589917"/>
            <a:ext cx="10516238" cy="1500335"/>
          </a:xfrm>
        </p:spPr>
        <p:txBody>
          <a:bodyPr/>
          <a:lstStyle>
            <a:lvl1pPr marL="0" indent="0">
              <a:buNone/>
              <a:defRPr sz="2400"/>
            </a:lvl1pPr>
            <a:lvl2pPr marL="456565" indent="0">
              <a:buNone/>
              <a:defRPr sz="1995"/>
            </a:lvl2pPr>
            <a:lvl3pPr marL="915035" indent="0">
              <a:buNone/>
              <a:defRPr sz="1800"/>
            </a:lvl3pPr>
            <a:lvl4pPr marL="1371600" indent="0">
              <a:buNone/>
              <a:defRPr sz="1605"/>
            </a:lvl4pPr>
            <a:lvl5pPr marL="1828800" indent="0">
              <a:buNone/>
              <a:defRPr sz="1605"/>
            </a:lvl5pPr>
            <a:lvl6pPr marL="2286000" indent="0">
              <a:buNone/>
              <a:defRPr sz="1605"/>
            </a:lvl6pPr>
            <a:lvl7pPr marL="2743835" indent="0">
              <a:buNone/>
              <a:defRPr sz="1605"/>
            </a:lvl7pPr>
            <a:lvl8pPr marL="3200400" indent="0">
              <a:buNone/>
              <a:defRPr sz="1605"/>
            </a:lvl8pPr>
            <a:lvl9pPr marL="3657600" indent="0">
              <a:buNone/>
              <a:defRPr sz="160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1850" y="6419850"/>
            <a:ext cx="2305050" cy="3016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37" y="1600358"/>
            <a:ext cx="5385127" cy="452641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976" y="1600358"/>
            <a:ext cx="5385127" cy="452641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365161"/>
            <a:ext cx="10516238" cy="1325694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68" y="1681329"/>
            <a:ext cx="5158629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68" y="2505323"/>
            <a:ext cx="5158629" cy="36849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575" y="1681329"/>
            <a:ext cx="5184032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575" y="2505323"/>
            <a:ext cx="5184032" cy="36849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>
              <a:defRPr sz="3205"/>
            </a:lvl1pPr>
            <a:lvl2pPr>
              <a:defRPr sz="2800"/>
            </a:lvl2pPr>
            <a:lvl3pPr>
              <a:defRPr sz="2400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32" y="987523"/>
            <a:ext cx="6172575" cy="487410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5"/>
            </a:lvl1pPr>
            <a:lvl2pPr marL="456565" indent="0">
              <a:buNone/>
              <a:defRPr sz="2800"/>
            </a:lvl2pPr>
            <a:lvl3pPr marL="915035" indent="0">
              <a:buNone/>
              <a:defRPr sz="2400"/>
            </a:lvl3pPr>
            <a:lvl4pPr marL="1371600" indent="0">
              <a:buNone/>
              <a:defRPr sz="1995"/>
            </a:lvl4pPr>
            <a:lvl5pPr marL="1828800" indent="0">
              <a:buNone/>
              <a:defRPr sz="1995"/>
            </a:lvl5pPr>
            <a:lvl6pPr marL="2286000" indent="0">
              <a:buNone/>
              <a:defRPr sz="1995"/>
            </a:lvl6pPr>
            <a:lvl7pPr marL="2743835" indent="0">
              <a:buNone/>
              <a:defRPr sz="1995"/>
            </a:lvl7pPr>
            <a:lvl8pPr marL="3200400" indent="0">
              <a:buNone/>
              <a:defRPr sz="1995"/>
            </a:lvl8pPr>
            <a:lvl9pPr marL="3657600" indent="0">
              <a:buNone/>
              <a:defRPr sz="199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单击此处编辑母版文本样式</a:t>
            </a:r>
            <a:endParaRPr lang="en-US" altLang="zh-CN" dirty="0"/>
          </a:p>
          <a:p>
            <a:pPr lvl="1"/>
            <a:r>
              <a:rPr lang="en-US" altLang="zh-CN" dirty="0"/>
              <a:t>第二级</a:t>
            </a:r>
            <a:endParaRPr lang="en-US" altLang="zh-CN" dirty="0"/>
          </a:p>
          <a:p>
            <a:pPr lvl="2"/>
            <a:r>
              <a:rPr lang="en-US" altLang="zh-CN" dirty="0"/>
              <a:t>第三级</a:t>
            </a:r>
            <a:endParaRPr lang="en-US" altLang="zh-CN" dirty="0"/>
          </a:p>
          <a:p>
            <a:pPr lvl="3"/>
            <a:r>
              <a:rPr lang="en-US" altLang="zh-CN" dirty="0"/>
              <a:t>第四级</a:t>
            </a:r>
            <a:endParaRPr lang="en-US" altLang="zh-CN" dirty="0"/>
          </a:p>
          <a:p>
            <a:pPr lvl="4"/>
            <a:r>
              <a:rPr lang="en-US" altLang="zh-CN" dirty="0"/>
              <a:t>第五级</a:t>
            </a:r>
            <a:endParaRPr lang="en-US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031" name="图片 3" descr="66-0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5000" y="63500"/>
            <a:ext cx="1249363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tags" Target="../tags/tag2.xml"/><Relationship Id="rId4" Type="http://schemas.openxmlformats.org/officeDocument/2006/relationships/image" Target="../media/image5.png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.xml"/><Relationship Id="rId4" Type="http://schemas.openxmlformats.org/officeDocument/2006/relationships/image" Target="../media/image5.png"/><Relationship Id="rId3" Type="http://schemas.openxmlformats.org/officeDocument/2006/relationships/tags" Target="../tags/tag19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2.xml"/><Relationship Id="rId5" Type="http://schemas.openxmlformats.org/officeDocument/2006/relationships/image" Target="../media/image5.png"/><Relationship Id="rId4" Type="http://schemas.openxmlformats.org/officeDocument/2006/relationships/tags" Target="../tags/tag21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4.xml"/><Relationship Id="rId5" Type="http://schemas.openxmlformats.org/officeDocument/2006/relationships/image" Target="../media/image5.png"/><Relationship Id="rId4" Type="http://schemas.openxmlformats.org/officeDocument/2006/relationships/tags" Target="../tags/tag23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6.xml"/><Relationship Id="rId4" Type="http://schemas.openxmlformats.org/officeDocument/2006/relationships/image" Target="../media/image5.png"/><Relationship Id="rId3" Type="http://schemas.openxmlformats.org/officeDocument/2006/relationships/tags" Target="../tags/tag25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8.xml"/><Relationship Id="rId4" Type="http://schemas.openxmlformats.org/officeDocument/2006/relationships/image" Target="../media/image5.png"/><Relationship Id="rId3" Type="http://schemas.openxmlformats.org/officeDocument/2006/relationships/tags" Target="../tags/tag27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4" Type="http://schemas.openxmlformats.org/officeDocument/2006/relationships/image" Target="../media/image5.png"/><Relationship Id="rId3" Type="http://schemas.openxmlformats.org/officeDocument/2006/relationships/tags" Target="../tags/tag29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32.xml"/><Relationship Id="rId5" Type="http://schemas.openxmlformats.org/officeDocument/2006/relationships/image" Target="../media/image5.png"/><Relationship Id="rId4" Type="http://schemas.openxmlformats.org/officeDocument/2006/relationships/tags" Target="../tags/tag31.xml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.xml"/><Relationship Id="rId4" Type="http://schemas.openxmlformats.org/officeDocument/2006/relationships/image" Target="../media/image5.png"/><Relationship Id="rId3" Type="http://schemas.openxmlformats.org/officeDocument/2006/relationships/tags" Target="../tags/tag33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4" Type="http://schemas.openxmlformats.org/officeDocument/2006/relationships/image" Target="../media/image5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tags" Target="../tags/tag5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.xml"/><Relationship Id="rId4" Type="http://schemas.openxmlformats.org/officeDocument/2006/relationships/image" Target="../media/image5.png"/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4" Type="http://schemas.openxmlformats.org/officeDocument/2006/relationships/image" Target="../media/image5.png"/><Relationship Id="rId3" Type="http://schemas.openxmlformats.org/officeDocument/2006/relationships/tags" Target="../tags/tag9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.xml"/><Relationship Id="rId5" Type="http://schemas.openxmlformats.org/officeDocument/2006/relationships/image" Target="../media/image5.png"/><Relationship Id="rId4" Type="http://schemas.openxmlformats.org/officeDocument/2006/relationships/tags" Target="../tags/tag11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4" Type="http://schemas.openxmlformats.org/officeDocument/2006/relationships/image" Target="../media/image5.png"/><Relationship Id="rId3" Type="http://schemas.openxmlformats.org/officeDocument/2006/relationships/tags" Target="../tags/tag13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.xml"/><Relationship Id="rId5" Type="http://schemas.openxmlformats.org/officeDocument/2006/relationships/image" Target="../media/image5.png"/><Relationship Id="rId4" Type="http://schemas.openxmlformats.org/officeDocument/2006/relationships/tags" Target="../tags/tag17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34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968" y="6080125"/>
            <a:ext cx="908050" cy="77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135505" y="3284855"/>
            <a:ext cx="8746490" cy="878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 sz="32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京东热点缓存探测系统JDhotkey架构剖析</a:t>
            </a:r>
            <a:endParaRPr lang="zh-CN" altLang="en-US" sz="32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172" name="object 4"/>
          <p:cNvSpPr/>
          <p:nvPr>
            <p:custDataLst>
              <p:tags r:id="rId3"/>
            </p:custDataLst>
          </p:nvPr>
        </p:nvSpPr>
        <p:spPr>
          <a:xfrm>
            <a:off x="0" y="116205"/>
            <a:ext cx="1474470" cy="39751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4" name="文本框 2"/>
          <p:cNvSpPr txBox="1"/>
          <p:nvPr>
            <p:custDataLst>
              <p:tags r:id="rId5"/>
            </p:custDataLst>
          </p:nvPr>
        </p:nvSpPr>
        <p:spPr>
          <a:xfrm>
            <a:off x="25400" y="116205"/>
            <a:ext cx="1395095" cy="37909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VIP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架构课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pic>
        <p:nvPicPr>
          <p:cNvPr id="5" name="图片 4" descr="4-28tl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53340"/>
            <a:ext cx="12397105" cy="69646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95325" y="706755"/>
            <a:ext cx="10676255" cy="5525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如何实现热点探测</a:t>
            </a:r>
            <a:endParaRPr lang="zh-CN" altLang="en-US" sz="24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而对于分布式应用，对热 Key 的访问是分散在不同的机器上的，无法在本地独立地进行计算，因此，需要一个独立的、集中的热 Key 计算单元。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我们可以简单理解为：分布式应用节点感知热点规则配置，将热点数据进行上报，工作节点进行热点数据统计，对于符合阈值的热点进行推送给客户端，应用收到热点信息进行本地缓存等策略这五个步骤：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1、热点规则：配置热 Key 的上报规则，圈出需要重点监测的 Key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2、热点上报：应用服务将自己的热 Key 访问情况上报给集中计算单元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3、热点统计：收集各应用实例上报的信息，使用滑动窗口算法计算 Key 的热度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4、热点推送：当 Key 的热度达到设定值时，推送热 Key 信息至所有应用实例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5、热点缓存：各应用实例收到热 Key 信息后，对 Key 值进行本地缓存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172" name="object 4"/>
          <p:cNvSpPr/>
          <p:nvPr>
            <p:custDataLst>
              <p:tags r:id="rId3"/>
            </p:custDataLst>
          </p:nvPr>
        </p:nvSpPr>
        <p:spPr>
          <a:xfrm>
            <a:off x="0" y="116205"/>
            <a:ext cx="1474470" cy="39751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4" name="文本框 2"/>
          <p:cNvSpPr txBox="1"/>
          <p:nvPr>
            <p:custDataLst>
              <p:tags r:id="rId5"/>
            </p:custDataLst>
          </p:nvPr>
        </p:nvSpPr>
        <p:spPr>
          <a:xfrm>
            <a:off x="25400" y="116205"/>
            <a:ext cx="1349375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VIP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架构课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60" y="405130"/>
            <a:ext cx="7894320" cy="6086475"/>
          </a:xfrm>
          <a:prstGeom prst="rect">
            <a:avLst/>
          </a:prstGeom>
        </p:spPr>
      </p:pic>
      <p:sp>
        <p:nvSpPr>
          <p:cNvPr id="7172" name="object 4"/>
          <p:cNvSpPr/>
          <p:nvPr>
            <p:custDataLst>
              <p:tags r:id="rId4"/>
            </p:custDataLst>
          </p:nvPr>
        </p:nvSpPr>
        <p:spPr>
          <a:xfrm>
            <a:off x="0" y="116205"/>
            <a:ext cx="1474470" cy="39751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4" name="文本框 2"/>
          <p:cNvSpPr txBox="1"/>
          <p:nvPr>
            <p:custDataLst>
              <p:tags r:id="rId6"/>
            </p:custDataLst>
          </p:nvPr>
        </p:nvSpPr>
        <p:spPr>
          <a:xfrm>
            <a:off x="25400" y="116205"/>
            <a:ext cx="1349375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VIP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架构课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95" y="621030"/>
            <a:ext cx="9020175" cy="5773420"/>
          </a:xfrm>
          <a:prstGeom prst="rect">
            <a:avLst/>
          </a:prstGeom>
        </p:spPr>
      </p:pic>
      <p:sp>
        <p:nvSpPr>
          <p:cNvPr id="7172" name="object 4"/>
          <p:cNvSpPr/>
          <p:nvPr>
            <p:custDataLst>
              <p:tags r:id="rId4"/>
            </p:custDataLst>
          </p:nvPr>
        </p:nvSpPr>
        <p:spPr>
          <a:xfrm>
            <a:off x="0" y="116205"/>
            <a:ext cx="1474470" cy="39751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4" name="文本框 2"/>
          <p:cNvSpPr txBox="1"/>
          <p:nvPr>
            <p:custDataLst>
              <p:tags r:id="rId6"/>
            </p:custDataLst>
          </p:nvPr>
        </p:nvSpPr>
        <p:spPr>
          <a:xfrm>
            <a:off x="25400" y="116205"/>
            <a:ext cx="1349375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VIP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架构课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635375" y="2781300"/>
            <a:ext cx="5086350" cy="878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 sz="3200" b="1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自己开发实现热点探测功能</a:t>
            </a:r>
            <a:endParaRPr lang="zh-CN" altLang="en-US" sz="3200" b="1">
              <a:solidFill>
                <a:srgbClr val="00B0F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172" name="object 4"/>
          <p:cNvSpPr/>
          <p:nvPr>
            <p:custDataLst>
              <p:tags r:id="rId3"/>
            </p:custDataLst>
          </p:nvPr>
        </p:nvSpPr>
        <p:spPr>
          <a:xfrm>
            <a:off x="0" y="116205"/>
            <a:ext cx="1474470" cy="39751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4" name="文本框 2"/>
          <p:cNvSpPr txBox="1"/>
          <p:nvPr>
            <p:custDataLst>
              <p:tags r:id="rId5"/>
            </p:custDataLst>
          </p:nvPr>
        </p:nvSpPr>
        <p:spPr>
          <a:xfrm>
            <a:off x="25400" y="116205"/>
            <a:ext cx="1349375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VIP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架构课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651125" y="2708910"/>
            <a:ext cx="7054850" cy="833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60000"/>
              </a:lnSpc>
            </a:pPr>
            <a:r>
              <a:rPr lang="zh-CN" altLang="en-US" sz="3200" b="1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京东热点缓存探测JDHotkey快速实战</a:t>
            </a:r>
            <a:endParaRPr lang="zh-CN" altLang="en-US" sz="3200" b="1">
              <a:solidFill>
                <a:srgbClr val="00B0F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172" name="object 4"/>
          <p:cNvSpPr/>
          <p:nvPr>
            <p:custDataLst>
              <p:tags r:id="rId3"/>
            </p:custDataLst>
          </p:nvPr>
        </p:nvSpPr>
        <p:spPr>
          <a:xfrm>
            <a:off x="0" y="116205"/>
            <a:ext cx="1474470" cy="39751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4" name="文本框 2"/>
          <p:cNvSpPr txBox="1"/>
          <p:nvPr>
            <p:custDataLst>
              <p:tags r:id="rId5"/>
            </p:custDataLst>
          </p:nvPr>
        </p:nvSpPr>
        <p:spPr>
          <a:xfrm>
            <a:off x="25400" y="116205"/>
            <a:ext cx="1349375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VIP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架构课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135505" y="2925445"/>
            <a:ext cx="8230235" cy="915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60000"/>
              </a:lnSpc>
            </a:pPr>
            <a:r>
              <a:rPr lang="zh-CN" altLang="en-US" sz="3200" b="1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京东热点缓存探测JDHotkey原理与架构剖析</a:t>
            </a:r>
            <a:endParaRPr lang="zh-CN" altLang="en-US" sz="3200" b="1">
              <a:solidFill>
                <a:srgbClr val="00B0F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172" name="object 4"/>
          <p:cNvSpPr/>
          <p:nvPr>
            <p:custDataLst>
              <p:tags r:id="rId3"/>
            </p:custDataLst>
          </p:nvPr>
        </p:nvSpPr>
        <p:spPr>
          <a:xfrm>
            <a:off x="0" y="116205"/>
            <a:ext cx="1474470" cy="39751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4" name="文本框 2"/>
          <p:cNvSpPr txBox="1"/>
          <p:nvPr>
            <p:custDataLst>
              <p:tags r:id="rId5"/>
            </p:custDataLst>
          </p:nvPr>
        </p:nvSpPr>
        <p:spPr>
          <a:xfrm>
            <a:off x="25400" y="116205"/>
            <a:ext cx="1349375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VIP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架构课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160" y="402590"/>
            <a:ext cx="7430135" cy="6052185"/>
          </a:xfrm>
          <a:prstGeom prst="rect">
            <a:avLst/>
          </a:prstGeom>
        </p:spPr>
      </p:pic>
      <p:sp>
        <p:nvSpPr>
          <p:cNvPr id="7172" name="object 4"/>
          <p:cNvSpPr/>
          <p:nvPr>
            <p:custDataLst>
              <p:tags r:id="rId4"/>
            </p:custDataLst>
          </p:nvPr>
        </p:nvSpPr>
        <p:spPr>
          <a:xfrm>
            <a:off x="0" y="116205"/>
            <a:ext cx="1474470" cy="39751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4" name="文本框 2"/>
          <p:cNvSpPr txBox="1"/>
          <p:nvPr>
            <p:custDataLst>
              <p:tags r:id="rId6"/>
            </p:custDataLst>
          </p:nvPr>
        </p:nvSpPr>
        <p:spPr>
          <a:xfrm>
            <a:off x="25400" y="116205"/>
            <a:ext cx="1349375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VIP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架构课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204720" y="2853055"/>
            <a:ext cx="7782560" cy="85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60000"/>
              </a:lnSpc>
            </a:pPr>
            <a:r>
              <a:rPr lang="zh-CN" altLang="en-US" sz="3200" b="1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京东热点缓存探测JDHotkey二次开发初探</a:t>
            </a:r>
            <a:endParaRPr lang="zh-CN" altLang="en-US" sz="3200" b="1">
              <a:solidFill>
                <a:srgbClr val="00B0F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172" name="object 4"/>
          <p:cNvSpPr/>
          <p:nvPr>
            <p:custDataLst>
              <p:tags r:id="rId3"/>
            </p:custDataLst>
          </p:nvPr>
        </p:nvSpPr>
        <p:spPr>
          <a:xfrm>
            <a:off x="0" y="116205"/>
            <a:ext cx="1474470" cy="39751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4" name="文本框 2"/>
          <p:cNvSpPr txBox="1"/>
          <p:nvPr>
            <p:custDataLst>
              <p:tags r:id="rId5"/>
            </p:custDataLst>
          </p:nvPr>
        </p:nvSpPr>
        <p:spPr>
          <a:xfrm>
            <a:off x="25400" y="116205"/>
            <a:ext cx="1349375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VIP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架构课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347720" y="3086735"/>
            <a:ext cx="5661660" cy="791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60000"/>
              </a:lnSpc>
            </a:pPr>
            <a:r>
              <a:rPr lang="zh-CN" altLang="en-US" sz="3200" b="1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多级缓存架构在大厂中的实践</a:t>
            </a:r>
            <a:endParaRPr lang="zh-CN" altLang="en-US" sz="3200" b="1">
              <a:solidFill>
                <a:srgbClr val="00B0F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172" name="object 4"/>
          <p:cNvSpPr/>
          <p:nvPr>
            <p:custDataLst>
              <p:tags r:id="rId3"/>
            </p:custDataLst>
          </p:nvPr>
        </p:nvSpPr>
        <p:spPr>
          <a:xfrm>
            <a:off x="0" y="116205"/>
            <a:ext cx="1474470" cy="39751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4" name="文本框 2"/>
          <p:cNvSpPr txBox="1"/>
          <p:nvPr>
            <p:custDataLst>
              <p:tags r:id="rId5"/>
            </p:custDataLst>
          </p:nvPr>
        </p:nvSpPr>
        <p:spPr>
          <a:xfrm>
            <a:off x="25400" y="116205"/>
            <a:ext cx="1349375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VIP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架构课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67715" y="765175"/>
            <a:ext cx="8268970" cy="5112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为什么需要多级缓存？</a:t>
            </a:r>
            <a:endParaRPr lang="zh-CN" altLang="en-US" sz="24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使用本地缓存的好处：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减少网络请求，提高性能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分布式系统中，天然分布式缓存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减少远程缓存的读压力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</a:pP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60000"/>
              </a:lnSpc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使用本地缓存的缺点：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进程空间大小有限，不支持大数据量存储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重启程序会丢失数据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分布式场景下，系统之间数据可能存在不一致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和远程缓存数据可能会存在不一致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665" y="1125220"/>
            <a:ext cx="6223000" cy="3632200"/>
          </a:xfrm>
          <a:prstGeom prst="rect">
            <a:avLst/>
          </a:prstGeom>
        </p:spPr>
      </p:pic>
      <p:sp>
        <p:nvSpPr>
          <p:cNvPr id="7172" name="object 4"/>
          <p:cNvSpPr/>
          <p:nvPr>
            <p:custDataLst>
              <p:tags r:id="rId4"/>
            </p:custDataLst>
          </p:nvPr>
        </p:nvSpPr>
        <p:spPr>
          <a:xfrm>
            <a:off x="0" y="116205"/>
            <a:ext cx="1474470" cy="39751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4" name="文本框 2"/>
          <p:cNvSpPr txBox="1"/>
          <p:nvPr>
            <p:custDataLst>
              <p:tags r:id="rId6"/>
            </p:custDataLst>
          </p:nvPr>
        </p:nvSpPr>
        <p:spPr>
          <a:xfrm>
            <a:off x="25400" y="116205"/>
            <a:ext cx="1349375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VIP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架构课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55370" y="1125220"/>
            <a:ext cx="8268970" cy="289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什么场景下需要用到多级缓存？</a:t>
            </a:r>
            <a:endParaRPr lang="zh-CN" altLang="en-US" sz="24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热点商品详情页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热搜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热门帖子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热门用户主页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综上所述，一般都是在高并发的情况下需要用到多级</a:t>
            </a: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缓存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172" name="object 4"/>
          <p:cNvSpPr/>
          <p:nvPr>
            <p:custDataLst>
              <p:tags r:id="rId3"/>
            </p:custDataLst>
          </p:nvPr>
        </p:nvSpPr>
        <p:spPr>
          <a:xfrm>
            <a:off x="0" y="116205"/>
            <a:ext cx="1474470" cy="39751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4" name="文本框 2"/>
          <p:cNvSpPr txBox="1"/>
          <p:nvPr>
            <p:custDataLst>
              <p:tags r:id="rId5"/>
            </p:custDataLst>
          </p:nvPr>
        </p:nvSpPr>
        <p:spPr>
          <a:xfrm>
            <a:off x="25400" y="116205"/>
            <a:ext cx="1349375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VIP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架构课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49320" y="2781300"/>
            <a:ext cx="5293360" cy="805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60000"/>
              </a:lnSpc>
            </a:pPr>
            <a:r>
              <a:rPr lang="zh-CN" altLang="en-US" sz="3200" b="1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热点探测服务的原理与实现</a:t>
            </a:r>
            <a:endParaRPr lang="zh-CN" altLang="en-US" sz="3200" b="1">
              <a:solidFill>
                <a:srgbClr val="00B0F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172" name="object 4"/>
          <p:cNvSpPr/>
          <p:nvPr>
            <p:custDataLst>
              <p:tags r:id="rId3"/>
            </p:custDataLst>
          </p:nvPr>
        </p:nvSpPr>
        <p:spPr>
          <a:xfrm>
            <a:off x="0" y="116205"/>
            <a:ext cx="1474470" cy="39751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4" name="文本框 2"/>
          <p:cNvSpPr txBox="1"/>
          <p:nvPr>
            <p:custDataLst>
              <p:tags r:id="rId5"/>
            </p:custDataLst>
          </p:nvPr>
        </p:nvSpPr>
        <p:spPr>
          <a:xfrm>
            <a:off x="25400" y="116205"/>
            <a:ext cx="1349375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VIP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架构课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95325" y="707390"/>
            <a:ext cx="10782300" cy="5097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什么是热点？</a:t>
            </a:r>
            <a:endParaRPr lang="zh-CN" altLang="en-US" sz="24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热点通常意义来说，是指在一段时间内，被广泛关注的物品或事件，例如微博热搜，热卖商品，热点新闻，明星直播等等，所以热点产生主要包含 2 个条件：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有限时间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流量高聚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而在互联网领域，热点又主要分为 2 大类：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en-US" altLang="zh-CN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有预期的热点：比如在电商活动当中推出的爆款联名限量款的商品，又或者是秒杀的会场活动等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en-US" altLang="zh-CN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无预期的热点：比如受到了黑客的恶意攻击，网络爬虫频繁访问，又或者突发新闻带来的流量冲击等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60000"/>
              </a:lnSpc>
            </a:pP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4581525"/>
            <a:ext cx="10134600" cy="1397000"/>
          </a:xfrm>
          <a:prstGeom prst="rect">
            <a:avLst/>
          </a:prstGeom>
        </p:spPr>
      </p:pic>
      <p:sp>
        <p:nvSpPr>
          <p:cNvPr id="7172" name="object 4"/>
          <p:cNvSpPr/>
          <p:nvPr>
            <p:custDataLst>
              <p:tags r:id="rId4"/>
            </p:custDataLst>
          </p:nvPr>
        </p:nvSpPr>
        <p:spPr>
          <a:xfrm>
            <a:off x="0" y="116205"/>
            <a:ext cx="1474470" cy="39751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4" name="文本框 2"/>
          <p:cNvSpPr txBox="1"/>
          <p:nvPr>
            <p:custDataLst>
              <p:tags r:id="rId6"/>
            </p:custDataLst>
          </p:nvPr>
        </p:nvSpPr>
        <p:spPr>
          <a:xfrm>
            <a:off x="25400" y="116205"/>
            <a:ext cx="1349375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VIP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架构课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55370" y="1557020"/>
            <a:ext cx="9665335" cy="2454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热点探测使用场景</a:t>
            </a:r>
            <a:endParaRPr lang="zh-CN" altLang="en-US" sz="2400" b="1">
              <a:solidFill>
                <a:srgbClr val="00B0F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MySQL 中被频繁访问的数据 ，如热门商品的主键 Id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Redis 缓存中被密集访问的 Key，如热门商品的详情需要 get goods$Id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恶意攻击或机器人爬虫的请求信息，如特定标识的 userId、机器 IP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频繁被访问的接口地址，如获取用户信息接口 /userInfo/ + userId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172" name="object 4"/>
          <p:cNvSpPr/>
          <p:nvPr>
            <p:custDataLst>
              <p:tags r:id="rId3"/>
            </p:custDataLst>
          </p:nvPr>
        </p:nvSpPr>
        <p:spPr>
          <a:xfrm>
            <a:off x="0" y="116205"/>
            <a:ext cx="1474470" cy="39751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4" name="文本框 2"/>
          <p:cNvSpPr txBox="1"/>
          <p:nvPr>
            <p:custDataLst>
              <p:tags r:id="rId5"/>
            </p:custDataLst>
          </p:nvPr>
        </p:nvSpPr>
        <p:spPr>
          <a:xfrm>
            <a:off x="25400" y="116205"/>
            <a:ext cx="1349375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VIP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架构课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22935" y="692785"/>
            <a:ext cx="10939145" cy="5789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使用热点探测的好处</a:t>
            </a:r>
            <a:endParaRPr lang="zh-CN" altLang="en-US" sz="2400" b="1">
              <a:solidFill>
                <a:srgbClr val="00B0F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提升性能，规避风险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</a:pPr>
            <a:r>
              <a:rPr lang="zh-CN" altLang="en-US" sz="1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对于无预期的热数据（即突发场景下形成的热 Key），可能会对业务系统带来极大的风险，可将风险分为两个层次：</a:t>
            </a:r>
            <a:endParaRPr lang="zh-CN" altLang="en-US" sz="1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</a:pPr>
            <a:r>
              <a:rPr lang="en-US" altLang="zh-CN" sz="16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zh-CN" altLang="en-US" sz="16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、对数据层的风险</a:t>
            </a:r>
            <a:endParaRPr lang="zh-CN" altLang="en-US" sz="16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</a:pPr>
            <a:r>
              <a:rPr lang="zh-CN" altLang="en-US" sz="16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正常情况下，Redis 缓存单机就可支持十万左右 QPS，并能通过集群部署提高整体负载能力。对于并发量一般的系统，用 Redis 做缓存就足够了。但是对于瞬时过高并发的请求，因为 Redis 单线程原因会导致正常请求排队，或者因为热点集中导致分片集群压力过载而瘫痪，从而击穿到 DB 引起服务器雪崩。</a:t>
            </a:r>
            <a:endParaRPr lang="zh-CN" altLang="en-US" sz="16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</a:pPr>
            <a:r>
              <a:rPr lang="en-US" altLang="zh-CN" sz="16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zh-CN" altLang="en-US" sz="16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、对应用服务的风险</a:t>
            </a:r>
            <a:endParaRPr lang="zh-CN" altLang="en-US" sz="16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</a:pPr>
            <a:r>
              <a:rPr lang="zh-CN" altLang="en-US" sz="16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每个应用在单位时间所能接受和处理的请求量是有限的，如果受到恶意请求的攻击，让恶意用户独自占用了大量请求处理资源，就会导致其他人畜无害的正常用户的请求无法及时响应。</a:t>
            </a:r>
            <a:endParaRPr lang="zh-CN" altLang="en-US" sz="16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</a:pPr>
            <a:r>
              <a:rPr lang="zh-CN" altLang="en-US" sz="16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因此，需要一套动态热 Key 检测机制，通过对需要检测的热 Key 规则进行配置，实时监听统计热 Key 数据，当无预期的热点数据出现时，第一时间发现他，并针对这些数据进行特殊处理。如本地缓存、拒绝恶意用户、接口限流 / 降级等</a:t>
            </a:r>
            <a:endParaRPr lang="zh-CN" altLang="en-US" sz="16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172" name="object 4"/>
          <p:cNvSpPr/>
          <p:nvPr>
            <p:custDataLst>
              <p:tags r:id="rId3"/>
            </p:custDataLst>
          </p:nvPr>
        </p:nvSpPr>
        <p:spPr>
          <a:xfrm>
            <a:off x="0" y="116205"/>
            <a:ext cx="1474470" cy="39751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4" name="文本框 2"/>
          <p:cNvSpPr txBox="1"/>
          <p:nvPr>
            <p:custDataLst>
              <p:tags r:id="rId5"/>
            </p:custDataLst>
          </p:nvPr>
        </p:nvSpPr>
        <p:spPr>
          <a:xfrm>
            <a:off x="25400" y="116205"/>
            <a:ext cx="1349375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VIP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架构课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95325" y="958850"/>
            <a:ext cx="10596880" cy="2650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如何实现热点探测</a:t>
            </a:r>
            <a:endParaRPr lang="zh-CN" altLang="en-US" sz="2400" b="1">
              <a:solidFill>
                <a:srgbClr val="00B0F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6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我们知道热点产生的条件是 2 个：一个时间，一个流量。那么根据这个条件我们可以简单定义一个规则：比如 1 秒内访问 1000 次的数据算是热数据，当然这个数据需要根据具体的业务场景和过往数据进行具体评估。</a:t>
            </a:r>
            <a:endParaRPr lang="zh-CN" altLang="en-US" sz="16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60000"/>
              </a:lnSpc>
            </a:pPr>
            <a:endParaRPr lang="zh-CN" altLang="en-US" sz="16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6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对于单机应用，检测热数据很简单，直接在本地为每个 Key 创建一个滑动窗口计数器，统计单位时间内的访问总数（频率），并通过一个集合存放检测到的热 Key。</a:t>
            </a:r>
            <a:endParaRPr lang="zh-CN" altLang="en-US" sz="16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25" y="3860800"/>
            <a:ext cx="9931400" cy="1701800"/>
          </a:xfrm>
          <a:prstGeom prst="rect">
            <a:avLst/>
          </a:prstGeom>
        </p:spPr>
      </p:pic>
      <p:sp>
        <p:nvSpPr>
          <p:cNvPr id="7172" name="object 4"/>
          <p:cNvSpPr/>
          <p:nvPr>
            <p:custDataLst>
              <p:tags r:id="rId4"/>
            </p:custDataLst>
          </p:nvPr>
        </p:nvSpPr>
        <p:spPr>
          <a:xfrm>
            <a:off x="0" y="116205"/>
            <a:ext cx="1474470" cy="39751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4" name="文本框 2"/>
          <p:cNvSpPr txBox="1"/>
          <p:nvPr>
            <p:custDataLst>
              <p:tags r:id="rId6"/>
            </p:custDataLst>
          </p:nvPr>
        </p:nvSpPr>
        <p:spPr>
          <a:xfrm>
            <a:off x="25400" y="116205"/>
            <a:ext cx="1349375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VIP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架构课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COMMONDATA" val="eyJoZGlkIjoiYjI5MWEwOGZkYTlmNTFiMzViNDMwMjI3MmUzY2YyMjUifQ=="/>
  <p:tag name="KSO_WPP_MARK_KEY" val="030365fd-6e5b-4888-9b4c-1829d85bf976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1739</Words>
  <Application>WPS 演示</Application>
  <PresentationFormat>宽屏</PresentationFormat>
  <Paragraphs>105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思源黑体 CN Medium</vt:lpstr>
      <vt:lpstr>思源黑体 CN Normal</vt:lpstr>
      <vt:lpstr>黑体</vt:lpstr>
      <vt:lpstr>汉仪中黑KW</vt:lpstr>
      <vt:lpstr>思源黑体 CN Light</vt:lpstr>
      <vt:lpstr>宋体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rogerjsliu(刘骏嵩)</dc:creator>
  <cp:lastModifiedBy>zzz</cp:lastModifiedBy>
  <cp:revision>1346</cp:revision>
  <cp:lastPrinted>2023-05-05T12:00:28Z</cp:lastPrinted>
  <dcterms:created xsi:type="dcterms:W3CDTF">2023-05-05T12:00:28Z</dcterms:created>
  <dcterms:modified xsi:type="dcterms:W3CDTF">2023-05-05T12:00:28Z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872240A1568F6DBFB5264B642C0EC828_43</vt:lpwstr>
  </property>
</Properties>
</file>