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6" r:id="rId2"/>
  </p:sldMasterIdLst>
  <p:notesMasterIdLst>
    <p:notesMasterId r:id="rId48"/>
  </p:notesMasterIdLst>
  <p:sldIdLst>
    <p:sldId id="256" r:id="rId3"/>
    <p:sldId id="308" r:id="rId4"/>
    <p:sldId id="257" r:id="rId5"/>
    <p:sldId id="323" r:id="rId6"/>
    <p:sldId id="266" r:id="rId7"/>
    <p:sldId id="268" r:id="rId8"/>
    <p:sldId id="310" r:id="rId9"/>
    <p:sldId id="309" r:id="rId10"/>
    <p:sldId id="312" r:id="rId11"/>
    <p:sldId id="313" r:id="rId12"/>
    <p:sldId id="314" r:id="rId13"/>
    <p:sldId id="315" r:id="rId14"/>
    <p:sldId id="301" r:id="rId15"/>
    <p:sldId id="324" r:id="rId16"/>
    <p:sldId id="325" r:id="rId17"/>
    <p:sldId id="340" r:id="rId18"/>
    <p:sldId id="326" r:id="rId19"/>
    <p:sldId id="328" r:id="rId20"/>
    <p:sldId id="311" r:id="rId21"/>
    <p:sldId id="345" r:id="rId22"/>
    <p:sldId id="346" r:id="rId23"/>
    <p:sldId id="352" r:id="rId24"/>
    <p:sldId id="349" r:id="rId25"/>
    <p:sldId id="350" r:id="rId26"/>
    <p:sldId id="351" r:id="rId27"/>
    <p:sldId id="347" r:id="rId28"/>
    <p:sldId id="353" r:id="rId29"/>
    <p:sldId id="348" r:id="rId30"/>
    <p:sldId id="354" r:id="rId31"/>
    <p:sldId id="327" r:id="rId32"/>
    <p:sldId id="295" r:id="rId33"/>
    <p:sldId id="305" r:id="rId34"/>
    <p:sldId id="329" r:id="rId35"/>
    <p:sldId id="330" r:id="rId36"/>
    <p:sldId id="331" r:id="rId37"/>
    <p:sldId id="332" r:id="rId38"/>
    <p:sldId id="333" r:id="rId39"/>
    <p:sldId id="307" r:id="rId40"/>
    <p:sldId id="306" r:id="rId41"/>
    <p:sldId id="341" r:id="rId42"/>
    <p:sldId id="342" r:id="rId43"/>
    <p:sldId id="343" r:id="rId44"/>
    <p:sldId id="344" r:id="rId45"/>
    <p:sldId id="339" r:id="rId46"/>
    <p:sldId id="318" r:id="rId4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D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7" d="100"/>
        <a:sy n="57" d="100"/>
      </p:scale>
      <p:origin x="0" y="11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13.09.2017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13.09.2017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13.09.2017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13.09.2017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13.09.2017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13.09.2017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13.09.2017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13.09.2017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13.09.2017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13.09.2017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21/cover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2011/REC-CSS2-20110607/sample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844824"/>
            <a:ext cx="6984776" cy="16561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Каскадные</a:t>
            </a:r>
            <a:br>
              <a:rPr lang="ru-RU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</a:br>
            <a:r>
              <a:rPr lang="ru-RU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таблицы стилей</a:t>
            </a:r>
            <a:br>
              <a:rPr lang="ru-RU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</a:br>
            <a:r>
              <a:rPr lang="en-US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7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CSS</a:t>
            </a:r>
            <a:endParaRPr lang="ru-RU" sz="7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349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326507"/>
              </p:ext>
            </p:extLst>
          </p:nvPr>
        </p:nvGraphicFramePr>
        <p:xfrm>
          <a:off x="97160" y="1268760"/>
          <a:ext cx="3394720" cy="2763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08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6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Абсолютные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in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latin typeface="Courier New" pitchFamily="49" charset="0"/>
                          <a:cs typeface="Courier New" pitchFamily="49" charset="0"/>
                        </a:rPr>
                        <a:t>Дюймы</a:t>
                      </a:r>
                      <a:endParaRPr lang="en-US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ru-RU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(1 дюйм = 2,54 см)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b="1" dirty="0" smtClean="0">
                          <a:latin typeface="Courier New" pitchFamily="49" charset="0"/>
                          <a:cs typeface="Courier New" pitchFamily="49" charset="0"/>
                        </a:rPr>
                        <a:t>см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b="1" dirty="0" err="1" smtClean="0">
                          <a:latin typeface="Courier New" pitchFamily="49" charset="0"/>
                          <a:cs typeface="Courier New" pitchFamily="49" charset="0"/>
                        </a:rPr>
                        <a:t>Сантиметры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b="1" dirty="0" smtClean="0">
                          <a:latin typeface="Courier New" pitchFamily="49" charset="0"/>
                          <a:cs typeface="Courier New" pitchFamily="49" charset="0"/>
                        </a:rPr>
                        <a:t>мм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b="1" dirty="0" err="1" smtClean="0">
                          <a:latin typeface="Courier New" pitchFamily="49" charset="0"/>
                          <a:cs typeface="Courier New" pitchFamily="49" charset="0"/>
                        </a:rPr>
                        <a:t>Миллиметр</a:t>
                      </a:r>
                      <a:r>
                        <a:rPr lang="ru-RU" b="1" dirty="0" smtClean="0">
                          <a:latin typeface="Courier New" pitchFamily="49" charset="0"/>
                          <a:cs typeface="Courier New" pitchFamily="49" charset="0"/>
                        </a:rPr>
                        <a:t>ы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pt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latin typeface="Courier New" pitchFamily="49" charset="0"/>
                          <a:cs typeface="Courier New" pitchFamily="49" charset="0"/>
                        </a:rPr>
                        <a:t>Пункты</a:t>
                      </a:r>
                      <a:endParaRPr lang="en-US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ru-RU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(1</a:t>
                      </a:r>
                      <a:r>
                        <a:rPr lang="en-US" b="1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pt</a:t>
                      </a:r>
                      <a:r>
                        <a:rPr lang="en-US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= 1/72 </a:t>
                      </a:r>
                      <a:r>
                        <a:rPr lang="ru-RU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дюйма)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pc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latin typeface="Courier New" pitchFamily="49" charset="0"/>
                          <a:cs typeface="Courier New" pitchFamily="49" charset="0"/>
                        </a:rPr>
                        <a:t>Пики </a:t>
                      </a:r>
                      <a:r>
                        <a:rPr lang="ru-RU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(1</a:t>
                      </a:r>
                      <a:r>
                        <a:rPr lang="en-US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p</a:t>
                      </a:r>
                      <a:r>
                        <a:rPr lang="ru-RU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с</a:t>
                      </a:r>
                      <a:r>
                        <a:rPr lang="en-US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= 12 </a:t>
                      </a:r>
                      <a:r>
                        <a:rPr lang="en-US" b="1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pt</a:t>
                      </a:r>
                      <a:r>
                        <a:rPr lang="ru-RU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491880" y="44624"/>
            <a:ext cx="2088232" cy="369332"/>
          </a:xfr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/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Размеры в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CSS</a:t>
            </a:r>
            <a:endParaRPr lang="ru-RU" sz="18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graphicFrame>
        <p:nvGraphicFramePr>
          <p:cNvPr id="5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187700"/>
              </p:ext>
            </p:extLst>
          </p:nvPr>
        </p:nvGraphicFramePr>
        <p:xfrm>
          <a:off x="3923929" y="1305560"/>
          <a:ext cx="5040560" cy="21996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2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ourier New" pitchFamily="49" charset="0"/>
                          <a:cs typeface="Courier New" pitchFamily="49" charset="0"/>
                        </a:rPr>
                        <a:t>Относительные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latin typeface="Courier New" pitchFamily="49" charset="0"/>
                          <a:cs typeface="Courier New" pitchFamily="49" charset="0"/>
                        </a:rPr>
                        <a:t>Проценты 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latin typeface="Courier New" pitchFamily="49" charset="0"/>
                          <a:cs typeface="Courier New" pitchFamily="49" charset="0"/>
                        </a:rPr>
                        <a:t>px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latin typeface="Courier New" pitchFamily="49" charset="0"/>
                          <a:cs typeface="Courier New" pitchFamily="49" charset="0"/>
                        </a:rPr>
                        <a:t>Пикселы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latin typeface="Courier New" pitchFamily="49" charset="0"/>
                          <a:cs typeface="Courier New" pitchFamily="49" charset="0"/>
                        </a:rPr>
                        <a:t>em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Высоты используемого элементом шрифта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ex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latin typeface="Courier New" pitchFamily="49" charset="0"/>
                          <a:cs typeface="Courier New" pitchFamily="49" charset="0"/>
                        </a:rPr>
                        <a:t>Высота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smtClean="0">
                          <a:latin typeface="Courier New" pitchFamily="49" charset="0"/>
                          <a:cs typeface="Courier New" pitchFamily="49" charset="0"/>
                        </a:rPr>
                        <a:t>символа </a:t>
                      </a:r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ru-RU" b="1" dirty="0" smtClean="0">
                          <a:latin typeface="Courier New" pitchFamily="49" charset="0"/>
                          <a:cs typeface="Courier New" pitchFamily="49" charset="0"/>
                        </a:rPr>
                        <a:t>  элемента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7504" y="476672"/>
            <a:ext cx="8856984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В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CSS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размеры всегда пишутся с единицами размерности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Между цифрой и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единицей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размерности нет пробелов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!!!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4365104"/>
            <a:ext cx="885698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Абсолютные единицы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– это те размеры, которые связаны с реальным 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                   миром</a:t>
            </a: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Относительные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– используются для мониторов, где в соответствии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с разрешением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монитора меняется размер пикселя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213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50418"/>
            <a:ext cx="9001000" cy="602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4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1940337"/>
              </p:ext>
            </p:extLst>
          </p:nvPr>
        </p:nvGraphicFramePr>
        <p:xfrm>
          <a:off x="313184" y="692696"/>
          <a:ext cx="8723312" cy="29260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169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9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8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ourier New" pitchFamily="49" charset="0"/>
                          <a:cs typeface="Courier New" pitchFamily="49" charset="0"/>
                        </a:rPr>
                        <a:t>16-ричный код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ourier New" pitchFamily="49" charset="0"/>
                          <a:cs typeface="Courier New" pitchFamily="49" charset="0"/>
                        </a:rPr>
                        <a:t>Ключевое  </a:t>
                      </a:r>
                      <a:endParaRPr lang="en-US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/>
                      <a:r>
                        <a:rPr lang="ru-RU" b="1" dirty="0" smtClean="0">
                          <a:latin typeface="Courier New" pitchFamily="49" charset="0"/>
                          <a:cs typeface="Courier New" pitchFamily="49" charset="0"/>
                        </a:rPr>
                        <a:t>слово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RGB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#000000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black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latin typeface="Courier New" pitchFamily="49" charset="0"/>
                          <a:cs typeface="Courier New" pitchFamily="49" charset="0"/>
                        </a:rPr>
                        <a:t>rgb</a:t>
                      </a: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(0,</a:t>
                      </a:r>
                      <a:r>
                        <a:rPr lang="uk-UA" sz="2000" b="1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0,</a:t>
                      </a:r>
                      <a:r>
                        <a:rPr lang="uk-UA" sz="2000" b="1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0)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latin typeface="Courier New" pitchFamily="49" charset="0"/>
                          <a:cs typeface="Courier New" pitchFamily="49" charset="0"/>
                        </a:rPr>
                        <a:t>Черный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#c0c0c0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silver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>
                          <a:latin typeface="Courier New" pitchFamily="49" charset="0"/>
                          <a:cs typeface="Courier New" pitchFamily="49" charset="0"/>
                        </a:rPr>
                        <a:t>rgb</a:t>
                      </a: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(192,192,192)</a:t>
                      </a:r>
                      <a:endParaRPr lang="ru-RU" sz="20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latin typeface="Courier New" pitchFamily="49" charset="0"/>
                          <a:cs typeface="Courier New" pitchFamily="49" charset="0"/>
                        </a:rPr>
                        <a:t>светло-серый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#0000ff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blue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>
                          <a:latin typeface="Courier New" pitchFamily="49" charset="0"/>
                          <a:cs typeface="Courier New" pitchFamily="49" charset="0"/>
                        </a:rPr>
                        <a:t>rgb</a:t>
                      </a: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(0,</a:t>
                      </a:r>
                      <a:r>
                        <a:rPr lang="uk-UA" sz="2000" b="1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0,</a:t>
                      </a:r>
                      <a:r>
                        <a:rPr lang="uk-UA" sz="2000" b="1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255)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latin typeface="Courier New" pitchFamily="49" charset="0"/>
                          <a:cs typeface="Courier New" pitchFamily="49" charset="0"/>
                        </a:rPr>
                        <a:t>Синий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#008000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green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>
                          <a:latin typeface="Courier New" pitchFamily="49" charset="0"/>
                          <a:cs typeface="Courier New" pitchFamily="49" charset="0"/>
                        </a:rPr>
                        <a:t>rgb</a:t>
                      </a: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(0,</a:t>
                      </a:r>
                      <a:r>
                        <a:rPr lang="uk-UA" sz="2000" b="1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128,</a:t>
                      </a:r>
                      <a:r>
                        <a:rPr lang="uk-UA" sz="2000" b="1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0)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latin typeface="Courier New" pitchFamily="49" charset="0"/>
                          <a:cs typeface="Courier New" pitchFamily="49" charset="0"/>
                        </a:rPr>
                        <a:t>Зеленый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#000080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navy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>
                          <a:latin typeface="Courier New" pitchFamily="49" charset="0"/>
                          <a:cs typeface="Courier New" pitchFamily="49" charset="0"/>
                        </a:rPr>
                        <a:t>rgb</a:t>
                      </a: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(0,</a:t>
                      </a:r>
                      <a:r>
                        <a:rPr lang="uk-UA" sz="2000" b="1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0,</a:t>
                      </a:r>
                      <a:r>
                        <a:rPr lang="uk-UA" sz="2000" b="1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128)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2000" b="1" dirty="0" err="1" smtClean="0">
                          <a:latin typeface="Courier New" pitchFamily="49" charset="0"/>
                          <a:cs typeface="Courier New" pitchFamily="49" charset="0"/>
                        </a:rPr>
                        <a:t>темно-синий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987824" y="35332"/>
            <a:ext cx="3168352" cy="369332"/>
          </a:xfr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/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Задание цвета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в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CSS</a:t>
            </a:r>
            <a:endParaRPr lang="ru-RU" sz="18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73038" y="4077072"/>
            <a:ext cx="8208912" cy="2088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Допустимые сокращения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(</a:t>
            </a:r>
            <a:r>
              <a:rPr lang="ru-RU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если 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в</a:t>
            </a:r>
            <a:r>
              <a:rPr lang="ru-RU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паре одинаковые символы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3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</a:t>
            </a:r>
            <a:r>
              <a:rPr lang="ru-RU" sz="3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сс</a:t>
            </a:r>
            <a:r>
              <a:rPr lang="en-US" sz="3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ee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3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0c</a:t>
            </a:r>
            <a:r>
              <a:rPr lang="en-US" sz="3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3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endParaRPr lang="en-US" sz="40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3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сс</a:t>
            </a:r>
            <a:r>
              <a:rPr lang="en-US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00</a:t>
            </a:r>
            <a:r>
              <a:rPr lang="en-US" sz="3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=  #</a:t>
            </a:r>
            <a:r>
              <a:rPr lang="ru-RU" sz="3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с</a:t>
            </a:r>
            <a:r>
              <a:rPr lang="en-US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3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02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35332"/>
            <a:ext cx="4680520" cy="369332"/>
          </a:xfr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/>
            <a:r>
              <a:rPr lang="ru-RU" sz="18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Виды </a:t>
            </a:r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селекторов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- c</a:t>
            </a:r>
            <a:r>
              <a:rPr lang="ru-RU" sz="18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електоры</a:t>
            </a:r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типа</a:t>
            </a:r>
            <a:endParaRPr lang="ru-RU" sz="18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75648" y="52029"/>
            <a:ext cx="309634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01_selector_type.html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1772816"/>
            <a:ext cx="9036496" cy="1938992"/>
          </a:xfrm>
          <a:prstGeom prst="rect">
            <a:avLst/>
          </a:prstGeom>
          <a:gradFill>
            <a:gsLst>
              <a:gs pos="0">
                <a:srgbClr val="92D050">
                  <a:lumMod val="36000"/>
                  <a:lumOff val="64000"/>
                  <a:alpha val="48000"/>
                </a:srgbClr>
              </a:gs>
              <a:gs pos="100000">
                <a:schemeClr val="bg1"/>
              </a:gs>
            </a:gsLst>
            <a:lin ang="5400000" scaled="0"/>
          </a:gradFill>
          <a:ln w="9525">
            <a:solidFill>
              <a:schemeClr val="tx2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&lt;style&gt;</a:t>
            </a:r>
          </a:p>
          <a:p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color:red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 font-size:20px;  }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background: #e0e0e0;}</a:t>
            </a: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&lt;/style&gt;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&lt;/head&gt;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47" y="4941168"/>
            <a:ext cx="9036496" cy="1323439"/>
          </a:xfrm>
          <a:prstGeom prst="rect">
            <a:avLst/>
          </a:prstGeom>
          <a:gradFill>
            <a:gsLst>
              <a:gs pos="100000">
                <a:srgbClr val="FFC000">
                  <a:alpha val="16000"/>
                </a:srgbClr>
              </a:gs>
              <a:gs pos="0">
                <a:schemeClr val="bg1"/>
              </a:gs>
            </a:gsLst>
            <a:lin ang="5400000" scaled="0"/>
          </a:gradFill>
          <a:ln w="9525">
            <a:solidFill>
              <a:schemeClr val="tx2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&lt;h1&gt;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Заголовок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H1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&lt;/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h1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p&gt;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Параграф  1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&lt;/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p&gt;</a:t>
            </a:r>
          </a:p>
          <a:p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&lt;div&gt; 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Элемент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DIV  &lt;/div&gt;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&lt;p&gt; 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Параграф  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&lt;/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51147" y="4005064"/>
            <a:ext cx="54208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Отобрать</a:t>
            </a:r>
            <a:r>
              <a:rPr lang="ru-RU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все блоки</a:t>
            </a:r>
            <a:r>
              <a:rPr lang="ru-RU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на странице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и отобразить их фон цветом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#e0e0e0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2915817" y="548680"/>
            <a:ext cx="518457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Отобрать</a:t>
            </a:r>
            <a:r>
              <a:rPr lang="ru-RU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все </a:t>
            </a:r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параграфы</a:t>
            </a:r>
            <a:r>
              <a:rPr lang="ru-R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на странице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и отобразить их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размером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шрифта 20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, красным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цветом 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1619672" y="1148845"/>
            <a:ext cx="1224136" cy="134405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1691680" y="3068960"/>
            <a:ext cx="1944216" cy="139776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40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35332"/>
            <a:ext cx="1800200" cy="369332"/>
          </a:xfr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/>
            <a:r>
              <a:rPr lang="ru-RU" sz="18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Селектор 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id</a:t>
            </a:r>
            <a:endParaRPr lang="ru-RU" sz="18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74178" y="25840"/>
            <a:ext cx="284431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02_selector_id.html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1772816"/>
            <a:ext cx="9036496" cy="1938992"/>
          </a:xfrm>
          <a:prstGeom prst="rect">
            <a:avLst/>
          </a:prstGeom>
          <a:gradFill>
            <a:gsLst>
              <a:gs pos="0">
                <a:srgbClr val="92D050">
                  <a:lumMod val="36000"/>
                  <a:lumOff val="64000"/>
                  <a:alpha val="48000"/>
                </a:srgbClr>
              </a:gs>
              <a:gs pos="100000">
                <a:schemeClr val="bg1"/>
              </a:gs>
            </a:gsLst>
            <a:lin ang="5400000" scaled="0"/>
          </a:gradFill>
          <a:ln w="9525">
            <a:solidFill>
              <a:schemeClr val="tx2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&lt;style&gt;</a:t>
            </a:r>
          </a:p>
          <a:p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#main-head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color:red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 font-size:20px;  }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#content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background: #e0e0e0;}</a:t>
            </a: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&lt;/style&gt;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&lt;/head&gt;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47" y="4941168"/>
            <a:ext cx="9036496" cy="707886"/>
          </a:xfrm>
          <a:prstGeom prst="rect">
            <a:avLst/>
          </a:prstGeom>
          <a:gradFill>
            <a:gsLst>
              <a:gs pos="100000">
                <a:srgbClr val="FFC000">
                  <a:alpha val="16000"/>
                </a:srgbClr>
              </a:gs>
              <a:gs pos="0">
                <a:schemeClr val="bg1"/>
              </a:gs>
            </a:gsLst>
            <a:lin ang="5400000" scaled="0"/>
          </a:gradFill>
          <a:ln w="9525">
            <a:solidFill>
              <a:schemeClr val="tx2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h1 id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main-head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Заголовок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H1&lt;/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h1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&lt;p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content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Параграф  1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15816" y="3873822"/>
            <a:ext cx="46805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Отобрать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на странице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элементы с</a:t>
            </a:r>
            <a:r>
              <a:rPr lang="ru-R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id=content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и отобразить их фон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цветом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#e0e0e0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2915817" y="548680"/>
            <a:ext cx="612067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Отобрать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на странице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элементы с</a:t>
            </a:r>
            <a:r>
              <a:rPr lang="ru-RU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id=main-head</a:t>
            </a:r>
            <a:r>
              <a:rPr lang="ru-RU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и отобразить их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размером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шрифта 20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, красным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цветом 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1619672" y="1148845"/>
            <a:ext cx="1224136" cy="134405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1691680" y="3068960"/>
            <a:ext cx="1224137" cy="129614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91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35332"/>
            <a:ext cx="2376264" cy="369332"/>
          </a:xfr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/>
            <a:r>
              <a:rPr lang="ru-RU" sz="18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Селектор класса</a:t>
            </a:r>
            <a:endParaRPr lang="ru-RU" sz="18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0009" y="57526"/>
            <a:ext cx="331236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03_selector_class.html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1772816"/>
            <a:ext cx="9036496" cy="2308324"/>
          </a:xfrm>
          <a:prstGeom prst="rect">
            <a:avLst/>
          </a:prstGeom>
          <a:gradFill>
            <a:gsLst>
              <a:gs pos="0">
                <a:srgbClr val="92D050">
                  <a:lumMod val="36000"/>
                  <a:lumOff val="64000"/>
                  <a:alpha val="48000"/>
                </a:srgbClr>
              </a:gs>
              <a:gs pos="100000">
                <a:schemeClr val="bg1"/>
              </a:gs>
            </a:gsLst>
            <a:lin ang="5400000" scaled="0"/>
          </a:gradFill>
          <a:ln w="9525">
            <a:solidFill>
              <a:schemeClr val="tx2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&lt;style&gt;</a:t>
            </a:r>
          </a:p>
          <a:p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.first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color:red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h2.first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font-family: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arial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second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{font-size: 20px;}	</a:t>
            </a: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&lt;/style&gt;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&lt;/head&gt;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47" y="5229200"/>
            <a:ext cx="9036496" cy="1323439"/>
          </a:xfrm>
          <a:prstGeom prst="rect">
            <a:avLst/>
          </a:prstGeom>
          <a:gradFill>
            <a:gsLst>
              <a:gs pos="100000">
                <a:srgbClr val="FFC000">
                  <a:alpha val="16000"/>
                </a:srgbClr>
              </a:gs>
              <a:gs pos="0">
                <a:schemeClr val="bg1"/>
              </a:gs>
            </a:gsLst>
            <a:lin ang="5400000" scaled="0"/>
          </a:gradFill>
          <a:ln w="9525">
            <a:solidFill>
              <a:schemeClr val="tx2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h2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class="first"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Заголовок красного цвета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&lt;/h2&gt;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class="first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&gt;text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p&gt;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&lt;p&gt;text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sesond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text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&lt;/p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4294837"/>
            <a:ext cx="6264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Отобрать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на странице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элементы с</a:t>
            </a:r>
            <a:r>
              <a:rPr lang="ru-R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классом</a:t>
            </a:r>
            <a:r>
              <a:rPr lang="ru-RU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second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и отобразить их размером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шрифта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20px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5273824" y="476672"/>
            <a:ext cx="369066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Отобрать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на странице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элементы с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классом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irst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и отобразить их красным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цветом 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2051720" y="1340768"/>
            <a:ext cx="3222104" cy="115213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2027596" y="3429000"/>
            <a:ext cx="660134" cy="108012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248" y="548680"/>
            <a:ext cx="448275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Отобрать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на странице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элементы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с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классом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irst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и отобразить их шрифтом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arial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ru-RU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 flipV="1">
            <a:off x="1691680" y="1472010"/>
            <a:ext cx="144016" cy="1380926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01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21" grpId="0" animBg="1"/>
      <p:bldP spid="1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35332"/>
            <a:ext cx="3888432" cy="369332"/>
          </a:xfr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/>
            <a:r>
              <a:rPr lang="ru-RU" sz="18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Особености</a:t>
            </a:r>
            <a:r>
              <a:rPr lang="ru-RU" sz="18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классов </a:t>
            </a:r>
            <a:endParaRPr lang="ru-RU" sz="18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248" y="548680"/>
            <a:ext cx="8875240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Элемент может иметь от одного и более классов</a:t>
            </a: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class="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ru-RU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second third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 ... &lt;/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p&gt;</a:t>
            </a:r>
          </a:p>
          <a:p>
            <a:pPr marL="342900" indent="-342900">
              <a:buAutoNum type="arabicPeriod"/>
            </a:pP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Селектор класса(впрочем как и любой другой селектор) может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дополняться типом элемента, например</a:t>
            </a: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p.first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{...}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отобрать только параграфы у которых есть 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               класс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h2.first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{...}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отобрать только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заголовки 2-го уровня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у 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                которых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есть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класс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endParaRPr lang="ru-RU" dirty="0"/>
          </a:p>
          <a:p>
            <a:endParaRPr lang="ru-RU" dirty="0" smtClean="0"/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Селектор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класса может состоять из нескольких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имет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классов,   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например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endParaRPr lang="ru-RU" dirty="0" smtClean="0"/>
          </a:p>
          <a:p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first.second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{...}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отобрать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элементы у которых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есть оба 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                     классы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и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second</a:t>
            </a:r>
            <a:endParaRPr lang="ru-RU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344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35332"/>
            <a:ext cx="3240360" cy="369332"/>
          </a:xfr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/>
            <a:r>
              <a:rPr lang="ru-RU" sz="18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Группировка селекторов</a:t>
            </a:r>
            <a:endParaRPr lang="ru-RU" sz="18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15706" y="75982"/>
            <a:ext cx="324036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04_selector_group.html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1772816"/>
            <a:ext cx="9036496" cy="1938992"/>
          </a:xfrm>
          <a:prstGeom prst="rect">
            <a:avLst/>
          </a:prstGeom>
          <a:gradFill>
            <a:gsLst>
              <a:gs pos="0">
                <a:srgbClr val="92D050">
                  <a:lumMod val="36000"/>
                  <a:lumOff val="64000"/>
                  <a:alpha val="48000"/>
                </a:srgbClr>
              </a:gs>
              <a:gs pos="100000">
                <a:schemeClr val="bg1"/>
              </a:gs>
            </a:gsLst>
            <a:lin ang="5400000" scaled="0"/>
          </a:gradFill>
          <a:ln w="9525">
            <a:solidFill>
              <a:schemeClr val="tx2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&lt;style&gt;</a:t>
            </a:r>
          </a:p>
          <a:p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h1,p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color:red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;}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#main-head, .content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font-size: 18px;}</a:t>
            </a: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&lt;/style&gt;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&lt;/head&gt;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47" y="4941168"/>
            <a:ext cx="9036496" cy="1015663"/>
          </a:xfrm>
          <a:prstGeom prst="rect">
            <a:avLst/>
          </a:prstGeom>
          <a:gradFill>
            <a:gsLst>
              <a:gs pos="100000">
                <a:srgbClr val="FFC000">
                  <a:alpha val="16000"/>
                </a:srgbClr>
              </a:gs>
              <a:gs pos="0">
                <a:schemeClr val="bg1"/>
              </a:gs>
            </a:gsLst>
            <a:lin ang="5400000" scaled="0"/>
          </a:gradFill>
          <a:ln w="9525">
            <a:solidFill>
              <a:schemeClr val="tx2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h1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main-head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Заголовок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H1&lt;/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h1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&lt;p&gt;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Параграф  1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content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"&gt;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Параграф  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&lt;/p&gt;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15816" y="3873822"/>
            <a:ext cx="568863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Отобрать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на странице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элементы с</a:t>
            </a:r>
            <a:r>
              <a:rPr lang="ru-R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id=content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и классом 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content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и отобразить их размером шрифта 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18px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15817" y="548680"/>
            <a:ext cx="6120679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Отобрать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на странице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элементы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h1 </a:t>
            </a:r>
            <a:r>
              <a:rPr lang="ru-RU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и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u-RU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и отобразить их красным цветом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1619672" y="1148845"/>
            <a:ext cx="1224136" cy="134405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1691680" y="3068960"/>
            <a:ext cx="1224137" cy="129614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74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107504" y="597768"/>
          <a:ext cx="8928992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Селектор атрибута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p</a:t>
                      </a:r>
                      <a:r>
                        <a:rPr lang="ru-RU" sz="18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US" sz="18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align</a:t>
                      </a:r>
                      <a:r>
                        <a:rPr lang="ru-RU" sz="18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] </a:t>
                      </a:r>
                      <a:r>
                        <a:rPr lang="ru-RU" sz="1800" b="1" dirty="0" smtClean="0">
                          <a:latin typeface="Courier New" pitchFamily="49" charset="0"/>
                        </a:rPr>
                        <a:t>{ </a:t>
                      </a:r>
                      <a:r>
                        <a:rPr lang="en-US" sz="1800" b="1" dirty="0" err="1" smtClean="0">
                          <a:latin typeface="Courier New" pitchFamily="49" charset="0"/>
                        </a:rPr>
                        <a:t>color:red</a:t>
                      </a:r>
                      <a:r>
                        <a:rPr lang="ru-RU" sz="1800" b="1" dirty="0" smtClean="0">
                          <a:latin typeface="Courier New" pitchFamily="49" charset="0"/>
                        </a:rPr>
                        <a:t> }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У элемента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присутствует</a:t>
                      </a:r>
                      <a:r>
                        <a:rPr kumimoji="0" lang="ru-RU" sz="1800" b="1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атрибут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baseline="0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align</a:t>
                      </a:r>
                      <a:endParaRPr kumimoji="0" lang="ru-RU" sz="1800" b="1" kern="1200" dirty="0">
                        <a:solidFill>
                          <a:schemeClr val="accent2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US" sz="18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align</a:t>
                      </a:r>
                      <a:r>
                        <a:rPr lang="ru-RU" sz="18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="</a:t>
                      </a:r>
                      <a:r>
                        <a:rPr kumimoji="0" lang="ru-RU" sz="1800" b="1" kern="1200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первый</a:t>
                      </a:r>
                      <a:r>
                        <a:rPr lang="ru-RU" sz="18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"]</a:t>
                      </a:r>
                      <a:r>
                        <a:rPr lang="ru-RU" sz="1800" b="1" dirty="0" smtClean="0">
                          <a:latin typeface="Courier New" pitchFamily="49" charset="0"/>
                        </a:rPr>
                        <a:t>{ </a:t>
                      </a:r>
                      <a:r>
                        <a:rPr lang="en-US" sz="1800" b="1" dirty="0" smtClean="0">
                          <a:latin typeface="Courier New" pitchFamily="49" charset="0"/>
                        </a:rPr>
                        <a:t>…</a:t>
                      </a:r>
                      <a:r>
                        <a:rPr lang="ru-RU" sz="1800" b="1" dirty="0" smtClean="0">
                          <a:latin typeface="Courier New" pitchFamily="49" charset="0"/>
                        </a:rPr>
                        <a:t>}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У элемента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800" b="1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атрибут</a:t>
                      </a:r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baseline="0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title</a:t>
                      </a:r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800" b="1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равен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первый</a:t>
                      </a:r>
                      <a:endParaRPr kumimoji="0" lang="ru-RU" sz="1800" b="1" kern="1200" dirty="0">
                        <a:solidFill>
                          <a:schemeClr val="accent2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.</a:t>
                      </a:r>
                      <a:r>
                        <a:rPr lang="en-US" sz="1800" b="1" dirty="0" err="1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mycls</a:t>
                      </a:r>
                      <a:r>
                        <a:rPr lang="ru-RU" sz="18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US" sz="18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align</a:t>
                      </a:r>
                      <a:r>
                        <a:rPr lang="ru-RU" sz="18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~="</a:t>
                      </a:r>
                      <a:r>
                        <a:rPr lang="en-US" sz="18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right</a:t>
                      </a:r>
                      <a:r>
                        <a:rPr lang="ru-RU" sz="18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"] </a:t>
                      </a:r>
                      <a:r>
                        <a:rPr lang="ru-RU" sz="1800" b="1" dirty="0" smtClean="0">
                          <a:latin typeface="Courier New" pitchFamily="49" charset="0"/>
                        </a:rPr>
                        <a:t>{</a:t>
                      </a:r>
                      <a:r>
                        <a:rPr lang="en-US" sz="1800" b="1" dirty="0" smtClean="0">
                          <a:latin typeface="Courier New" pitchFamily="49" charset="0"/>
                        </a:rPr>
                        <a:t>…</a:t>
                      </a:r>
                      <a:r>
                        <a:rPr lang="ru-RU" sz="1800" b="1" dirty="0" smtClean="0">
                          <a:latin typeface="Courier New" pitchFamily="49" charset="0"/>
                        </a:rPr>
                        <a:t>}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У</a:t>
                      </a:r>
                      <a:r>
                        <a:rPr kumimoji="0" lang="ru-RU" sz="1800" b="1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элементов с классом </a:t>
                      </a:r>
                      <a:r>
                        <a:rPr lang="en-US" sz="1800" b="1" dirty="0" err="1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mycls</a:t>
                      </a:r>
                      <a:r>
                        <a:rPr lang="ru-RU" sz="18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kumimoji="0" lang="ru-RU" sz="1800" b="1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в атрибуте </a:t>
                      </a:r>
                      <a:r>
                        <a:rPr lang="en-US" sz="18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align</a:t>
                      </a:r>
                      <a:r>
                        <a:rPr lang="ru-RU" sz="18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kumimoji="0" lang="ru-RU" sz="1800" b="1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присутствует слово </a:t>
                      </a:r>
                      <a:r>
                        <a:rPr lang="en-US" sz="18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right</a:t>
                      </a:r>
                      <a:r>
                        <a:rPr lang="ru-RU" sz="18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целиком</a:t>
                      </a:r>
                      <a:endParaRPr kumimoji="0" lang="ru-RU" sz="18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.</a:t>
                      </a:r>
                      <a:r>
                        <a:rPr lang="en-US" sz="1800" b="1" dirty="0" err="1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cls</a:t>
                      </a:r>
                      <a:r>
                        <a:rPr lang="ru-RU" sz="18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US" sz="18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align</a:t>
                      </a:r>
                      <a:r>
                        <a:rPr lang="ru-RU" sz="18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*="</a:t>
                      </a:r>
                      <a:r>
                        <a:rPr lang="en-US" sz="18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right</a:t>
                      </a:r>
                      <a:r>
                        <a:rPr lang="ru-RU" sz="18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"] </a:t>
                      </a:r>
                      <a:r>
                        <a:rPr lang="ru-RU" sz="1800" b="1" dirty="0" smtClean="0">
                          <a:latin typeface="Courier New" pitchFamily="49" charset="0"/>
                        </a:rPr>
                        <a:t>{</a:t>
                      </a:r>
                      <a:r>
                        <a:rPr lang="en-US" sz="1800" b="1" dirty="0" smtClean="0">
                          <a:latin typeface="Courier New" pitchFamily="49" charset="0"/>
                        </a:rPr>
                        <a:t>…</a:t>
                      </a:r>
                      <a:r>
                        <a:rPr lang="ru-RU" sz="1800" b="1" dirty="0" smtClean="0">
                          <a:latin typeface="Courier New" pitchFamily="49" charset="0"/>
                        </a:rPr>
                        <a:t>}</a:t>
                      </a: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У</a:t>
                      </a:r>
                      <a:r>
                        <a:rPr kumimoji="0" lang="ru-RU" sz="1800" b="1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элементов с классом </a:t>
                      </a:r>
                      <a:r>
                        <a:rPr lang="en-US" sz="1800" b="1" dirty="0" err="1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cls</a:t>
                      </a:r>
                      <a:r>
                        <a:rPr lang="ru-RU" sz="18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kumimoji="0" lang="ru-RU" sz="1800" b="1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в атрибуте </a:t>
                      </a:r>
                      <a:r>
                        <a:rPr lang="en-US" sz="18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align</a:t>
                      </a:r>
                      <a:r>
                        <a:rPr lang="ru-RU" sz="18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kumimoji="0" lang="ru-RU" sz="1800" b="1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присутствует сочетание </a:t>
                      </a:r>
                      <a:r>
                        <a:rPr lang="en-US" sz="18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right</a:t>
                      </a:r>
                      <a:endParaRPr kumimoji="0" lang="ru-RU" sz="18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div</a:t>
                      </a:r>
                      <a:r>
                        <a:rPr lang="ru-RU" sz="18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ru-RU" sz="1800" b="1" dirty="0" err="1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lang</a:t>
                      </a:r>
                      <a:r>
                        <a:rPr lang="en-US" sz="18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^</a:t>
                      </a:r>
                      <a:r>
                        <a:rPr lang="ru-RU" sz="18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="е"] </a:t>
                      </a:r>
                      <a:r>
                        <a:rPr lang="ru-RU" sz="1800" b="1" dirty="0" smtClean="0">
                          <a:latin typeface="Courier New" pitchFamily="49" charset="0"/>
                        </a:rPr>
                        <a:t>{</a:t>
                      </a:r>
                      <a:r>
                        <a:rPr lang="en-US" sz="1800" b="1" dirty="0" smtClean="0">
                          <a:latin typeface="Courier New" pitchFamily="49" charset="0"/>
                        </a:rPr>
                        <a:t>…</a:t>
                      </a:r>
                      <a:r>
                        <a:rPr lang="ru-RU" sz="1800" b="1" dirty="0" smtClean="0">
                          <a:latin typeface="Courier New" pitchFamily="49" charset="0"/>
                        </a:rPr>
                        <a:t> }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У элементов 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div </a:t>
                      </a:r>
                      <a:r>
                        <a:rPr kumimoji="0" lang="ru-RU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атрибут </a:t>
                      </a:r>
                      <a:r>
                        <a:rPr lang="ru-RU" sz="1800" b="1" dirty="0" err="1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lang</a:t>
                      </a:r>
                      <a:r>
                        <a:rPr lang="ru-RU" sz="18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kumimoji="0" lang="ru-RU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начинается с буквы </a:t>
                      </a:r>
                      <a:r>
                        <a:rPr lang="ru-RU" sz="18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e</a:t>
                      </a:r>
                      <a:endParaRPr kumimoji="0" lang="ru-RU" sz="18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div</a:t>
                      </a:r>
                      <a:r>
                        <a:rPr lang="ru-RU" sz="18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ru-RU" sz="1800" b="1" dirty="0" err="1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lang</a:t>
                      </a:r>
                      <a:r>
                        <a:rPr lang="en-US" sz="18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$</a:t>
                      </a:r>
                      <a:r>
                        <a:rPr lang="ru-RU" sz="18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="e</a:t>
                      </a:r>
                      <a:r>
                        <a:rPr lang="en-US" sz="18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s</a:t>
                      </a:r>
                      <a:r>
                        <a:rPr lang="ru-RU" sz="18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"] </a:t>
                      </a:r>
                      <a:r>
                        <a:rPr lang="ru-RU" sz="1800" b="1" dirty="0" smtClean="0">
                          <a:latin typeface="Courier New" pitchFamily="49" charset="0"/>
                        </a:rPr>
                        <a:t>{</a:t>
                      </a:r>
                      <a:r>
                        <a:rPr lang="en-US" sz="1800" b="1" dirty="0" smtClean="0">
                          <a:latin typeface="Courier New" pitchFamily="49" charset="0"/>
                        </a:rPr>
                        <a:t>…</a:t>
                      </a:r>
                      <a:r>
                        <a:rPr lang="ru-RU" sz="1800" b="1" dirty="0" smtClean="0">
                          <a:latin typeface="Courier New" pitchFamily="49" charset="0"/>
                        </a:rPr>
                        <a:t> }</a:t>
                      </a: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У элементов 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div </a:t>
                      </a:r>
                      <a:r>
                        <a:rPr kumimoji="0" lang="ru-RU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атрибут </a:t>
                      </a:r>
                      <a:r>
                        <a:rPr lang="ru-RU" sz="1800" b="1" dirty="0" err="1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lang</a:t>
                      </a:r>
                      <a:r>
                        <a:rPr lang="ru-RU" sz="18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kumimoji="0" lang="ru-RU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заканчивается словосочетанием </a:t>
                      </a:r>
                      <a:r>
                        <a:rPr lang="ru-RU" sz="18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e</a:t>
                      </a:r>
                      <a:r>
                        <a:rPr lang="en-US" sz="18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s</a:t>
                      </a:r>
                      <a:endParaRPr kumimoji="0" lang="ru-RU" sz="18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09982" y="116632"/>
            <a:ext cx="38164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 smtClean="0"/>
              <a:t>05_seletor_attributes.html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197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306768"/>
              </p:ext>
            </p:extLst>
          </p:nvPr>
        </p:nvGraphicFramePr>
        <p:xfrm>
          <a:off x="179512" y="692696"/>
          <a:ext cx="88569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5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:link {…}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a:link{…}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Непосещенная</a:t>
                      </a:r>
                      <a:r>
                        <a:rPr kumimoji="0" lang="ru-RU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ссылка</a:t>
                      </a:r>
                      <a:endParaRPr kumimoji="0" lang="ru-RU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:visited {…}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a:visited{…}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Посещенная ссылка</a:t>
                      </a:r>
                      <a:endParaRPr kumimoji="0" lang="ru-RU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:active{…}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a:active{…}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На</a:t>
                      </a:r>
                      <a:r>
                        <a:rPr kumimoji="0" lang="ru-RU" b="1" kern="12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ссылку нажали</a:t>
                      </a:r>
                      <a:endParaRPr kumimoji="0" lang="ru-RU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:hover{…}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a:hover{…}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Указатель</a:t>
                      </a:r>
                      <a:r>
                        <a:rPr kumimoji="0" lang="ru-RU" b="1" kern="12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мыши над ссылкой</a:t>
                      </a:r>
                      <a:endParaRPr kumimoji="0" lang="ru-RU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73053" y="107340"/>
            <a:ext cx="324036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selectors/index.html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07340"/>
            <a:ext cx="2088232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spcBef>
                <a:spcPct val="0"/>
              </a:spcBef>
              <a:buNone/>
              <a:defRPr kumimoji="0" b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itchFamily="49" charset="0"/>
                <a:ea typeface="+mj-ea"/>
                <a:cs typeface="+mj-cs"/>
              </a:defRPr>
            </a:lvl1pPr>
            <a:extLst/>
          </a:lstStyle>
          <a:p>
            <a:r>
              <a:rPr lang="uk-UA" dirty="0" err="1"/>
              <a:t>Псевдоклассы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526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856984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  <a:latin typeface="Courier New" pitchFamily="49" charset="0"/>
              </a:rPr>
              <a:t>CSS</a:t>
            </a:r>
            <a:r>
              <a:rPr lang="ru-RU" b="1" dirty="0">
                <a:latin typeface="Courier New" pitchFamily="49" charset="0"/>
              </a:rPr>
              <a:t> — </a:t>
            </a:r>
            <a:r>
              <a:rPr lang="ru-RU" b="1" dirty="0" err="1">
                <a:latin typeface="Courier New" pitchFamily="49" charset="0"/>
              </a:rPr>
              <a:t>Cascading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Style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Sheets</a:t>
            </a:r>
            <a:r>
              <a:rPr lang="ru-RU" b="1" dirty="0">
                <a:latin typeface="Courier New" pitchFamily="49" charset="0"/>
              </a:rPr>
              <a:t> (каскадные таблицы стилей) — это средство, позволяющее задавать различные визуальные свойства HTML-элементам. </a:t>
            </a:r>
            <a:endParaRPr lang="uk-UA" b="1" dirty="0">
              <a:latin typeface="Courier New" pitchFamily="49" charset="0"/>
            </a:endParaRPr>
          </a:p>
          <a:p>
            <a:endParaRPr lang="uk-UA" b="1" dirty="0">
              <a:latin typeface="Courier New" pitchFamily="49" charset="0"/>
            </a:endParaRPr>
          </a:p>
          <a:p>
            <a:r>
              <a:rPr lang="uk-UA" b="1" dirty="0">
                <a:latin typeface="Courier New" pitchFamily="49" charset="0"/>
                <a:hlinkClick r:id="rId2"/>
              </a:rPr>
              <a:t>http://www.w3.org/TR/CSS21/cover.html</a:t>
            </a:r>
            <a:endParaRPr lang="uk-UA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47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157845"/>
              </p:ext>
            </p:extLst>
          </p:nvPr>
        </p:nvGraphicFramePr>
        <p:xfrm>
          <a:off x="179512" y="531480"/>
          <a:ext cx="885698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:focus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input:focus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{…}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Элемент получил фокус</a:t>
                      </a:r>
                      <a:endParaRPr kumimoji="0" lang="ru-RU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:enabled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el:enabled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{...}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Элемент формы включен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905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:disabled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el:disabled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{...}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Элемент формы отключен </a:t>
                      </a:r>
                      <a:endParaRPr kumimoji="0" lang="ru-RU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84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:checked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input:checked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{...}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Элемент типа </a:t>
                      </a:r>
                      <a:r>
                        <a:rPr kumimoji="0" lang="en-US" b="1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radio</a:t>
                      </a:r>
                      <a:r>
                        <a:rPr kumimoji="0" lang="en-US" b="1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uk-UA" b="1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или</a:t>
                      </a:r>
                      <a:r>
                        <a:rPr kumimoji="0" lang="uk-UA" b="1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b="1" kern="1200" baseline="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checkbox</a:t>
                      </a:r>
                      <a:r>
                        <a:rPr kumimoji="0" lang="ru-RU" b="1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ru-RU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включены</a:t>
                      </a:r>
                      <a:endParaRPr kumimoji="0" lang="ru-RU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2695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73053" y="107340"/>
            <a:ext cx="324036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selectors/index.html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80093" y="53550"/>
            <a:ext cx="4248472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spcBef>
                <a:spcPct val="0"/>
              </a:spcBef>
              <a:buNone/>
              <a:defRPr kumimoji="0" b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itchFamily="49" charset="0"/>
                <a:ea typeface="+mj-ea"/>
                <a:cs typeface="+mj-cs"/>
              </a:defRPr>
            </a:lvl1pPr>
            <a:extLst/>
          </a:lstStyle>
          <a:p>
            <a:r>
              <a:rPr lang="uk-UA" dirty="0" err="1" smtClean="0"/>
              <a:t>Псевдоклассы</a:t>
            </a:r>
            <a:r>
              <a:rPr lang="en-US" dirty="0" smtClean="0"/>
              <a:t> (</a:t>
            </a:r>
            <a:r>
              <a:rPr lang="ru-RU" dirty="0" err="1" smtClean="0"/>
              <a:t>прордолжение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2423328"/>
            <a:ext cx="8712968" cy="1477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Focus</a:t>
            </a:r>
            <a:r>
              <a:rPr lang="uk-U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получать </a:t>
            </a:r>
            <a:r>
              <a:rPr lang="uk-UA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могут</a:t>
            </a:r>
            <a:r>
              <a:rPr lang="uk-U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только</a:t>
            </a:r>
            <a:r>
              <a:rPr lang="uk-U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элементы</a:t>
            </a:r>
            <a:r>
              <a:rPr lang="uk-U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форм и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ссылки.</a:t>
            </a:r>
          </a:p>
          <a:p>
            <a:r>
              <a:rPr lang="ru-RU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Элемент </a:t>
            </a:r>
            <a:r>
              <a:rPr lang="ru-RU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</a:t>
            </a:r>
            <a:r>
              <a:rPr lang="uk-UA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</a:t>
            </a:r>
            <a:r>
              <a:rPr lang="ru-RU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учил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focus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 означает, что элемент выбран с помощью мыши(или клавиатуры), курсор находится в пределах этого элемента, и если это элемент формы – то мы можем вводить в него текст.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516" y="4052807"/>
            <a:ext cx="8712968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Элемент </a:t>
            </a:r>
            <a:r>
              <a:rPr lang="ru-R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включен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, если его можно активировать (например, выбрать, нажать на него или ввести текст) или поставить фокус.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У элемента также есть отключенное состояние, когда его нельзя активировать или сфокусировать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32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718285"/>
              </p:ext>
            </p:extLst>
          </p:nvPr>
        </p:nvGraphicFramePr>
        <p:xfrm>
          <a:off x="179512" y="531480"/>
          <a:ext cx="8856984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:first-child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p:first-child{…}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Первые потомки всех элементов</a:t>
                      </a:r>
                      <a:endParaRPr kumimoji="0" lang="ru-RU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:last-child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p:first-child{…}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Последние потомки всех элементов</a:t>
                      </a:r>
                      <a:endParaRPr kumimoji="0" lang="ru-RU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696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:only-child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p:only-child {...}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элемент, являющийся единственным потомком родителя</a:t>
                      </a:r>
                      <a:endParaRPr kumimoji="0" lang="ru-RU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89682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73053" y="107340"/>
            <a:ext cx="324036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selectors/index.html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80093" y="53550"/>
            <a:ext cx="4248472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spcBef>
                <a:spcPct val="0"/>
              </a:spcBef>
              <a:buNone/>
              <a:defRPr kumimoji="0" b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itchFamily="49" charset="0"/>
                <a:ea typeface="+mj-ea"/>
                <a:cs typeface="+mj-cs"/>
              </a:defRPr>
            </a:lvl1pPr>
            <a:extLst/>
          </a:lstStyle>
          <a:p>
            <a:r>
              <a:rPr lang="uk-UA" dirty="0" err="1" smtClean="0"/>
              <a:t>Псевдоклассы</a:t>
            </a:r>
            <a:r>
              <a:rPr lang="en-US" dirty="0" smtClean="0"/>
              <a:t> (</a:t>
            </a:r>
            <a:r>
              <a:rPr lang="ru-RU" dirty="0" err="1" smtClean="0"/>
              <a:t>прордолжение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450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773053" y="107340"/>
            <a:ext cx="324036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selectors/index.html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757147"/>
              </p:ext>
            </p:extLst>
          </p:nvPr>
        </p:nvGraphicFramePr>
        <p:xfrm>
          <a:off x="180093" y="620688"/>
          <a:ext cx="8833320" cy="3687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2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841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:target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Применяется</a:t>
                      </a: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при наличии якоря</a:t>
                      </a:r>
                      <a:r>
                        <a:rPr kumimoji="0" lang="ru-RU" sz="1800" b="1" kern="12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на ссылке,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то есть если будет переход по ссылке вида</a:t>
                      </a:r>
                      <a:r>
                        <a:rPr kumimoji="0" lang="ru-RU" sz="1800" b="1" kern="1200" baseline="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baseline="0" dirty="0" err="1" smtClean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href</a:t>
                      </a:r>
                      <a:r>
                        <a:rPr kumimoji="0" lang="en-US" sz="1800" b="1" kern="1200" baseline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="test.html#d1"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то стили</a:t>
                      </a:r>
                      <a:r>
                        <a:rPr kumimoji="0" lang="en-US" sz="1800" b="1" kern="12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800" b="1" kern="12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применятся к элементу</a:t>
                      </a:r>
                      <a:r>
                        <a:rPr kumimoji="0" lang="en-US" sz="1800" b="1" kern="12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c</a:t>
                      </a:r>
                      <a:r>
                        <a:rPr kumimoji="0" lang="ru-RU" sz="1800" b="1" kern="12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baseline="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id="d1" </a:t>
                      </a:r>
                      <a:r>
                        <a:rPr kumimoji="0" lang="ru-RU" sz="1800" b="1" kern="12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после перехода на него</a:t>
                      </a:r>
                      <a:endParaRPr kumimoji="0" lang="ru-RU" sz="18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:empty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Выбирает</a:t>
                      </a:r>
                      <a:r>
                        <a:rPr kumimoji="0" lang="ru-RU" sz="1800" b="1" kern="12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элементы у которых нет дочерних, включая текстовые узлы</a:t>
                      </a:r>
                      <a:endParaRPr kumimoji="0" lang="ru-RU" sz="18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696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:not(</a:t>
                      </a:r>
                      <a:r>
                        <a:rPr lang="uk-UA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селектор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выбрать элементы согласно 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селектору за исключением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указанного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в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not</a:t>
                      </a:r>
                      <a:r>
                        <a:rPr lang="uk-UA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Например выбрать все элементы </a:t>
                      </a:r>
                      <a:r>
                        <a:rPr lang="en-US" b="1" baseline="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div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на странице за </a:t>
                      </a:r>
                      <a:r>
                        <a:rPr lang="ru-RU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искоючением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элеменета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с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id = "d1"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err="1" smtClean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div:not</a:t>
                      </a:r>
                      <a:r>
                        <a:rPr kumimoji="0" lang="en-US" sz="1800" b="1" kern="1200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(#d</a:t>
                      </a:r>
                      <a:r>
                        <a:rPr kumimoji="0" lang="ru-RU" sz="1800" b="1" kern="1200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b="1" kern="1200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) {...}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89682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0093" y="53550"/>
            <a:ext cx="4248472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spcBef>
                <a:spcPct val="0"/>
              </a:spcBef>
              <a:buNone/>
              <a:defRPr kumimoji="0" b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itchFamily="49" charset="0"/>
                <a:ea typeface="+mj-ea"/>
                <a:cs typeface="+mj-cs"/>
              </a:defRPr>
            </a:lvl1pPr>
            <a:extLst/>
          </a:lstStyle>
          <a:p>
            <a:r>
              <a:rPr lang="uk-UA" dirty="0" err="1" smtClean="0"/>
              <a:t>Псевдоклассы</a:t>
            </a:r>
            <a:r>
              <a:rPr lang="en-US" dirty="0" smtClean="0"/>
              <a:t> (</a:t>
            </a:r>
            <a:r>
              <a:rPr lang="ru-RU" dirty="0" err="1" smtClean="0"/>
              <a:t>прордолжение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890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15265"/>
              </p:ext>
            </p:extLst>
          </p:nvPr>
        </p:nvGraphicFramePr>
        <p:xfrm>
          <a:off x="107504" y="531832"/>
          <a:ext cx="8928992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Структурные</a:t>
                      </a:r>
                      <a:r>
                        <a:rPr lang="ru-RU" sz="20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sz="20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псевдоклассы</a:t>
                      </a:r>
                      <a:r>
                        <a:rPr lang="ru-RU" sz="20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CSS3</a:t>
                      </a: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ru-RU" sz="2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:nth-child(n)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>
                          <a:latin typeface="Courier New" pitchFamily="49" charset="0"/>
                          <a:cs typeface="Courier New" pitchFamily="49" charset="0"/>
                        </a:rPr>
                        <a:t>Выбрать</a:t>
                      </a:r>
                      <a:r>
                        <a:rPr lang="ru-RU" b="0" baseline="0" dirty="0" smtClean="0">
                          <a:latin typeface="Courier New" pitchFamily="49" charset="0"/>
                          <a:cs typeface="Courier New" pitchFamily="49" charset="0"/>
                        </a:rPr>
                        <a:t> элемент, номер которого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baseline="0" dirty="0" smtClean="0">
                          <a:latin typeface="Courier New" pitchFamily="49" charset="0"/>
                          <a:cs typeface="Courier New" pitchFamily="49" charset="0"/>
                        </a:rPr>
                        <a:t>указан в скобках</a:t>
                      </a:r>
                      <a:endParaRPr lang="en-US" b="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>
                          <a:latin typeface="Courier New" pitchFamily="49" charset="0"/>
                          <a:cs typeface="Courier New" pitchFamily="49" charset="0"/>
                        </a:rPr>
                        <a:t>Пояснения</a:t>
                      </a:r>
                      <a:r>
                        <a:rPr lang="ru-RU" b="0" baseline="0" dirty="0" smtClean="0">
                          <a:latin typeface="Courier New" pitchFamily="49" charset="0"/>
                          <a:cs typeface="Courier New" pitchFamily="49" charset="0"/>
                        </a:rPr>
                        <a:t> на след</a:t>
                      </a:r>
                      <a:r>
                        <a:rPr lang="en-US" b="0" baseline="0" dirty="0" smtClean="0">
                          <a:latin typeface="Courier New" pitchFamily="49" charset="0"/>
                          <a:cs typeface="Courier New" pitchFamily="49" charset="0"/>
                        </a:rPr>
                        <a:t>. </a:t>
                      </a:r>
                      <a:r>
                        <a:rPr lang="ru-RU" b="0" baseline="0" dirty="0" smtClean="0">
                          <a:latin typeface="Courier New" pitchFamily="49" charset="0"/>
                          <a:cs typeface="Courier New" pitchFamily="49" charset="0"/>
                        </a:rPr>
                        <a:t>слайдах</a:t>
                      </a:r>
                      <a:endParaRPr lang="ru-RU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err="1" smtClean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li:nth-child</a:t>
                      </a:r>
                      <a:r>
                        <a:rPr kumimoji="0" lang="en-US" sz="1800" b="1" kern="1200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(2n) { … }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err="1" smtClean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li:nth-child</a:t>
                      </a:r>
                      <a:r>
                        <a:rPr kumimoji="0" lang="en-US" sz="1800" b="1" kern="1200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(2n + 1) { … } </a:t>
                      </a:r>
                      <a:endParaRPr kumimoji="0" lang="ru-RU" sz="1800" b="1" kern="1200" dirty="0">
                        <a:solidFill>
                          <a:schemeClr val="accent2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:nth-last-child(n)</a:t>
                      </a:r>
                      <a:endParaRPr lang="ru-RU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>
                          <a:latin typeface="Courier New" pitchFamily="49" charset="0"/>
                          <a:cs typeface="Courier New" pitchFamily="49" charset="0"/>
                        </a:rPr>
                        <a:t>Выбрать</a:t>
                      </a:r>
                      <a:r>
                        <a:rPr lang="ru-RU" b="0" baseline="0" dirty="0" smtClean="0">
                          <a:latin typeface="Courier New" pitchFamily="49" charset="0"/>
                          <a:cs typeface="Courier New" pitchFamily="49" charset="0"/>
                        </a:rPr>
                        <a:t> элемент, номер которого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baseline="0" dirty="0" smtClean="0">
                          <a:latin typeface="Courier New" pitchFamily="49" charset="0"/>
                          <a:cs typeface="Courier New" pitchFamily="49" charset="0"/>
                        </a:rPr>
                        <a:t>указан в скобках, </a:t>
                      </a:r>
                      <a:r>
                        <a:rPr kumimoji="0" lang="ru-RU" b="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отсчет номера</a:t>
                      </a:r>
                      <a:r>
                        <a:rPr kumimoji="0" lang="ru-RU" b="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вести снизу</a:t>
                      </a:r>
                      <a:endParaRPr kumimoji="0" lang="ru-RU" b="0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err="1" smtClean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li:nth-last-child</a:t>
                      </a:r>
                      <a:r>
                        <a:rPr kumimoji="0" lang="en-US" sz="1800" b="1" kern="1200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(2) { … } </a:t>
                      </a:r>
                      <a:endParaRPr kumimoji="0" lang="ru-RU" sz="1800" b="1" kern="1200" dirty="0">
                        <a:solidFill>
                          <a:schemeClr val="accent2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X:nth-of-type(n)</a:t>
                      </a:r>
                      <a:r>
                        <a:rPr lang="ru-RU" b="1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 списке потомков элемента выбрать элемент указанный в селекторе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номер которого указан в скобках</a:t>
                      </a:r>
                      <a:endParaRPr lang="en-US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b="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Отсчет сверху</a:t>
                      </a:r>
                      <a:endParaRPr kumimoji="0" lang="ru-RU" b="0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err="1" smtClean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ul:nth-of-type</a:t>
                      </a:r>
                      <a:r>
                        <a:rPr kumimoji="0" lang="en-US" sz="1800" b="1" kern="1200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(3) { … } 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выбираем 3-й дочерний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800" b="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элемент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ul</a:t>
                      </a:r>
                      <a:endParaRPr kumimoji="0" lang="ru-RU" sz="1800" b="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:nth-last-of-type(n)</a:t>
                      </a:r>
                      <a:r>
                        <a:rPr lang="ru-RU" b="1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0" lang="ru-RU" b="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список отсчитывая снизу)</a:t>
                      </a:r>
                      <a:endParaRPr kumimoji="0" lang="ru-RU" b="0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err="1" smtClean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ul:nth-last-of-type</a:t>
                      </a:r>
                      <a:r>
                        <a:rPr kumimoji="0" lang="en-US" sz="1800" b="1" kern="1200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(3){ … }</a:t>
                      </a:r>
                      <a:endParaRPr kumimoji="0" lang="ru-RU" sz="1800" b="1" kern="1200" dirty="0">
                        <a:solidFill>
                          <a:schemeClr val="accent2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73053" y="107340"/>
            <a:ext cx="324036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selectors/index.html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80093" y="53550"/>
            <a:ext cx="4248472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spcBef>
                <a:spcPct val="0"/>
              </a:spcBef>
              <a:buNone/>
              <a:defRPr kumimoji="0" b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itchFamily="49" charset="0"/>
                <a:ea typeface="+mj-ea"/>
                <a:cs typeface="+mj-cs"/>
              </a:defRPr>
            </a:lvl1pPr>
            <a:extLst/>
          </a:lstStyle>
          <a:p>
            <a:r>
              <a:rPr lang="uk-UA" dirty="0" err="1" smtClean="0"/>
              <a:t>Псевдоклассы</a:t>
            </a:r>
            <a:r>
              <a:rPr lang="en-US" dirty="0" smtClean="0"/>
              <a:t> (</a:t>
            </a:r>
            <a:r>
              <a:rPr lang="ru-RU" dirty="0" err="1" smtClean="0"/>
              <a:t>прордолжение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20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4126" y="107340"/>
            <a:ext cx="6940242" cy="369332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        Как работает 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nth-child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(expression)</a:t>
            </a:r>
            <a:endParaRPr lang="ru-RU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548680"/>
            <a:ext cx="885698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>
                <a:solidFill>
                  <a:schemeClr val="accent2"/>
                </a:solidFill>
              </a:rPr>
              <a:t>е</a:t>
            </a:r>
            <a:r>
              <a:rPr lang="en-US" dirty="0" err="1">
                <a:solidFill>
                  <a:schemeClr val="accent2"/>
                </a:solidFill>
              </a:rPr>
              <a:t>xpression</a:t>
            </a:r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ru-RU" dirty="0"/>
              <a:t>– может задаваться например как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3n+3</a:t>
            </a:r>
            <a:r>
              <a:rPr lang="ru-RU" dirty="0" smtClean="0"/>
              <a:t> </a:t>
            </a:r>
            <a:r>
              <a:rPr lang="ru-RU" dirty="0"/>
              <a:t>или 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accent2"/>
                </a:solidFill>
              </a:rPr>
              <a:t>4</a:t>
            </a:r>
            <a:r>
              <a:rPr lang="en-US" dirty="0">
                <a:solidFill>
                  <a:schemeClr val="accent2"/>
                </a:solidFill>
              </a:rPr>
              <a:t>n+2</a:t>
            </a:r>
          </a:p>
          <a:p>
            <a:r>
              <a:rPr lang="en-US" dirty="0" smtClean="0"/>
              <a:t>   </a:t>
            </a:r>
            <a:r>
              <a:rPr lang="ru-RU" dirty="0" smtClean="0"/>
              <a:t>где </a:t>
            </a:r>
            <a:r>
              <a:rPr lang="en-US" dirty="0">
                <a:solidFill>
                  <a:schemeClr val="accent2"/>
                </a:solidFill>
              </a:rPr>
              <a:t>n</a:t>
            </a:r>
            <a:r>
              <a:rPr lang="en-US" dirty="0"/>
              <a:t> – </a:t>
            </a:r>
            <a:r>
              <a:rPr lang="ru-RU" dirty="0"/>
              <a:t>это номер текущего элемента</a:t>
            </a:r>
            <a:r>
              <a:rPr lang="en-US" dirty="0"/>
              <a:t> (</a:t>
            </a:r>
            <a:r>
              <a:rPr lang="ru-RU" dirty="0"/>
              <a:t>начинается с </a:t>
            </a:r>
            <a:r>
              <a:rPr lang="en-US" dirty="0"/>
              <a:t> 0)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268760"/>
            <a:ext cx="820891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nth-child(5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ru-RU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 будет выбран 5-й элемент из списка</a:t>
            </a:r>
            <a:endParaRPr lang="ru-RU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214108" y="3212976"/>
            <a:ext cx="8208912" cy="1307177"/>
            <a:chOff x="179512" y="3212976"/>
            <a:chExt cx="8208912" cy="1307177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96823"/>
              <a:ext cx="8208912" cy="9233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lvl="8"/>
              <a:r>
                <a:rPr lang="ru-RU" b="1" dirty="0" smtClean="0">
                  <a:solidFill>
                    <a:schemeClr val="bg1"/>
                  </a:solidFill>
                </a:rPr>
                <a:t>(</a:t>
              </a:r>
              <a:r>
                <a:rPr lang="en-US" b="1" dirty="0" smtClean="0">
                  <a:solidFill>
                    <a:schemeClr val="bg1"/>
                  </a:solidFill>
                </a:rPr>
                <a:t>2</a:t>
              </a:r>
              <a:r>
                <a:rPr lang="ru-RU" b="1" dirty="0" smtClean="0">
                  <a:solidFill>
                    <a:schemeClr val="bg1"/>
                  </a:solidFill>
                </a:rPr>
                <a:t> </a:t>
              </a:r>
              <a:r>
                <a:rPr lang="ru-RU" b="1" dirty="0">
                  <a:solidFill>
                    <a:schemeClr val="bg1"/>
                  </a:solidFill>
                </a:rPr>
                <a:t>x 0) + 3 = </a:t>
              </a:r>
              <a:r>
                <a:rPr lang="ru-RU" b="1" dirty="0" smtClean="0">
                  <a:solidFill>
                    <a:schemeClr val="bg1"/>
                  </a:solidFill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</a:rPr>
                <a:t>3</a:t>
              </a:r>
              <a:r>
                <a:rPr lang="ru-RU" b="1" dirty="0" smtClean="0">
                  <a:solidFill>
                    <a:schemeClr val="bg1"/>
                  </a:solidFill>
                </a:rPr>
                <a:t>-</a:t>
              </a:r>
              <a:r>
                <a:rPr lang="ru-RU" b="1" dirty="0" err="1" smtClean="0">
                  <a:solidFill>
                    <a:schemeClr val="bg1"/>
                  </a:solidFill>
                </a:rPr>
                <a:t>ий</a:t>
              </a:r>
              <a:r>
                <a:rPr lang="ru-RU" b="1" dirty="0" smtClean="0">
                  <a:solidFill>
                    <a:schemeClr val="bg1"/>
                  </a:solidFill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</a:rPr>
                <a:t> </a:t>
              </a:r>
              <a:r>
                <a:rPr lang="ru-RU" b="1" dirty="0" smtClean="0">
                  <a:solidFill>
                    <a:schemeClr val="bg1"/>
                  </a:solidFill>
                </a:rPr>
                <a:t>элемент</a:t>
              </a:r>
              <a:endParaRPr lang="ru-RU" b="1" dirty="0">
                <a:solidFill>
                  <a:schemeClr val="bg1"/>
                </a:solidFill>
              </a:endParaRPr>
            </a:p>
            <a:p>
              <a:pPr lvl="8"/>
              <a:r>
                <a:rPr lang="ru-RU" b="1" dirty="0" smtClean="0">
                  <a:solidFill>
                    <a:schemeClr val="bg1"/>
                  </a:solidFill>
                </a:rPr>
                <a:t>(</a:t>
              </a:r>
              <a:r>
                <a:rPr lang="en-US" b="1" dirty="0" smtClean="0">
                  <a:solidFill>
                    <a:schemeClr val="bg1"/>
                  </a:solidFill>
                </a:rPr>
                <a:t>2</a:t>
              </a:r>
              <a:r>
                <a:rPr lang="ru-RU" b="1" dirty="0" smtClean="0">
                  <a:solidFill>
                    <a:schemeClr val="bg1"/>
                  </a:solidFill>
                </a:rPr>
                <a:t> </a:t>
              </a:r>
              <a:r>
                <a:rPr lang="ru-RU" b="1" dirty="0">
                  <a:solidFill>
                    <a:schemeClr val="bg1"/>
                  </a:solidFill>
                </a:rPr>
                <a:t>x 1) + 3 = </a:t>
              </a:r>
              <a:r>
                <a:rPr lang="ru-RU" b="1" dirty="0" smtClean="0">
                  <a:solidFill>
                    <a:schemeClr val="bg1"/>
                  </a:solidFill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</a:rPr>
                <a:t>5</a:t>
              </a:r>
              <a:r>
                <a:rPr lang="ru-RU" b="1" dirty="0" smtClean="0">
                  <a:solidFill>
                    <a:schemeClr val="bg1"/>
                  </a:solidFill>
                </a:rPr>
                <a:t>-</a:t>
              </a:r>
              <a:r>
                <a:rPr lang="ru-RU" b="1" dirty="0" err="1" smtClean="0">
                  <a:solidFill>
                    <a:schemeClr val="bg1"/>
                  </a:solidFill>
                </a:rPr>
                <a:t>ый</a:t>
              </a:r>
              <a:r>
                <a:rPr lang="ru-RU" b="1" dirty="0" smtClean="0">
                  <a:solidFill>
                    <a:schemeClr val="bg1"/>
                  </a:solidFill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</a:rPr>
                <a:t> </a:t>
              </a:r>
              <a:r>
                <a:rPr lang="ru-RU" b="1" dirty="0" smtClean="0">
                  <a:solidFill>
                    <a:schemeClr val="bg1"/>
                  </a:solidFill>
                </a:rPr>
                <a:t>элемент</a:t>
              </a:r>
              <a:endParaRPr lang="ru-RU" b="1" dirty="0">
                <a:solidFill>
                  <a:schemeClr val="bg1"/>
                </a:solidFill>
              </a:endParaRPr>
            </a:p>
            <a:p>
              <a:pPr lvl="8"/>
              <a:r>
                <a:rPr lang="ru-RU" b="1" dirty="0" smtClean="0">
                  <a:solidFill>
                    <a:schemeClr val="bg1"/>
                  </a:solidFill>
                </a:rPr>
                <a:t>(</a:t>
              </a:r>
              <a:r>
                <a:rPr lang="en-US" b="1" dirty="0" smtClean="0">
                  <a:solidFill>
                    <a:schemeClr val="bg1"/>
                  </a:solidFill>
                </a:rPr>
                <a:t>2</a:t>
              </a:r>
              <a:r>
                <a:rPr lang="ru-RU" b="1" dirty="0" smtClean="0">
                  <a:solidFill>
                    <a:schemeClr val="bg1"/>
                  </a:solidFill>
                </a:rPr>
                <a:t> </a:t>
              </a:r>
              <a:r>
                <a:rPr lang="ru-RU" b="1" dirty="0">
                  <a:solidFill>
                    <a:schemeClr val="bg1"/>
                  </a:solidFill>
                </a:rPr>
                <a:t>x 2) + 3 = </a:t>
              </a:r>
              <a:r>
                <a:rPr lang="ru-RU" b="1" dirty="0" smtClean="0">
                  <a:solidFill>
                    <a:schemeClr val="bg1"/>
                  </a:solidFill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</a:rPr>
                <a:t>7</a:t>
              </a:r>
              <a:r>
                <a:rPr lang="ru-RU" b="1" dirty="0" smtClean="0">
                  <a:solidFill>
                    <a:schemeClr val="bg1"/>
                  </a:solidFill>
                </a:rPr>
                <a:t>-</a:t>
              </a:r>
              <a:r>
                <a:rPr lang="ru-RU" b="1" dirty="0">
                  <a:solidFill>
                    <a:schemeClr val="bg1"/>
                  </a:solidFill>
                </a:rPr>
                <a:t>о</a:t>
              </a:r>
              <a:r>
                <a:rPr lang="ru-RU" b="1" dirty="0" smtClean="0">
                  <a:solidFill>
                    <a:schemeClr val="bg1"/>
                  </a:solidFill>
                </a:rPr>
                <a:t>й </a:t>
              </a:r>
              <a:r>
                <a:rPr lang="en-US" b="1" dirty="0" smtClean="0">
                  <a:solidFill>
                    <a:schemeClr val="bg1"/>
                  </a:solidFill>
                </a:rPr>
                <a:t> </a:t>
              </a:r>
              <a:r>
                <a:rPr lang="ru-RU" b="1" dirty="0" smtClean="0">
                  <a:solidFill>
                    <a:schemeClr val="bg1"/>
                  </a:solidFill>
                </a:rPr>
                <a:t>элемент</a:t>
              </a:r>
              <a:r>
                <a:rPr lang="en-US" b="1" dirty="0" smtClean="0">
                  <a:solidFill>
                    <a:schemeClr val="bg1"/>
                  </a:solidFill>
                </a:rPr>
                <a:t>    </a:t>
              </a:r>
              <a:r>
                <a:rPr lang="ru-RU" b="1" dirty="0" smtClean="0">
                  <a:solidFill>
                    <a:schemeClr val="bg1"/>
                  </a:solidFill>
                </a:rPr>
                <a:t>и </a:t>
              </a:r>
              <a:r>
                <a:rPr lang="ru-RU" b="1" dirty="0">
                  <a:solidFill>
                    <a:schemeClr val="bg1"/>
                  </a:solidFill>
                </a:rPr>
                <a:t>т.д.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08517" y="3212976"/>
              <a:ext cx="9509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2n </a:t>
              </a:r>
              <a:r>
                <a:rPr lang="en-US" b="1" dirty="0"/>
                <a:t>+ 3</a:t>
              </a:r>
              <a:endParaRPr lang="ru-RU" dirty="0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179512" y="4715852"/>
            <a:ext cx="8208912" cy="1859434"/>
            <a:chOff x="179512" y="4715852"/>
            <a:chExt cx="8208912" cy="1859434"/>
          </a:xfrm>
        </p:grpSpPr>
        <p:sp>
          <p:nvSpPr>
            <p:cNvPr id="13" name="TextBox 12"/>
            <p:cNvSpPr txBox="1"/>
            <p:nvPr/>
          </p:nvSpPr>
          <p:spPr>
            <a:xfrm>
              <a:off x="3923928" y="4715852"/>
              <a:ext cx="899605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4n - 1</a:t>
              </a:r>
              <a:endParaRPr lang="ru-RU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9512" y="5097958"/>
              <a:ext cx="8208912" cy="147732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lvl="8"/>
              <a:r>
                <a:rPr lang="ru-RU" b="1" dirty="0" smtClean="0">
                  <a:solidFill>
                    <a:schemeClr val="bg1"/>
                  </a:solidFill>
                </a:rPr>
                <a:t>(4 x 0) - 1 = -1 = нет соответствия</a:t>
              </a:r>
            </a:p>
            <a:p>
              <a:pPr lvl="8"/>
              <a:r>
                <a:rPr lang="ru-RU" b="1" dirty="0" smtClean="0">
                  <a:solidFill>
                    <a:schemeClr val="bg1"/>
                  </a:solidFill>
                </a:rPr>
                <a:t>(4 x 1) - 1 =    3-ий </a:t>
              </a:r>
              <a:r>
                <a:rPr lang="en-US" b="1" dirty="0" smtClean="0">
                  <a:solidFill>
                    <a:schemeClr val="bg1"/>
                  </a:solidFill>
                </a:rPr>
                <a:t> </a:t>
              </a:r>
              <a:r>
                <a:rPr lang="ru-RU" b="1" dirty="0" smtClean="0">
                  <a:solidFill>
                    <a:schemeClr val="bg1"/>
                  </a:solidFill>
                </a:rPr>
                <a:t>элемент</a:t>
              </a:r>
            </a:p>
            <a:p>
              <a:pPr lvl="8"/>
              <a:r>
                <a:rPr lang="ru-RU" b="1" dirty="0" smtClean="0">
                  <a:solidFill>
                    <a:schemeClr val="bg1"/>
                  </a:solidFill>
                </a:rPr>
                <a:t>(4 x 2) - 1 =    7-ой </a:t>
              </a:r>
              <a:r>
                <a:rPr lang="en-US" b="1" dirty="0" smtClean="0">
                  <a:solidFill>
                    <a:schemeClr val="bg1"/>
                  </a:solidFill>
                </a:rPr>
                <a:t> </a:t>
              </a:r>
              <a:r>
                <a:rPr lang="ru-RU" b="1" dirty="0" smtClean="0">
                  <a:solidFill>
                    <a:schemeClr val="bg1"/>
                  </a:solidFill>
                </a:rPr>
                <a:t>элемент</a:t>
              </a:r>
              <a:endParaRPr lang="en-US" b="1" dirty="0" smtClean="0">
                <a:solidFill>
                  <a:schemeClr val="bg1"/>
                </a:solidFill>
              </a:endParaRPr>
            </a:p>
            <a:p>
              <a:pPr lvl="8"/>
              <a:r>
                <a:rPr lang="ru-RU" b="1" dirty="0" smtClean="0">
                  <a:solidFill>
                    <a:schemeClr val="bg1"/>
                  </a:solidFill>
                </a:rPr>
                <a:t>(4 x </a:t>
              </a:r>
              <a:r>
                <a:rPr lang="en-US" b="1" dirty="0" smtClean="0">
                  <a:solidFill>
                    <a:schemeClr val="bg1"/>
                  </a:solidFill>
                </a:rPr>
                <a:t>3</a:t>
              </a:r>
              <a:r>
                <a:rPr lang="ru-RU" b="1" dirty="0" smtClean="0">
                  <a:solidFill>
                    <a:schemeClr val="bg1"/>
                  </a:solidFill>
                </a:rPr>
                <a:t>) - 1 =   </a:t>
              </a:r>
              <a:r>
                <a:rPr lang="en-US" b="1" dirty="0" smtClean="0">
                  <a:solidFill>
                    <a:schemeClr val="bg1"/>
                  </a:solidFill>
                </a:rPr>
                <a:t>11</a:t>
              </a:r>
              <a:r>
                <a:rPr lang="ru-RU" b="1" dirty="0" smtClean="0">
                  <a:solidFill>
                    <a:schemeClr val="bg1"/>
                  </a:solidFill>
                </a:rPr>
                <a:t>-</a:t>
              </a:r>
              <a:r>
                <a:rPr lang="en-US" b="1" dirty="0" smtClean="0">
                  <a:solidFill>
                    <a:schemeClr val="bg1"/>
                  </a:solidFill>
                </a:rPr>
                <a:t> </a:t>
              </a:r>
              <a:r>
                <a:rPr lang="ru-RU" b="1" dirty="0" err="1" smtClean="0">
                  <a:solidFill>
                    <a:schemeClr val="bg1"/>
                  </a:solidFill>
                </a:rPr>
                <a:t>ый</a:t>
              </a:r>
              <a:r>
                <a:rPr lang="ru-RU" b="1" dirty="0" smtClean="0">
                  <a:solidFill>
                    <a:schemeClr val="bg1"/>
                  </a:solidFill>
                </a:rPr>
                <a:t>  элемент</a:t>
              </a:r>
              <a:r>
                <a:rPr lang="en-US" b="1" dirty="0" smtClean="0">
                  <a:solidFill>
                    <a:schemeClr val="bg1"/>
                  </a:solidFill>
                </a:rPr>
                <a:t>  </a:t>
              </a:r>
              <a:endParaRPr lang="ru-RU" b="1" dirty="0" smtClean="0">
                <a:solidFill>
                  <a:schemeClr val="bg1"/>
                </a:solidFill>
              </a:endParaRPr>
            </a:p>
            <a:p>
              <a:pPr lvl="8"/>
              <a:r>
                <a:rPr lang="ru-RU" b="1" dirty="0">
                  <a:solidFill>
                    <a:schemeClr val="bg1"/>
                  </a:solidFill>
                </a:rPr>
                <a:t> </a:t>
              </a:r>
              <a:r>
                <a:rPr lang="ru-RU" b="1" dirty="0" smtClean="0">
                  <a:solidFill>
                    <a:schemeClr val="bg1"/>
                  </a:solidFill>
                </a:rPr>
                <a:t>и т.д.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179512" y="1772816"/>
            <a:ext cx="8208912" cy="1307177"/>
            <a:chOff x="179512" y="1772816"/>
            <a:chExt cx="8208912" cy="1307177"/>
          </a:xfrm>
        </p:grpSpPr>
        <p:sp>
          <p:nvSpPr>
            <p:cNvPr id="5" name="TextBox 4"/>
            <p:cNvSpPr txBox="1"/>
            <p:nvPr/>
          </p:nvSpPr>
          <p:spPr>
            <a:xfrm>
              <a:off x="179512" y="2156663"/>
              <a:ext cx="8208912" cy="9233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lvl="8"/>
              <a:r>
                <a:rPr lang="ru-RU" b="1" dirty="0">
                  <a:solidFill>
                    <a:schemeClr val="bg1"/>
                  </a:solidFill>
                </a:rPr>
                <a:t>(3 x 0) + 3 = </a:t>
              </a:r>
              <a:r>
                <a:rPr lang="ru-RU" b="1" dirty="0" smtClean="0">
                  <a:solidFill>
                    <a:schemeClr val="bg1"/>
                  </a:solidFill>
                </a:rPr>
                <a:t> </a:t>
              </a:r>
              <a:r>
                <a:rPr lang="ru-RU" b="1" dirty="0">
                  <a:solidFill>
                    <a:schemeClr val="bg1"/>
                  </a:solidFill>
                </a:rPr>
                <a:t>3-ий элемент</a:t>
              </a:r>
            </a:p>
            <a:p>
              <a:pPr lvl="8"/>
              <a:r>
                <a:rPr lang="ru-RU" b="1" dirty="0">
                  <a:solidFill>
                    <a:schemeClr val="bg1"/>
                  </a:solidFill>
                </a:rPr>
                <a:t>(3 x 1) + 3 = </a:t>
              </a:r>
              <a:r>
                <a:rPr lang="ru-RU" b="1" dirty="0" smtClean="0">
                  <a:solidFill>
                    <a:schemeClr val="bg1"/>
                  </a:solidFill>
                </a:rPr>
                <a:t> </a:t>
              </a:r>
              <a:r>
                <a:rPr lang="ru-RU" b="1" dirty="0">
                  <a:solidFill>
                    <a:schemeClr val="bg1"/>
                  </a:solidFill>
                </a:rPr>
                <a:t>6-ой элемент</a:t>
              </a:r>
            </a:p>
            <a:p>
              <a:pPr lvl="8"/>
              <a:r>
                <a:rPr lang="ru-RU" b="1" dirty="0">
                  <a:solidFill>
                    <a:schemeClr val="bg1"/>
                  </a:solidFill>
                </a:rPr>
                <a:t>(3 x 2) + 3 = </a:t>
              </a:r>
              <a:r>
                <a:rPr lang="ru-RU" b="1" dirty="0" smtClean="0">
                  <a:solidFill>
                    <a:schemeClr val="bg1"/>
                  </a:solidFill>
                </a:rPr>
                <a:t> </a:t>
              </a:r>
              <a:r>
                <a:rPr lang="ru-RU" b="1" dirty="0">
                  <a:solidFill>
                    <a:schemeClr val="bg1"/>
                  </a:solidFill>
                </a:rPr>
                <a:t>9-ый </a:t>
              </a:r>
              <a:r>
                <a:rPr lang="ru-RU" b="1" dirty="0" smtClean="0">
                  <a:solidFill>
                    <a:schemeClr val="bg1"/>
                  </a:solidFill>
                </a:rPr>
                <a:t>элемент</a:t>
              </a:r>
              <a:r>
                <a:rPr lang="en-US" b="1" dirty="0" smtClean="0">
                  <a:solidFill>
                    <a:schemeClr val="bg1"/>
                  </a:solidFill>
                </a:rPr>
                <a:t>     </a:t>
              </a:r>
              <a:r>
                <a:rPr lang="ru-RU" b="1" dirty="0" smtClean="0">
                  <a:solidFill>
                    <a:schemeClr val="bg1"/>
                  </a:solidFill>
                </a:rPr>
                <a:t>и </a:t>
              </a:r>
              <a:r>
                <a:rPr lang="ru-RU" b="1" dirty="0">
                  <a:solidFill>
                    <a:schemeClr val="bg1"/>
                  </a:solidFill>
                </a:rPr>
                <a:t>т.д.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08517" y="1772816"/>
              <a:ext cx="9509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3n + 3</a:t>
              </a:r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3528" y="2295162"/>
              <a:ext cx="2808312" cy="646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2"/>
                  </a:solidFill>
                  <a:latin typeface="Courier New" pitchFamily="49" charset="0"/>
                  <a:cs typeface="Courier New" pitchFamily="49" charset="0"/>
                </a:rPr>
                <a:t>n </a:t>
              </a:r>
              <a:r>
                <a:rPr lang="ru-RU" sz="1600" b="1" dirty="0" smtClean="0">
                  <a:latin typeface="Courier New" pitchFamily="49" charset="0"/>
                  <a:cs typeface="Courier New" pitchFamily="49" charset="0"/>
                </a:rPr>
                <a:t>принимает значения </a:t>
              </a: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ru-RU" sz="1600" b="1" dirty="0" smtClean="0">
                  <a:latin typeface="Courier New" pitchFamily="49" charset="0"/>
                  <a:cs typeface="Courier New" pitchFamily="49" charset="0"/>
                </a:rPr>
                <a:t>от 0 и далее</a:t>
              </a:r>
              <a:endParaRPr lang="ru-RU" sz="16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72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8680"/>
            <a:ext cx="8679794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0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68144" y="44624"/>
            <a:ext cx="316835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selectors/type.html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602986"/>
              </p:ext>
            </p:extLst>
          </p:nvPr>
        </p:nvGraphicFramePr>
        <p:xfrm>
          <a:off x="179512" y="531480"/>
          <a:ext cx="878497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:nth-of-type</a:t>
                      </a:r>
                      <a:r>
                        <a:rPr lang="uk-UA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expr</a:t>
                      </a:r>
                      <a:r>
                        <a:rPr lang="uk-UA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Первые потомки всех </a:t>
                      </a:r>
                      <a:r>
                        <a:rPr kumimoji="0" lang="ru-RU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элементов</a:t>
                      </a:r>
                      <a:r>
                        <a:rPr kumimoji="0" lang="en-US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uk-UA" b="1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отобранных</a:t>
                      </a:r>
                      <a:r>
                        <a:rPr kumimoji="0" lang="uk-UA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uk-UA" b="1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согласно</a:t>
                      </a:r>
                      <a:r>
                        <a:rPr kumimoji="0" lang="uk-UA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uk-UA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expr</a:t>
                      </a:r>
                      <a:r>
                        <a:rPr lang="uk-UA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одного </a:t>
                      </a:r>
                      <a:r>
                        <a:rPr lang="uk-UA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типа</a:t>
                      </a:r>
                      <a:endParaRPr kumimoji="0" lang="ru-RU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:nth-last-of-type</a:t>
                      </a:r>
                      <a:r>
                        <a:rPr lang="uk-UA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expr</a:t>
                      </a:r>
                      <a:r>
                        <a:rPr lang="uk-UA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Последние </a:t>
                      </a:r>
                      <a:r>
                        <a:rPr kumimoji="0" lang="ru-RU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потомки всех элементов</a:t>
                      </a:r>
                      <a:r>
                        <a:rPr kumimoji="0" lang="en-US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uk-UA" b="1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отобранных</a:t>
                      </a:r>
                      <a:r>
                        <a:rPr kumimoji="0" lang="uk-UA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uk-UA" b="1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согласно</a:t>
                      </a:r>
                      <a:r>
                        <a:rPr kumimoji="0" lang="uk-UA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uk-UA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expr</a:t>
                      </a:r>
                      <a:r>
                        <a:rPr lang="uk-UA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одного </a:t>
                      </a:r>
                      <a:r>
                        <a:rPr lang="uk-UA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типа</a:t>
                      </a:r>
                      <a:endParaRPr kumimoji="0" lang="ru-RU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696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:only-of-type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элемент,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 </a:t>
                      </a:r>
                      <a:r>
                        <a:rPr lang="ru-RU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которого нет 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siblings </a:t>
                      </a:r>
                      <a:r>
                        <a:rPr lang="uk-UA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єлементов</a:t>
                      </a:r>
                      <a:r>
                        <a:rPr lang="uk-UA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uk-UA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данного</a:t>
                      </a:r>
                      <a:r>
                        <a:rPr lang="uk-UA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uk-UA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типа</a:t>
                      </a:r>
                      <a:endParaRPr kumimoji="0" lang="ru-RU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896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98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3579"/>
            <a:ext cx="8784976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&lt;section&gt;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p&gt;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Первый параграф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p&gt;</a:t>
            </a:r>
            <a:r>
              <a:rPr lang="ru-RU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Второй </a:t>
            </a:r>
            <a:r>
              <a:rPr lang="ru-RU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параграф 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&lt;!–- </a:t>
            </a:r>
            <a:r>
              <a:rPr lang="ru-RU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Хотим этот элемент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--&gt;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section&gt;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157" y="1973739"/>
            <a:ext cx="4320413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p:nth-child(2) { color: red; 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rgbClr val="00B050"/>
                </a:solidFill>
              </a:rPr>
              <a:t>Элемент отберется, если это:</a:t>
            </a:r>
            <a:endParaRPr lang="en-US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r>
              <a:rPr lang="ru-RU" dirty="0" smtClean="0"/>
              <a:t>Параграф</a:t>
            </a:r>
          </a:p>
          <a:p>
            <a:pPr marL="342900" indent="-342900">
              <a:buAutoNum type="arabicPeriod"/>
            </a:pPr>
            <a:r>
              <a:rPr lang="ru-RU" dirty="0" smtClean="0"/>
              <a:t>Второй потомок родителя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ru-RU" dirty="0" smtClean="0"/>
              <a:t>Работает правильно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716016" y="1973739"/>
            <a:ext cx="4320413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p:nth-of-type(2</a:t>
            </a:r>
            <a:r>
              <a:rPr lang="en-US" dirty="0" smtClean="0">
                <a:solidFill>
                  <a:srgbClr val="FF0000"/>
                </a:solidFill>
              </a:rPr>
              <a:t>){color</a:t>
            </a:r>
            <a:r>
              <a:rPr lang="en-US" dirty="0">
                <a:solidFill>
                  <a:srgbClr val="FF0000"/>
                </a:solidFill>
              </a:rPr>
              <a:t>: red; }</a:t>
            </a:r>
          </a:p>
          <a:p>
            <a:endParaRPr lang="ru-RU" dirty="0" smtClean="0"/>
          </a:p>
          <a:p>
            <a:r>
              <a:rPr lang="ru-RU" dirty="0">
                <a:solidFill>
                  <a:srgbClr val="00B050"/>
                </a:solidFill>
              </a:rPr>
              <a:t>Элемент отберется, если это:</a:t>
            </a:r>
            <a:endParaRPr lang="en-US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r>
              <a:rPr lang="ru-RU" dirty="0" smtClean="0"/>
              <a:t>Второй дочерний параграф </a:t>
            </a:r>
          </a:p>
          <a:p>
            <a:r>
              <a:rPr lang="ru-RU" dirty="0" smtClean="0"/>
              <a:t>  </a:t>
            </a:r>
            <a:r>
              <a:rPr lang="en-US" dirty="0" smtClean="0"/>
              <a:t> </a:t>
            </a:r>
            <a:r>
              <a:rPr lang="ru-RU" dirty="0" smtClean="0"/>
              <a:t>родителя</a:t>
            </a:r>
          </a:p>
          <a:p>
            <a:endParaRPr lang="ru-RU" dirty="0"/>
          </a:p>
          <a:p>
            <a:r>
              <a:rPr lang="ru-RU" dirty="0"/>
              <a:t>Работает </a:t>
            </a:r>
            <a:r>
              <a:rPr lang="ru-RU" dirty="0" smtClean="0"/>
              <a:t>правильно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868144" y="44624"/>
            <a:ext cx="316835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selectors/type.html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237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5157" y="1628800"/>
            <a:ext cx="4320413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p:nth-child(2) { color: red; 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rgbClr val="00B050"/>
                </a:solidFill>
              </a:rPr>
              <a:t>Элемент отберется, если это:</a:t>
            </a:r>
            <a:endParaRPr lang="en-US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r>
              <a:rPr lang="ru-RU" dirty="0" smtClean="0"/>
              <a:t>Параграф</a:t>
            </a:r>
          </a:p>
          <a:p>
            <a:pPr marL="342900" indent="-342900">
              <a:buAutoNum type="arabicPeriod"/>
            </a:pPr>
            <a:r>
              <a:rPr lang="ru-RU" dirty="0" smtClean="0"/>
              <a:t>Второй потомок родителя</a:t>
            </a:r>
          </a:p>
          <a:p>
            <a:pPr marL="342900" indent="-342900">
              <a:buAutoNum type="arabicPeriod"/>
            </a:pPr>
            <a:endParaRPr lang="ru-RU" dirty="0"/>
          </a:p>
          <a:p>
            <a:r>
              <a:rPr lang="ru-RU" dirty="0">
                <a:solidFill>
                  <a:srgbClr val="C00000"/>
                </a:solidFill>
              </a:rPr>
              <a:t>Работает </a:t>
            </a:r>
            <a:r>
              <a:rPr lang="ru-RU" dirty="0" smtClean="0">
                <a:solidFill>
                  <a:srgbClr val="C00000"/>
                </a:solidFill>
              </a:rPr>
              <a:t>неправильно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716016" y="1628800"/>
            <a:ext cx="4320413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p:nth-of-type(2</a:t>
            </a:r>
            <a:r>
              <a:rPr lang="en-US" dirty="0" smtClean="0">
                <a:solidFill>
                  <a:srgbClr val="FF0000"/>
                </a:solidFill>
              </a:rPr>
              <a:t>){color</a:t>
            </a:r>
            <a:r>
              <a:rPr lang="en-US" dirty="0">
                <a:solidFill>
                  <a:srgbClr val="FF0000"/>
                </a:solidFill>
              </a:rPr>
              <a:t>: red; }</a:t>
            </a:r>
          </a:p>
          <a:p>
            <a:endParaRPr lang="ru-RU" dirty="0" smtClean="0"/>
          </a:p>
          <a:p>
            <a:r>
              <a:rPr lang="ru-RU" dirty="0">
                <a:solidFill>
                  <a:srgbClr val="00B050"/>
                </a:solidFill>
              </a:rPr>
              <a:t>Элемент отберется, если это:</a:t>
            </a:r>
            <a:endParaRPr lang="en-US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r>
              <a:rPr lang="ru-RU" dirty="0" smtClean="0"/>
              <a:t>Второй дочерний параграф </a:t>
            </a:r>
          </a:p>
          <a:p>
            <a:r>
              <a:rPr lang="ru-RU" dirty="0" smtClean="0"/>
              <a:t>  родителя</a:t>
            </a:r>
          </a:p>
          <a:p>
            <a:endParaRPr lang="ru-RU" dirty="0"/>
          </a:p>
          <a:p>
            <a:r>
              <a:rPr lang="ru-RU" dirty="0"/>
              <a:t>Работает </a:t>
            </a:r>
            <a:r>
              <a:rPr lang="ru-RU" dirty="0" smtClean="0"/>
              <a:t>правильно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79511" y="44624"/>
            <a:ext cx="8856917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&lt;section&gt;</a:t>
            </a: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&lt;h1&gt;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Заголовок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&lt;p&gt;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Первый параграф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ru-RU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Второй параграф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&lt;/p&gt;</a:t>
            </a:r>
            <a:r>
              <a:rPr lang="ru-RU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&lt;!–- </a:t>
            </a:r>
            <a:r>
              <a:rPr lang="ru-RU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Хотим этот элемент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--&gt;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section&gt;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5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76056" y="116632"/>
            <a:ext cx="3888432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 err="1">
                <a:solidFill>
                  <a:srgbClr val="FF0000"/>
                </a:solidFill>
              </a:rPr>
              <a:t>li:only-of-type</a:t>
            </a:r>
            <a:r>
              <a:rPr lang="en-US" dirty="0">
                <a:solidFill>
                  <a:srgbClr val="FF0000"/>
                </a:solidFill>
              </a:rPr>
              <a:t> {</a:t>
            </a:r>
          </a:p>
          <a:p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/>
              <a:t>color: red;</a:t>
            </a:r>
          </a:p>
          <a:p>
            <a:r>
              <a:rPr lang="en-US" dirty="0">
                <a:solidFill>
                  <a:srgbClr val="FF0000"/>
                </a:solidFill>
              </a:rPr>
              <a:t>}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ru-RU" dirty="0" smtClean="0"/>
          </a:p>
          <a:p>
            <a:r>
              <a:rPr lang="ru-RU" dirty="0" smtClean="0">
                <a:solidFill>
                  <a:srgbClr val="00B050"/>
                </a:solidFill>
              </a:rPr>
              <a:t>Элемент отберется, если это:</a:t>
            </a:r>
            <a:endParaRPr lang="en-US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/>
              <a:t>li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uk-UA" dirty="0" err="1" smtClean="0"/>
              <a:t>Больше</a:t>
            </a:r>
            <a:r>
              <a:rPr lang="uk-UA" dirty="0" smtClean="0"/>
              <a:t> </a:t>
            </a:r>
            <a:r>
              <a:rPr lang="uk-UA" dirty="0" err="1" smtClean="0"/>
              <a:t>нет</a:t>
            </a:r>
            <a:r>
              <a:rPr lang="uk-UA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sibling</a:t>
            </a:r>
            <a:r>
              <a:rPr lang="en-US" dirty="0" smtClean="0"/>
              <a:t> </a:t>
            </a:r>
            <a:r>
              <a:rPr lang="ru-RU" dirty="0" smtClean="0"/>
              <a:t>э</a:t>
            </a:r>
            <a:r>
              <a:rPr lang="uk-UA" dirty="0" err="1" smtClean="0"/>
              <a:t>лементов</a:t>
            </a:r>
            <a:r>
              <a:rPr lang="uk-UA" dirty="0" smtClean="0"/>
              <a:t> </a:t>
            </a:r>
            <a:r>
              <a:rPr lang="uk-UA" dirty="0" err="1" smtClean="0"/>
              <a:t>данного</a:t>
            </a:r>
            <a:r>
              <a:rPr lang="uk-UA" dirty="0" smtClean="0"/>
              <a:t> </a:t>
            </a:r>
            <a:r>
              <a:rPr lang="uk-UA" dirty="0" err="1" smtClean="0"/>
              <a:t>типа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43541" y="116632"/>
            <a:ext cx="4788499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&lt;li&gt;I'm all alone!&lt;/li&gt;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&lt;p&gt;I am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paragraph 1&lt;/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p&gt;I am a paragraph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2&lt;/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p&gt; 	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&lt;li&gt;We are together.&lt;/li&gt;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&lt;li&gt;We are together.&lt;/li&gt;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&lt;li&gt;We are together.&lt;/li&gt;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3435965"/>
            <a:ext cx="5688632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uk-UA" dirty="0" smtClean="0">
                <a:solidFill>
                  <a:srgbClr val="00B0F0"/>
                </a:solidFill>
              </a:rPr>
              <a:t>ВОПРОС – </a:t>
            </a:r>
            <a:r>
              <a:rPr lang="uk-UA" dirty="0" err="1" smtClean="0"/>
              <a:t>будут</a:t>
            </a:r>
            <a:r>
              <a:rPr lang="uk-UA" dirty="0" smtClean="0"/>
              <a:t> </a:t>
            </a:r>
            <a:r>
              <a:rPr lang="uk-UA" dirty="0" err="1" smtClean="0"/>
              <a:t>ли</a:t>
            </a:r>
            <a:r>
              <a:rPr lang="uk-UA" dirty="0" smtClean="0"/>
              <a:t> </a:t>
            </a:r>
            <a:r>
              <a:rPr lang="ru-RU" dirty="0" smtClean="0"/>
              <a:t>отобраны параграфы ? </a:t>
            </a:r>
            <a:endParaRPr lang="en-US" dirty="0" smtClean="0"/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p:only-of-type </a:t>
            </a: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/>
              <a:t>color: </a:t>
            </a:r>
            <a:r>
              <a:rPr lang="en-US" dirty="0" smtClean="0"/>
              <a:t>orange;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08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33220" y="2704995"/>
            <a:ext cx="1575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red;</a:t>
            </a:r>
            <a:endParaRPr lang="ru-RU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2721114"/>
            <a:ext cx="2247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color:</a:t>
            </a:r>
            <a:r>
              <a:rPr lang="en-US" sz="4000" b="1" dirty="0" smtClean="0"/>
              <a:t>  </a:t>
            </a:r>
            <a:endParaRPr lang="ru-RU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9718" y="1936251"/>
            <a:ext cx="19768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CSS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правило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97146" y="86342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ru-RU" dirty="0"/>
              <a:t>Блок определений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166042" y="2738396"/>
            <a:ext cx="1597646" cy="618596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7164288" y="5229200"/>
            <a:ext cx="12875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значение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961397" y="2738396"/>
            <a:ext cx="1448822" cy="576495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66042" y="5291916"/>
            <a:ext cx="12875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свойство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78056" y="270892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font-size:</a:t>
            </a:r>
            <a:endParaRPr lang="ru-RU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87681" y="2738396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25px;</a:t>
            </a:r>
            <a:endParaRPr lang="ru-RU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3478410" y="2738396"/>
            <a:ext cx="2749774" cy="618596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" name="Прямая со стрелкой 2"/>
          <p:cNvCxnSpPr/>
          <p:nvPr/>
        </p:nvCxnSpPr>
        <p:spPr>
          <a:xfrm flipH="1">
            <a:off x="736387" y="3356992"/>
            <a:ext cx="228478" cy="187220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33" idx="2"/>
          </p:cNvCxnSpPr>
          <p:nvPr/>
        </p:nvCxnSpPr>
        <p:spPr>
          <a:xfrm flipH="1">
            <a:off x="850626" y="3356992"/>
            <a:ext cx="4002671" cy="187220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6600828" y="2738396"/>
            <a:ext cx="1448822" cy="578487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6" idx="2"/>
            <a:endCxn id="27" idx="0"/>
          </p:cNvCxnSpPr>
          <p:nvPr/>
        </p:nvCxnSpPr>
        <p:spPr>
          <a:xfrm>
            <a:off x="2720977" y="3412881"/>
            <a:ext cx="5087077" cy="181631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15" idx="2"/>
          </p:cNvCxnSpPr>
          <p:nvPr/>
        </p:nvCxnSpPr>
        <p:spPr>
          <a:xfrm>
            <a:off x="7349456" y="3446282"/>
            <a:ext cx="458598" cy="178291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Левая фигурная скобка 13"/>
          <p:cNvSpPr/>
          <p:nvPr/>
        </p:nvSpPr>
        <p:spPr>
          <a:xfrm rot="5400000">
            <a:off x="1588424" y="883201"/>
            <a:ext cx="399412" cy="3244177"/>
          </a:xfrm>
          <a:prstGeom prst="leftBrace">
            <a:avLst>
              <a:gd name="adj1" fmla="val 82871"/>
              <a:gd name="adj2" fmla="val 49353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Левая фигурная скобка 36"/>
          <p:cNvSpPr/>
          <p:nvPr/>
        </p:nvSpPr>
        <p:spPr>
          <a:xfrm rot="5400000">
            <a:off x="5605155" y="264423"/>
            <a:ext cx="399412" cy="4489581"/>
          </a:xfrm>
          <a:prstGeom prst="leftBrace">
            <a:avLst>
              <a:gd name="adj1" fmla="val 82871"/>
              <a:gd name="adj2" fmla="val 49353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4827425" y="1916832"/>
            <a:ext cx="19768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CSS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правило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Правая фигурная скобка 15"/>
          <p:cNvSpPr/>
          <p:nvPr/>
        </p:nvSpPr>
        <p:spPr>
          <a:xfrm rot="16200000">
            <a:off x="3840597" y="-2434383"/>
            <a:ext cx="703496" cy="8037771"/>
          </a:xfrm>
          <a:prstGeom prst="rightBrace">
            <a:avLst>
              <a:gd name="adj1" fmla="val 139338"/>
              <a:gd name="adj2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41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4" grpId="0" animBg="1"/>
      <p:bldP spid="25" grpId="0" animBg="1"/>
      <p:bldP spid="27" grpId="0" animBg="1"/>
      <p:bldP spid="17" grpId="0" animBg="1"/>
      <p:bldP spid="20" grpId="0" animBg="1"/>
      <p:bldP spid="33" grpId="0" animBg="1"/>
      <p:bldP spid="35" grpId="0" animBg="1"/>
      <p:bldP spid="14" grpId="0" animBg="1"/>
      <p:bldP spid="37" grpId="0" animBg="1"/>
      <p:bldP spid="38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37873"/>
              </p:ext>
            </p:extLst>
          </p:nvPr>
        </p:nvGraphicFramePr>
        <p:xfrm>
          <a:off x="191762" y="764704"/>
          <a:ext cx="8856984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0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::first-line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p::first-line{…}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::first-letter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p::first-letter{…}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::after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p::after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b="1" dirty="0" err="1" smtClean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content:”test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”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Формирует область перед элементом</a:t>
                      </a:r>
                      <a:endParaRPr kumimoji="0" lang="ru-RU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::before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P::before{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b="1" dirty="0" err="1" smtClean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content:”Test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”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Формирует область после элементом</a:t>
                      </a:r>
                      <a:endParaRPr kumimoji="0" lang="ru-RU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585756" y="122563"/>
            <a:ext cx="345638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07_pseudo_elements.html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32793"/>
            <a:ext cx="2376264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spcBef>
                <a:spcPct val="0"/>
              </a:spcBef>
              <a:buNone/>
              <a:defRPr kumimoji="0" b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itchFamily="49" charset="0"/>
                <a:ea typeface="+mj-ea"/>
                <a:cs typeface="+mj-cs"/>
              </a:defRPr>
            </a:lvl1pPr>
            <a:extLst/>
          </a:lstStyle>
          <a:p>
            <a:r>
              <a:rPr lang="uk-UA" dirty="0" err="1" smtClean="0"/>
              <a:t>Псевдоэлементы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736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12946" y="1124744"/>
            <a:ext cx="8494687" cy="561662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&lt;head&gt;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&lt;/head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div id="f1"&gt;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div id="f2"&gt;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h2&gt;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Заголовок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H2 &lt;/h2&gt;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p&gt;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 параграфа  &lt;/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 параграфа  &lt;/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&lt;/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&lt;/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731310" y="1124744"/>
            <a:ext cx="7056784" cy="3816424"/>
          </a:xfrm>
          <a:prstGeom prst="rect">
            <a:avLst/>
          </a:prstGeom>
          <a:solidFill>
            <a:srgbClr val="00B050">
              <a:alpha val="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3707904" y="2852936"/>
            <a:ext cx="3934455" cy="828092"/>
          </a:xfrm>
          <a:prstGeom prst="rect">
            <a:avLst/>
          </a:prstGeom>
          <a:solidFill>
            <a:srgbClr val="FFFF00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1124744"/>
            <a:ext cx="1080120" cy="3816424"/>
          </a:xfrm>
          <a:prstGeom prst="rect">
            <a:avLst/>
          </a:prstGeom>
          <a:solidFill>
            <a:srgbClr val="00B0F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771800" y="44624"/>
            <a:ext cx="3557156" cy="369332"/>
          </a:xfr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/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Иерархия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html </a:t>
            </a:r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страницы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64465" y="4941168"/>
            <a:ext cx="3355407" cy="1161420"/>
            <a:chOff x="64465" y="4941168"/>
            <a:chExt cx="3355407" cy="1161420"/>
          </a:xfrm>
        </p:grpSpPr>
        <p:cxnSp>
          <p:nvCxnSpPr>
            <p:cNvPr id="16" name="Прямая со стрелкой 15"/>
            <p:cNvCxnSpPr>
              <a:endCxn id="5" idx="2"/>
            </p:cNvCxnSpPr>
            <p:nvPr/>
          </p:nvCxnSpPr>
          <p:spPr>
            <a:xfrm flipV="1">
              <a:off x="1079612" y="4941168"/>
              <a:ext cx="0" cy="7920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4465" y="5733256"/>
              <a:ext cx="3355407" cy="369332"/>
            </a:xfrm>
            <a:prstGeom prst="rect">
              <a:avLst/>
            </a:prstGeom>
            <a:no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ru-RU"/>
              </a:defPPr>
              <a:lvl1pPr algn="ctr">
                <a:defRPr b="1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ru-RU" dirty="0"/>
                <a:t>Корневой </a:t>
              </a:r>
              <a:r>
                <a:rPr lang="en-US" dirty="0" smtClean="0"/>
                <a:t>(root) </a:t>
              </a:r>
              <a:r>
                <a:rPr lang="ru-RU" dirty="0" smtClean="0"/>
                <a:t>элемент</a:t>
              </a:r>
              <a:endParaRPr lang="ru-RU" dirty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3718530" y="4941168"/>
            <a:ext cx="3631122" cy="1161420"/>
            <a:chOff x="3718530" y="4941168"/>
            <a:chExt cx="3631122" cy="1161420"/>
          </a:xfrm>
        </p:grpSpPr>
        <p:cxnSp>
          <p:nvCxnSpPr>
            <p:cNvPr id="19" name="Прямая со стрелкой 18"/>
            <p:cNvCxnSpPr/>
            <p:nvPr/>
          </p:nvCxnSpPr>
          <p:spPr>
            <a:xfrm flipV="1">
              <a:off x="5259702" y="4941168"/>
              <a:ext cx="0" cy="7920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718530" y="5733256"/>
              <a:ext cx="3631122" cy="369332"/>
            </a:xfrm>
            <a:prstGeom prst="rect">
              <a:avLst/>
            </a:prstGeom>
            <a:no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ru-RU"/>
              </a:defPPr>
              <a:lvl1pPr algn="ctr">
                <a:defRPr b="1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ru-RU" dirty="0"/>
                <a:t>Дочерние </a:t>
              </a:r>
              <a:r>
                <a:rPr lang="en-US" dirty="0" smtClean="0"/>
                <a:t>(child) </a:t>
              </a:r>
              <a:r>
                <a:rPr lang="ru-RU" dirty="0" smtClean="0"/>
                <a:t>элементы</a:t>
              </a:r>
              <a:endParaRPr lang="ru-RU" dirty="0"/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3900663" y="620688"/>
            <a:ext cx="5009705" cy="2232248"/>
            <a:chOff x="3900663" y="620688"/>
            <a:chExt cx="5009705" cy="2232248"/>
          </a:xfrm>
        </p:grpSpPr>
        <p:cxnSp>
          <p:nvCxnSpPr>
            <p:cNvPr id="23" name="Прямая со стрелкой 22"/>
            <p:cNvCxnSpPr>
              <a:stCxn id="22" idx="0"/>
            </p:cNvCxnSpPr>
            <p:nvPr/>
          </p:nvCxnSpPr>
          <p:spPr>
            <a:xfrm flipV="1">
              <a:off x="5675132" y="1267019"/>
              <a:ext cx="481044" cy="15859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900663" y="620688"/>
              <a:ext cx="5009705" cy="646331"/>
            </a:xfrm>
            <a:prstGeom prst="rect">
              <a:avLst/>
            </a:prstGeom>
            <a:no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Сестринские 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(sibling) </a:t>
              </a:r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элементы</a:t>
              </a:r>
            </a:p>
            <a:p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(элементы на одном уровне иерархии)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6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1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980728"/>
            <a:ext cx="8856984" cy="3456384"/>
          </a:xfrm>
          <a:prstGeom prst="rect">
            <a:avLst/>
          </a:prstGeom>
          <a:solidFill>
            <a:srgbClr val="92D050">
              <a:alpha val="8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body&gt;</a:t>
            </a: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 id="f1"&gt;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div id="f2"&gt;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&lt;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h2&gt;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Заголовок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H2 &lt;/h2&gt;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&lt;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p&gt;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Текст параграфа  &lt;/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class=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f3"&gt;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Текст параграфа  &lt;/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body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Прямоугольная выноска 13"/>
          <p:cNvSpPr/>
          <p:nvPr/>
        </p:nvSpPr>
        <p:spPr>
          <a:xfrm>
            <a:off x="5975141" y="1257360"/>
            <a:ext cx="3061355" cy="360040"/>
          </a:xfrm>
          <a:prstGeom prst="wedgeRectCallout">
            <a:avLst>
              <a:gd name="adj1" fmla="val -90505"/>
              <a:gd name="adj2" fmla="val 19763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#f1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#f2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h2{</a:t>
            </a:r>
            <a:r>
              <a:rPr lang="ru-RU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    </a:t>
            </a:r>
            <a:endParaRPr lang="ru-RU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Прямоугольная выноска 14"/>
          <p:cNvSpPr/>
          <p:nvPr/>
        </p:nvSpPr>
        <p:spPr>
          <a:xfrm>
            <a:off x="6331141" y="1988840"/>
            <a:ext cx="2705355" cy="360040"/>
          </a:xfrm>
          <a:prstGeom prst="wedgeRectCallout">
            <a:avLst>
              <a:gd name="adj1" fmla="val -93769"/>
              <a:gd name="adj2" fmla="val 9284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#f1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#f2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 {</a:t>
            </a:r>
            <a:r>
              <a:rPr lang="ru-RU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    </a:t>
            </a:r>
            <a:endParaRPr lang="ru-RU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Прямоугольная выноска 20"/>
          <p:cNvSpPr/>
          <p:nvPr/>
        </p:nvSpPr>
        <p:spPr>
          <a:xfrm>
            <a:off x="5327070" y="3356992"/>
            <a:ext cx="3709426" cy="1008112"/>
          </a:xfrm>
          <a:prstGeom prst="wedgeRectCallout">
            <a:avLst>
              <a:gd name="adj1" fmla="val -107785"/>
              <a:gd name="adj2" fmla="val -8641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#f1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f2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.f3  {</a:t>
            </a:r>
            <a:r>
              <a:rPr lang="ru-RU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#f1 </a:t>
            </a:r>
            <a:r>
              <a:rPr lang="ru-RU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f2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p.f3  {</a:t>
            </a:r>
            <a:r>
              <a:rPr lang="ru-RU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ru-RU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86842" y="116632"/>
            <a:ext cx="3133030" cy="369332"/>
          </a:xfr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/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Контекстный селектор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550421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 smtClean="0"/>
              <a:t>Селекторы перечисляются  </a:t>
            </a:r>
            <a:r>
              <a:rPr lang="ru-RU" dirty="0"/>
              <a:t>через пробел </a:t>
            </a:r>
            <a:r>
              <a:rPr lang="ru-RU" dirty="0" smtClean="0"/>
              <a:t>по </a:t>
            </a:r>
            <a:r>
              <a:rPr lang="ru-RU" dirty="0"/>
              <a:t>иерархии </a:t>
            </a:r>
            <a:r>
              <a:rPr lang="ru-RU" dirty="0" smtClean="0"/>
              <a:t>элементов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552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106" y="116632"/>
            <a:ext cx="1944216" cy="369332"/>
          </a:xfrm>
          <a:prstGeom prst="rect">
            <a:avLst/>
          </a:prstGeom>
          <a:solidFill>
            <a:srgbClr val="FFFF00">
              <a:alpha val="11000"/>
            </a:srgb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elem1  </a:t>
            </a:r>
            <a:r>
              <a:rPr lang="en-US" b="1" dirty="0" smtClean="0"/>
              <a:t>elem2</a:t>
            </a:r>
            <a:endParaRPr lang="ru-RU" dirty="0"/>
          </a:p>
        </p:txBody>
      </p:sp>
      <p:grpSp>
        <p:nvGrpSpPr>
          <p:cNvPr id="29" name="Группа 28"/>
          <p:cNvGrpSpPr/>
          <p:nvPr/>
        </p:nvGrpSpPr>
        <p:grpSpPr>
          <a:xfrm>
            <a:off x="107504" y="1412776"/>
            <a:ext cx="7272808" cy="4752528"/>
            <a:chOff x="971600" y="692696"/>
            <a:chExt cx="7272808" cy="4752528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971600" y="1988840"/>
              <a:ext cx="720080" cy="64807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p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Группа 27"/>
            <p:cNvGrpSpPr/>
            <p:nvPr/>
          </p:nvGrpSpPr>
          <p:grpSpPr>
            <a:xfrm>
              <a:off x="1331640" y="692696"/>
              <a:ext cx="6912768" cy="4752528"/>
              <a:chOff x="1331640" y="692696"/>
              <a:chExt cx="6912768" cy="4752528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2411760" y="1988840"/>
                <a:ext cx="720080" cy="648072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p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Прямоугольник 4"/>
              <p:cNvSpPr/>
              <p:nvPr/>
            </p:nvSpPr>
            <p:spPr>
              <a:xfrm>
                <a:off x="3851920" y="1988840"/>
                <a:ext cx="720080" cy="648072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p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Прямоугольник 5"/>
              <p:cNvSpPr/>
              <p:nvPr/>
            </p:nvSpPr>
            <p:spPr>
              <a:xfrm>
                <a:off x="5292080" y="1988840"/>
                <a:ext cx="2952328" cy="6480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</a:rPr>
                  <a:t>div id=“d</a:t>
                </a:r>
                <a:r>
                  <a:rPr lang="ru-RU" sz="2400" b="1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”</a:t>
                </a:r>
                <a:endParaRPr lang="ru-RU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Прямоугольник 6"/>
              <p:cNvSpPr/>
              <p:nvPr/>
            </p:nvSpPr>
            <p:spPr>
              <a:xfrm>
                <a:off x="3203848" y="692696"/>
                <a:ext cx="2088232" cy="648072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body</a:t>
                </a:r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Прямая соединительная линия 8"/>
              <p:cNvCxnSpPr>
                <a:stCxn id="7" idx="2"/>
                <a:endCxn id="3" idx="0"/>
              </p:cNvCxnSpPr>
              <p:nvPr/>
            </p:nvCxnSpPr>
            <p:spPr>
              <a:xfrm flipH="1">
                <a:off x="1331640" y="1340768"/>
                <a:ext cx="2916324" cy="648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единительная линия 10"/>
              <p:cNvCxnSpPr>
                <a:stCxn id="7" idx="2"/>
                <a:endCxn id="4" idx="0"/>
              </p:cNvCxnSpPr>
              <p:nvPr/>
            </p:nvCxnSpPr>
            <p:spPr>
              <a:xfrm flipH="1">
                <a:off x="2771800" y="1340768"/>
                <a:ext cx="1476164" cy="648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единительная линия 12"/>
              <p:cNvCxnSpPr>
                <a:stCxn id="7" idx="2"/>
                <a:endCxn id="5" idx="0"/>
              </p:cNvCxnSpPr>
              <p:nvPr/>
            </p:nvCxnSpPr>
            <p:spPr>
              <a:xfrm flipH="1">
                <a:off x="4211960" y="1340768"/>
                <a:ext cx="36004" cy="648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единительная линия 14"/>
              <p:cNvCxnSpPr>
                <a:stCxn id="7" idx="2"/>
                <a:endCxn id="6" idx="0"/>
              </p:cNvCxnSpPr>
              <p:nvPr/>
            </p:nvCxnSpPr>
            <p:spPr>
              <a:xfrm>
                <a:off x="4247964" y="1340768"/>
                <a:ext cx="2520280" cy="648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Прямоугольник 15"/>
              <p:cNvSpPr/>
              <p:nvPr/>
            </p:nvSpPr>
            <p:spPr>
              <a:xfrm>
                <a:off x="2411760" y="3429000"/>
                <a:ext cx="1440160" cy="648072"/>
              </a:xfrm>
              <a:prstGeom prst="rect">
                <a:avLst/>
              </a:prstGeom>
              <a:solidFill>
                <a:schemeClr val="accent3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span</a:t>
                </a:r>
                <a:endParaRPr lang="ru-RU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Прямоугольник 16"/>
              <p:cNvSpPr/>
              <p:nvPr/>
            </p:nvSpPr>
            <p:spPr>
              <a:xfrm>
                <a:off x="2411760" y="4797152"/>
                <a:ext cx="1440160" cy="648072"/>
              </a:xfrm>
              <a:prstGeom prst="rect">
                <a:avLst/>
              </a:prstGeom>
              <a:solidFill>
                <a:schemeClr val="accent3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span</a:t>
                </a:r>
                <a:endParaRPr lang="ru-RU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Прямоугольник 17"/>
              <p:cNvSpPr/>
              <p:nvPr/>
            </p:nvSpPr>
            <p:spPr>
              <a:xfrm>
                <a:off x="4572000" y="3429000"/>
                <a:ext cx="1440160" cy="648072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a</a:t>
                </a:r>
                <a:endParaRPr lang="ru-RU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Прямоугольник 18"/>
              <p:cNvSpPr/>
              <p:nvPr/>
            </p:nvSpPr>
            <p:spPr>
              <a:xfrm>
                <a:off x="6732240" y="3429000"/>
                <a:ext cx="1440160" cy="648072"/>
              </a:xfrm>
              <a:prstGeom prst="rect">
                <a:avLst/>
              </a:prstGeom>
              <a:solidFill>
                <a:schemeClr val="accent3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span</a:t>
                </a:r>
                <a:endParaRPr lang="ru-RU" sz="2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Прямая соединительная линия 20"/>
              <p:cNvCxnSpPr>
                <a:stCxn id="6" idx="2"/>
                <a:endCxn id="16" idx="0"/>
              </p:cNvCxnSpPr>
              <p:nvPr/>
            </p:nvCxnSpPr>
            <p:spPr>
              <a:xfrm flipH="1">
                <a:off x="3131840" y="2636912"/>
                <a:ext cx="3636404" cy="7920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единительная линия 22"/>
              <p:cNvCxnSpPr>
                <a:stCxn id="6" idx="2"/>
                <a:endCxn id="18" idx="0"/>
              </p:cNvCxnSpPr>
              <p:nvPr/>
            </p:nvCxnSpPr>
            <p:spPr>
              <a:xfrm flipH="1">
                <a:off x="5292080" y="2636912"/>
                <a:ext cx="1476164" cy="7920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единительная линия 24"/>
              <p:cNvCxnSpPr>
                <a:stCxn id="6" idx="2"/>
                <a:endCxn id="19" idx="0"/>
              </p:cNvCxnSpPr>
              <p:nvPr/>
            </p:nvCxnSpPr>
            <p:spPr>
              <a:xfrm>
                <a:off x="6768244" y="2636912"/>
                <a:ext cx="684076" cy="7920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>
                <a:stCxn id="16" idx="2"/>
                <a:endCxn id="17" idx="0"/>
              </p:cNvCxnSpPr>
              <p:nvPr/>
            </p:nvCxnSpPr>
            <p:spPr>
              <a:xfrm>
                <a:off x="3131840" y="4077072"/>
                <a:ext cx="0" cy="7200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/>
          <p:cNvSpPr txBox="1"/>
          <p:nvPr/>
        </p:nvSpPr>
        <p:spPr>
          <a:xfrm>
            <a:off x="178320" y="493271"/>
            <a:ext cx="888565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/>
              <a:t>Вернет все элементы </a:t>
            </a:r>
            <a:r>
              <a:rPr lang="en-US" dirty="0"/>
              <a:t>c</a:t>
            </a:r>
            <a:r>
              <a:rPr lang="ru-RU" dirty="0"/>
              <a:t> именем тега </a:t>
            </a:r>
            <a:r>
              <a:rPr lang="en-US" dirty="0"/>
              <a:t>elem2</a:t>
            </a:r>
            <a:r>
              <a:rPr lang="ru-RU" dirty="0"/>
              <a:t> которые являются потомками элементов  с именем </a:t>
            </a:r>
            <a:r>
              <a:rPr lang="en-US" dirty="0" err="1"/>
              <a:t>elem</a:t>
            </a:r>
            <a:r>
              <a:rPr lang="ru-RU" dirty="0"/>
              <a:t>1</a:t>
            </a:r>
          </a:p>
        </p:txBody>
      </p:sp>
      <p:grpSp>
        <p:nvGrpSpPr>
          <p:cNvPr id="35" name="Группа 34"/>
          <p:cNvGrpSpPr/>
          <p:nvPr/>
        </p:nvGrpSpPr>
        <p:grpSpPr>
          <a:xfrm>
            <a:off x="3059832" y="4365104"/>
            <a:ext cx="4320480" cy="1505781"/>
            <a:chOff x="3059832" y="5157192"/>
            <a:chExt cx="4320480" cy="1505781"/>
          </a:xfrm>
        </p:grpSpPr>
        <p:sp>
          <p:nvSpPr>
            <p:cNvPr id="31" name="TextBox 30"/>
            <p:cNvSpPr txBox="1"/>
            <p:nvPr/>
          </p:nvSpPr>
          <p:spPr>
            <a:xfrm>
              <a:off x="5320752" y="6201308"/>
              <a:ext cx="2059560" cy="46166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#d</a:t>
              </a:r>
              <a:r>
                <a:rPr lang="ru-RU" sz="2400" b="1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span </a:t>
              </a:r>
              <a:endParaRPr lang="ru-RU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33" name="Прямая со стрелкой 32"/>
            <p:cNvCxnSpPr>
              <a:endCxn id="19" idx="2"/>
            </p:cNvCxnSpPr>
            <p:nvPr/>
          </p:nvCxnSpPr>
          <p:spPr>
            <a:xfrm flipH="1" flipV="1">
              <a:off x="6588224" y="5589240"/>
              <a:ext cx="792088" cy="104411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/>
            <p:nvPr/>
          </p:nvCxnSpPr>
          <p:spPr>
            <a:xfrm flipH="1" flipV="1">
              <a:off x="3059832" y="5157192"/>
              <a:ext cx="4320480" cy="104411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/>
            <p:nvPr/>
          </p:nvCxnSpPr>
          <p:spPr>
            <a:xfrm flipH="1" flipV="1">
              <a:off x="3059832" y="6021288"/>
              <a:ext cx="4320480" cy="18002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034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2358262" cy="369332"/>
          </a:xfrm>
          <a:prstGeom prst="rect">
            <a:avLst/>
          </a:prstGeom>
          <a:solidFill>
            <a:srgbClr val="FFFF00">
              <a:alpha val="11000"/>
            </a:srgb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latin typeface="Courier New" pitchFamily="49" charset="0"/>
                <a:cs typeface="Courier New" pitchFamily="49" charset="0"/>
              </a:rPr>
              <a:t>parent &gt; child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9" name="Группа 28"/>
          <p:cNvGrpSpPr/>
          <p:nvPr/>
        </p:nvGrpSpPr>
        <p:grpSpPr>
          <a:xfrm>
            <a:off x="107504" y="1772816"/>
            <a:ext cx="7272808" cy="4752528"/>
            <a:chOff x="971600" y="692696"/>
            <a:chExt cx="7272808" cy="4752528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971600" y="1988840"/>
              <a:ext cx="720080" cy="64807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p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Группа 27"/>
            <p:cNvGrpSpPr/>
            <p:nvPr/>
          </p:nvGrpSpPr>
          <p:grpSpPr>
            <a:xfrm>
              <a:off x="1331640" y="692696"/>
              <a:ext cx="6912768" cy="4752528"/>
              <a:chOff x="1331640" y="692696"/>
              <a:chExt cx="6912768" cy="4752528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2411760" y="1988840"/>
                <a:ext cx="720080" cy="648072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p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Прямоугольник 4"/>
              <p:cNvSpPr/>
              <p:nvPr/>
            </p:nvSpPr>
            <p:spPr>
              <a:xfrm>
                <a:off x="3851920" y="1988840"/>
                <a:ext cx="720080" cy="648072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p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Прямоугольник 5"/>
              <p:cNvSpPr/>
              <p:nvPr/>
            </p:nvSpPr>
            <p:spPr>
              <a:xfrm>
                <a:off x="5292080" y="1988840"/>
                <a:ext cx="2952328" cy="6480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</a:rPr>
                  <a:t>div id=“d</a:t>
                </a:r>
                <a:r>
                  <a:rPr lang="ru-RU" sz="2400" b="1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”</a:t>
                </a:r>
                <a:endParaRPr lang="ru-RU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Прямоугольник 6"/>
              <p:cNvSpPr/>
              <p:nvPr/>
            </p:nvSpPr>
            <p:spPr>
              <a:xfrm>
                <a:off x="3203848" y="692696"/>
                <a:ext cx="2088232" cy="648072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body</a:t>
                </a:r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Прямая соединительная линия 8"/>
              <p:cNvCxnSpPr>
                <a:stCxn id="7" idx="2"/>
                <a:endCxn id="3" idx="0"/>
              </p:cNvCxnSpPr>
              <p:nvPr/>
            </p:nvCxnSpPr>
            <p:spPr>
              <a:xfrm flipH="1">
                <a:off x="1331640" y="1340768"/>
                <a:ext cx="2916324" cy="648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единительная линия 10"/>
              <p:cNvCxnSpPr>
                <a:stCxn id="7" idx="2"/>
                <a:endCxn id="4" idx="0"/>
              </p:cNvCxnSpPr>
              <p:nvPr/>
            </p:nvCxnSpPr>
            <p:spPr>
              <a:xfrm flipH="1">
                <a:off x="2771800" y="1340768"/>
                <a:ext cx="1476164" cy="648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единительная линия 12"/>
              <p:cNvCxnSpPr>
                <a:stCxn id="7" idx="2"/>
                <a:endCxn id="5" idx="0"/>
              </p:cNvCxnSpPr>
              <p:nvPr/>
            </p:nvCxnSpPr>
            <p:spPr>
              <a:xfrm flipH="1">
                <a:off x="4211960" y="1340768"/>
                <a:ext cx="36004" cy="648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единительная линия 14"/>
              <p:cNvCxnSpPr>
                <a:stCxn id="7" idx="2"/>
                <a:endCxn id="6" idx="0"/>
              </p:cNvCxnSpPr>
              <p:nvPr/>
            </p:nvCxnSpPr>
            <p:spPr>
              <a:xfrm>
                <a:off x="4247964" y="1340768"/>
                <a:ext cx="2520280" cy="648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Прямоугольник 15"/>
              <p:cNvSpPr/>
              <p:nvPr/>
            </p:nvSpPr>
            <p:spPr>
              <a:xfrm>
                <a:off x="2411760" y="3429000"/>
                <a:ext cx="1440160" cy="64807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span</a:t>
                </a:r>
                <a:endParaRPr lang="ru-RU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Прямоугольник 16"/>
              <p:cNvSpPr/>
              <p:nvPr/>
            </p:nvSpPr>
            <p:spPr>
              <a:xfrm>
                <a:off x="2411760" y="4797152"/>
                <a:ext cx="1440160" cy="648072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span</a:t>
                </a:r>
                <a:endParaRPr lang="ru-RU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Прямоугольник 17"/>
              <p:cNvSpPr/>
              <p:nvPr/>
            </p:nvSpPr>
            <p:spPr>
              <a:xfrm>
                <a:off x="4572000" y="3429000"/>
                <a:ext cx="1440160" cy="648072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a</a:t>
                </a:r>
                <a:endParaRPr lang="ru-RU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Прямоугольник 18"/>
              <p:cNvSpPr/>
              <p:nvPr/>
            </p:nvSpPr>
            <p:spPr>
              <a:xfrm>
                <a:off x="6732240" y="3429000"/>
                <a:ext cx="1440160" cy="64807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span</a:t>
                </a:r>
                <a:endParaRPr lang="ru-RU" sz="2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Прямая соединительная линия 20"/>
              <p:cNvCxnSpPr>
                <a:stCxn id="6" idx="2"/>
                <a:endCxn id="16" idx="0"/>
              </p:cNvCxnSpPr>
              <p:nvPr/>
            </p:nvCxnSpPr>
            <p:spPr>
              <a:xfrm flipH="1">
                <a:off x="3131840" y="2636912"/>
                <a:ext cx="3636404" cy="7920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единительная линия 22"/>
              <p:cNvCxnSpPr>
                <a:stCxn id="6" idx="2"/>
                <a:endCxn id="18" idx="0"/>
              </p:cNvCxnSpPr>
              <p:nvPr/>
            </p:nvCxnSpPr>
            <p:spPr>
              <a:xfrm flipH="1">
                <a:off x="5292080" y="2636912"/>
                <a:ext cx="1476164" cy="7920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единительная линия 24"/>
              <p:cNvCxnSpPr>
                <a:stCxn id="6" idx="2"/>
                <a:endCxn id="19" idx="0"/>
              </p:cNvCxnSpPr>
              <p:nvPr/>
            </p:nvCxnSpPr>
            <p:spPr>
              <a:xfrm>
                <a:off x="6768244" y="2636912"/>
                <a:ext cx="684076" cy="7920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>
                <a:stCxn id="16" idx="2"/>
                <a:endCxn id="17" idx="0"/>
              </p:cNvCxnSpPr>
              <p:nvPr/>
            </p:nvCxnSpPr>
            <p:spPr>
              <a:xfrm>
                <a:off x="3131840" y="4077072"/>
                <a:ext cx="0" cy="7200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TextBox 30"/>
          <p:cNvSpPr txBox="1"/>
          <p:nvPr/>
        </p:nvSpPr>
        <p:spPr>
          <a:xfrm>
            <a:off x="4645445" y="5739643"/>
            <a:ext cx="3238923" cy="46166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>
              <a:defRPr sz="24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 smtClean="0"/>
              <a:t>#d</a:t>
            </a:r>
            <a:r>
              <a:rPr lang="ru-RU" dirty="0" smtClean="0"/>
              <a:t>1</a:t>
            </a:r>
            <a:r>
              <a:rPr lang="en-US" dirty="0" smtClean="0"/>
              <a:t> &gt; span</a:t>
            </a:r>
            <a:endParaRPr lang="ru-RU" dirty="0"/>
          </a:p>
        </p:txBody>
      </p:sp>
      <p:cxnSp>
        <p:nvCxnSpPr>
          <p:cNvPr id="33" name="Прямая со стрелкой 32"/>
          <p:cNvCxnSpPr>
            <a:stCxn id="31" idx="0"/>
            <a:endCxn id="19" idx="2"/>
          </p:cNvCxnSpPr>
          <p:nvPr/>
        </p:nvCxnSpPr>
        <p:spPr>
          <a:xfrm flipV="1">
            <a:off x="6264907" y="5157192"/>
            <a:ext cx="323317" cy="5824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7504" y="487140"/>
            <a:ext cx="892899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/>
              <a:t>Вернет все </a:t>
            </a:r>
            <a:r>
              <a:rPr lang="en-US" dirty="0"/>
              <a:t> </a:t>
            </a:r>
            <a:r>
              <a:rPr lang="ru-RU" dirty="0"/>
              <a:t>элементы  с именем тега </a:t>
            </a:r>
            <a:r>
              <a:rPr lang="en-US" dirty="0"/>
              <a:t>child</a:t>
            </a:r>
            <a:r>
              <a:rPr lang="ru-RU" dirty="0"/>
              <a:t>  которые являются прямыми потомками элементов с именем тега </a:t>
            </a:r>
            <a:r>
              <a:rPr lang="en-US" dirty="0"/>
              <a:t>parent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31" idx="0"/>
          </p:cNvCxnSpPr>
          <p:nvPr/>
        </p:nvCxnSpPr>
        <p:spPr>
          <a:xfrm flipH="1" flipV="1">
            <a:off x="2411761" y="5229201"/>
            <a:ext cx="3853146" cy="5104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41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56347"/>
            <a:ext cx="2538282" cy="369332"/>
          </a:xfrm>
          <a:prstGeom prst="rect">
            <a:avLst/>
          </a:prstGeom>
          <a:solidFill>
            <a:srgbClr val="FFFF00">
              <a:alpha val="11000"/>
            </a:srgb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element + next </a:t>
            </a:r>
            <a:endParaRPr lang="ru-RU" dirty="0"/>
          </a:p>
        </p:txBody>
      </p:sp>
      <p:grpSp>
        <p:nvGrpSpPr>
          <p:cNvPr id="29" name="Группа 28"/>
          <p:cNvGrpSpPr/>
          <p:nvPr/>
        </p:nvGrpSpPr>
        <p:grpSpPr>
          <a:xfrm>
            <a:off x="107504" y="1772816"/>
            <a:ext cx="7272808" cy="4752528"/>
            <a:chOff x="971600" y="692696"/>
            <a:chExt cx="7272808" cy="4752528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971600" y="1988840"/>
              <a:ext cx="720080" cy="64807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p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Группа 27"/>
            <p:cNvGrpSpPr/>
            <p:nvPr/>
          </p:nvGrpSpPr>
          <p:grpSpPr>
            <a:xfrm>
              <a:off x="1331640" y="692696"/>
              <a:ext cx="6912768" cy="4752528"/>
              <a:chOff x="1331640" y="692696"/>
              <a:chExt cx="6912768" cy="4752528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2411760" y="1988840"/>
                <a:ext cx="720080" cy="648072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p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Прямоугольник 4"/>
              <p:cNvSpPr/>
              <p:nvPr/>
            </p:nvSpPr>
            <p:spPr>
              <a:xfrm>
                <a:off x="3851920" y="1988840"/>
                <a:ext cx="720080" cy="648072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p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Прямоугольник 5"/>
              <p:cNvSpPr/>
              <p:nvPr/>
            </p:nvSpPr>
            <p:spPr>
              <a:xfrm>
                <a:off x="5292080" y="1988840"/>
                <a:ext cx="2952328" cy="648072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</a:rPr>
                  <a:t>div id=“d</a:t>
                </a:r>
                <a:r>
                  <a:rPr lang="ru-RU" sz="2400" b="1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”</a:t>
                </a:r>
                <a:endParaRPr lang="ru-RU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Прямоугольник 6"/>
              <p:cNvSpPr/>
              <p:nvPr/>
            </p:nvSpPr>
            <p:spPr>
              <a:xfrm>
                <a:off x="3203848" y="692696"/>
                <a:ext cx="2088232" cy="648072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body</a:t>
                </a:r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Прямая соединительная линия 8"/>
              <p:cNvCxnSpPr>
                <a:stCxn id="7" idx="2"/>
                <a:endCxn id="3" idx="0"/>
              </p:cNvCxnSpPr>
              <p:nvPr/>
            </p:nvCxnSpPr>
            <p:spPr>
              <a:xfrm flipH="1">
                <a:off x="1331640" y="1340768"/>
                <a:ext cx="2916324" cy="648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единительная линия 10"/>
              <p:cNvCxnSpPr>
                <a:stCxn id="7" idx="2"/>
                <a:endCxn id="4" idx="0"/>
              </p:cNvCxnSpPr>
              <p:nvPr/>
            </p:nvCxnSpPr>
            <p:spPr>
              <a:xfrm flipH="1">
                <a:off x="2771800" y="1340768"/>
                <a:ext cx="1476164" cy="648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единительная линия 12"/>
              <p:cNvCxnSpPr>
                <a:stCxn id="7" idx="2"/>
                <a:endCxn id="5" idx="0"/>
              </p:cNvCxnSpPr>
              <p:nvPr/>
            </p:nvCxnSpPr>
            <p:spPr>
              <a:xfrm flipH="1">
                <a:off x="4211960" y="1340768"/>
                <a:ext cx="36004" cy="648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единительная линия 14"/>
              <p:cNvCxnSpPr>
                <a:stCxn id="7" idx="2"/>
                <a:endCxn id="6" idx="0"/>
              </p:cNvCxnSpPr>
              <p:nvPr/>
            </p:nvCxnSpPr>
            <p:spPr>
              <a:xfrm>
                <a:off x="4247964" y="1340768"/>
                <a:ext cx="2520280" cy="648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Прямоугольник 15"/>
              <p:cNvSpPr/>
              <p:nvPr/>
            </p:nvSpPr>
            <p:spPr>
              <a:xfrm>
                <a:off x="2411760" y="3429000"/>
                <a:ext cx="1440160" cy="648072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span</a:t>
                </a:r>
                <a:endParaRPr lang="ru-RU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Прямоугольник 16"/>
              <p:cNvSpPr/>
              <p:nvPr/>
            </p:nvSpPr>
            <p:spPr>
              <a:xfrm>
                <a:off x="2411760" y="4797152"/>
                <a:ext cx="1440160" cy="648072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span</a:t>
                </a:r>
                <a:endParaRPr lang="ru-RU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Прямоугольник 17"/>
              <p:cNvSpPr/>
              <p:nvPr/>
            </p:nvSpPr>
            <p:spPr>
              <a:xfrm>
                <a:off x="4572000" y="3429000"/>
                <a:ext cx="1440160" cy="6480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a</a:t>
                </a:r>
                <a:endParaRPr lang="ru-RU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Прямоугольник 18"/>
              <p:cNvSpPr/>
              <p:nvPr/>
            </p:nvSpPr>
            <p:spPr>
              <a:xfrm>
                <a:off x="6732240" y="3429000"/>
                <a:ext cx="1440160" cy="64807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span</a:t>
                </a:r>
                <a:endParaRPr lang="ru-RU" sz="2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Прямая соединительная линия 20"/>
              <p:cNvCxnSpPr>
                <a:stCxn id="6" idx="2"/>
                <a:endCxn id="16" idx="0"/>
              </p:cNvCxnSpPr>
              <p:nvPr/>
            </p:nvCxnSpPr>
            <p:spPr>
              <a:xfrm flipH="1">
                <a:off x="3131840" y="2636912"/>
                <a:ext cx="3636404" cy="7920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единительная линия 22"/>
              <p:cNvCxnSpPr>
                <a:stCxn id="6" idx="2"/>
                <a:endCxn id="18" idx="0"/>
              </p:cNvCxnSpPr>
              <p:nvPr/>
            </p:nvCxnSpPr>
            <p:spPr>
              <a:xfrm flipH="1">
                <a:off x="5292080" y="2636912"/>
                <a:ext cx="1476164" cy="7920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единительная линия 24"/>
              <p:cNvCxnSpPr>
                <a:stCxn id="6" idx="2"/>
                <a:endCxn id="19" idx="0"/>
              </p:cNvCxnSpPr>
              <p:nvPr/>
            </p:nvCxnSpPr>
            <p:spPr>
              <a:xfrm>
                <a:off x="6768244" y="2636912"/>
                <a:ext cx="684076" cy="7920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>
                <a:stCxn id="16" idx="2"/>
                <a:endCxn id="17" idx="0"/>
              </p:cNvCxnSpPr>
              <p:nvPr/>
            </p:nvCxnSpPr>
            <p:spPr>
              <a:xfrm>
                <a:off x="3131840" y="4077072"/>
                <a:ext cx="0" cy="7200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TextBox 30"/>
          <p:cNvSpPr txBox="1"/>
          <p:nvPr/>
        </p:nvSpPr>
        <p:spPr>
          <a:xfrm>
            <a:off x="7308304" y="1316690"/>
            <a:ext cx="1764196" cy="46166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>
              <a:defRPr sz="24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 smtClean="0"/>
              <a:t>a </a:t>
            </a:r>
            <a:r>
              <a:rPr lang="en-US" dirty="0"/>
              <a:t>+ </a:t>
            </a:r>
            <a:r>
              <a:rPr lang="en-US" dirty="0" smtClean="0"/>
              <a:t>span</a:t>
            </a:r>
            <a:endParaRPr lang="ru-RU" dirty="0"/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7308304" y="1844824"/>
            <a:ext cx="936104" cy="25922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7504" y="437109"/>
            <a:ext cx="896499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/>
              <a:t>Вернет все </a:t>
            </a:r>
            <a:r>
              <a:rPr lang="en-US" dirty="0"/>
              <a:t> </a:t>
            </a:r>
            <a:r>
              <a:rPr lang="ru-RU" dirty="0"/>
              <a:t>элементы с именем тега</a:t>
            </a:r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next</a:t>
            </a:r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ru-RU" dirty="0" smtClean="0"/>
              <a:t>которым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ru-RU" dirty="0"/>
              <a:t>непосредственно  предшествует</a:t>
            </a:r>
            <a:r>
              <a:rPr lang="en-US" dirty="0"/>
              <a:t>  </a:t>
            </a:r>
            <a:r>
              <a:rPr lang="ru-RU" dirty="0"/>
              <a:t>элемент </a:t>
            </a:r>
            <a:r>
              <a:rPr lang="en-US" dirty="0"/>
              <a:t>element </a:t>
            </a:r>
            <a:r>
              <a:rPr lang="ru-RU" dirty="0"/>
              <a:t>на том же уровне вложенности </a:t>
            </a:r>
          </a:p>
        </p:txBody>
      </p:sp>
    </p:spTree>
    <p:extLst>
      <p:ext uri="{BB962C8B-B14F-4D97-AF65-F5344CB8AC3E}">
        <p14:creationId xmlns:p14="http://schemas.microsoft.com/office/powerpoint/2010/main" val="394726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79206"/>
            <a:ext cx="2652770" cy="369332"/>
          </a:xfrm>
          <a:prstGeom prst="rect">
            <a:avLst/>
          </a:prstGeom>
          <a:solidFill>
            <a:srgbClr val="FFFF00">
              <a:alpha val="11000"/>
            </a:srgb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element ~ sibling </a:t>
            </a:r>
            <a:endParaRPr lang="ru-RU" dirty="0"/>
          </a:p>
        </p:txBody>
      </p:sp>
      <p:grpSp>
        <p:nvGrpSpPr>
          <p:cNvPr id="29" name="Группа 28"/>
          <p:cNvGrpSpPr/>
          <p:nvPr/>
        </p:nvGrpSpPr>
        <p:grpSpPr>
          <a:xfrm>
            <a:off x="107504" y="1772816"/>
            <a:ext cx="7272808" cy="4752528"/>
            <a:chOff x="971600" y="692696"/>
            <a:chExt cx="7272808" cy="4752528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971600" y="1988840"/>
              <a:ext cx="720080" cy="64807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p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Группа 27"/>
            <p:cNvGrpSpPr/>
            <p:nvPr/>
          </p:nvGrpSpPr>
          <p:grpSpPr>
            <a:xfrm>
              <a:off x="1331640" y="692696"/>
              <a:ext cx="6912768" cy="4752528"/>
              <a:chOff x="1331640" y="692696"/>
              <a:chExt cx="6912768" cy="4752528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1907704" y="1988840"/>
                <a:ext cx="2232248" cy="6480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chemeClr val="tx1"/>
                    </a:solidFill>
                  </a:rPr>
                  <a:t>p id=“middle”</a:t>
                </a:r>
                <a:endParaRPr lang="ru-RU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Прямоугольник 4"/>
              <p:cNvSpPr/>
              <p:nvPr/>
            </p:nvSpPr>
            <p:spPr>
              <a:xfrm>
                <a:off x="4283968" y="1988840"/>
                <a:ext cx="720080" cy="64807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p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Прямоугольник 5"/>
              <p:cNvSpPr/>
              <p:nvPr/>
            </p:nvSpPr>
            <p:spPr>
              <a:xfrm>
                <a:off x="5292080" y="1988840"/>
                <a:ext cx="2952328" cy="64807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</a:rPr>
                  <a:t>div id=“d</a:t>
                </a:r>
                <a:r>
                  <a:rPr lang="ru-RU" sz="2400" b="1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”</a:t>
                </a:r>
                <a:endParaRPr lang="ru-RU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Прямоугольник 6"/>
              <p:cNvSpPr/>
              <p:nvPr/>
            </p:nvSpPr>
            <p:spPr>
              <a:xfrm>
                <a:off x="3203848" y="692696"/>
                <a:ext cx="2088232" cy="648072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body</a:t>
                </a:r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Прямая соединительная линия 8"/>
              <p:cNvCxnSpPr>
                <a:stCxn id="7" idx="2"/>
                <a:endCxn id="3" idx="0"/>
              </p:cNvCxnSpPr>
              <p:nvPr/>
            </p:nvCxnSpPr>
            <p:spPr>
              <a:xfrm flipH="1">
                <a:off x="1331640" y="1340768"/>
                <a:ext cx="2916324" cy="648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единительная линия 10"/>
              <p:cNvCxnSpPr>
                <a:stCxn id="7" idx="2"/>
                <a:endCxn id="4" idx="0"/>
              </p:cNvCxnSpPr>
              <p:nvPr/>
            </p:nvCxnSpPr>
            <p:spPr>
              <a:xfrm flipH="1">
                <a:off x="3023828" y="1340768"/>
                <a:ext cx="1224136" cy="648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единительная линия 12"/>
              <p:cNvCxnSpPr>
                <a:stCxn id="7" idx="2"/>
                <a:endCxn id="5" idx="0"/>
              </p:cNvCxnSpPr>
              <p:nvPr/>
            </p:nvCxnSpPr>
            <p:spPr>
              <a:xfrm>
                <a:off x="4247964" y="1340768"/>
                <a:ext cx="396044" cy="648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единительная линия 14"/>
              <p:cNvCxnSpPr>
                <a:stCxn id="7" idx="2"/>
                <a:endCxn id="6" idx="0"/>
              </p:cNvCxnSpPr>
              <p:nvPr/>
            </p:nvCxnSpPr>
            <p:spPr>
              <a:xfrm>
                <a:off x="4247964" y="1340768"/>
                <a:ext cx="2520280" cy="648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Прямоугольник 15"/>
              <p:cNvSpPr/>
              <p:nvPr/>
            </p:nvSpPr>
            <p:spPr>
              <a:xfrm>
                <a:off x="2411760" y="3429000"/>
                <a:ext cx="1440160" cy="648072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span</a:t>
                </a:r>
                <a:endParaRPr lang="ru-RU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Прямоугольник 16"/>
              <p:cNvSpPr/>
              <p:nvPr/>
            </p:nvSpPr>
            <p:spPr>
              <a:xfrm>
                <a:off x="2411760" y="4797152"/>
                <a:ext cx="1440160" cy="648072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span</a:t>
                </a:r>
                <a:endParaRPr lang="ru-RU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Прямоугольник 17"/>
              <p:cNvSpPr/>
              <p:nvPr/>
            </p:nvSpPr>
            <p:spPr>
              <a:xfrm>
                <a:off x="4572000" y="3429000"/>
                <a:ext cx="1440160" cy="648072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a</a:t>
                </a:r>
                <a:endParaRPr lang="ru-RU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Прямоугольник 18"/>
              <p:cNvSpPr/>
              <p:nvPr/>
            </p:nvSpPr>
            <p:spPr>
              <a:xfrm>
                <a:off x="6732240" y="3429000"/>
                <a:ext cx="1440160" cy="648072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span</a:t>
                </a:r>
                <a:endParaRPr lang="ru-RU" sz="2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Прямая соединительная линия 20"/>
              <p:cNvCxnSpPr>
                <a:stCxn id="6" idx="2"/>
                <a:endCxn id="16" idx="0"/>
              </p:cNvCxnSpPr>
              <p:nvPr/>
            </p:nvCxnSpPr>
            <p:spPr>
              <a:xfrm flipH="1">
                <a:off x="3131840" y="2636912"/>
                <a:ext cx="3636404" cy="7920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единительная линия 22"/>
              <p:cNvCxnSpPr>
                <a:stCxn id="6" idx="2"/>
                <a:endCxn id="18" idx="0"/>
              </p:cNvCxnSpPr>
              <p:nvPr/>
            </p:nvCxnSpPr>
            <p:spPr>
              <a:xfrm flipH="1">
                <a:off x="5292080" y="2636912"/>
                <a:ext cx="1476164" cy="7920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единительная линия 24"/>
              <p:cNvCxnSpPr>
                <a:stCxn id="6" idx="2"/>
                <a:endCxn id="19" idx="0"/>
              </p:cNvCxnSpPr>
              <p:nvPr/>
            </p:nvCxnSpPr>
            <p:spPr>
              <a:xfrm>
                <a:off x="6768244" y="2636912"/>
                <a:ext cx="684076" cy="7920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>
                <a:stCxn id="16" idx="2"/>
                <a:endCxn id="17" idx="0"/>
              </p:cNvCxnSpPr>
              <p:nvPr/>
            </p:nvCxnSpPr>
            <p:spPr>
              <a:xfrm>
                <a:off x="3131840" y="4077072"/>
                <a:ext cx="0" cy="7200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TextBox 30"/>
          <p:cNvSpPr txBox="1"/>
          <p:nvPr/>
        </p:nvSpPr>
        <p:spPr>
          <a:xfrm>
            <a:off x="5765765" y="1226369"/>
            <a:ext cx="2376264" cy="5232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>
              <a:defRPr sz="24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 smtClean="0"/>
              <a:t>#</a:t>
            </a:r>
            <a:r>
              <a:rPr lang="en-US" dirty="0"/>
              <a:t>middle </a:t>
            </a:r>
            <a:r>
              <a:rPr lang="en-US" sz="2800" dirty="0" smtClean="0"/>
              <a:t>~</a:t>
            </a:r>
            <a:r>
              <a:rPr lang="en-US" dirty="0" smtClean="0"/>
              <a:t> *</a:t>
            </a:r>
            <a:endParaRPr lang="ru-RU" dirty="0"/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3849104" y="1628800"/>
            <a:ext cx="3891248" cy="14401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7504" y="455553"/>
            <a:ext cx="892899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/>
              <a:t>Вернет все </a:t>
            </a:r>
            <a:r>
              <a:rPr lang="en-US" dirty="0"/>
              <a:t> </a:t>
            </a:r>
            <a:r>
              <a:rPr lang="ru-RU" dirty="0"/>
              <a:t>элементы с именем тега </a:t>
            </a:r>
            <a:r>
              <a:rPr lang="en-US" dirty="0"/>
              <a:t>sibling</a:t>
            </a:r>
            <a:r>
              <a:rPr lang="ru-RU" dirty="0"/>
              <a:t> которым</a:t>
            </a:r>
            <a:r>
              <a:rPr lang="en-US" dirty="0"/>
              <a:t> </a:t>
            </a:r>
            <a:r>
              <a:rPr lang="ru-RU" dirty="0"/>
              <a:t>предшествует</a:t>
            </a:r>
            <a:r>
              <a:rPr lang="en-US" dirty="0"/>
              <a:t>  </a:t>
            </a:r>
            <a:r>
              <a:rPr lang="ru-RU" dirty="0"/>
              <a:t>элемент </a:t>
            </a:r>
            <a:r>
              <a:rPr lang="en-US" dirty="0"/>
              <a:t>element </a:t>
            </a:r>
            <a:r>
              <a:rPr lang="ru-RU" dirty="0"/>
              <a:t>на том же уровне вложенности </a:t>
            </a:r>
          </a:p>
        </p:txBody>
      </p:sp>
      <p:cxnSp>
        <p:nvCxnSpPr>
          <p:cNvPr id="30" name="Прямая со стрелкой 29"/>
          <p:cNvCxnSpPr/>
          <p:nvPr/>
        </p:nvCxnSpPr>
        <p:spPr>
          <a:xfrm flipH="1">
            <a:off x="6444208" y="1628800"/>
            <a:ext cx="1296144" cy="12961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81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107504" y="597768"/>
          <a:ext cx="8928992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20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*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color:black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Все </a:t>
                      </a:r>
                      <a:r>
                        <a:rPr lang="uk-UA" sz="18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элементы</a:t>
                      </a:r>
                      <a:r>
                        <a:rPr lang="uk-UA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на </a:t>
                      </a:r>
                      <a:r>
                        <a:rPr lang="uk-UA" sz="18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странице</a:t>
                      </a:r>
                      <a:r>
                        <a:rPr lang="uk-UA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.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Courier New" pitchFamily="49" charset="0"/>
                        </a:rPr>
                        <a:t>div</a:t>
                      </a:r>
                      <a:r>
                        <a:rPr lang="ru-RU" sz="1800" b="1" dirty="0" smtClean="0">
                          <a:latin typeface="Courier New" pitchFamily="49" charset="0"/>
                        </a:rPr>
                        <a:t> &gt; </a:t>
                      </a:r>
                      <a:r>
                        <a:rPr lang="en-US" sz="1800" b="1" dirty="0" smtClean="0">
                          <a:latin typeface="Courier New" pitchFamily="49" charset="0"/>
                        </a:rPr>
                        <a:t>p</a:t>
                      </a:r>
                      <a:r>
                        <a:rPr lang="ru-RU" sz="1800" b="1" dirty="0" smtClean="0">
                          <a:latin typeface="Courier New" pitchFamily="49" charset="0"/>
                        </a:rPr>
                        <a:t> { </a:t>
                      </a:r>
                      <a:r>
                        <a:rPr lang="en-US" sz="1800" b="1" dirty="0" err="1" smtClean="0">
                          <a:latin typeface="Courier New" pitchFamily="49" charset="0"/>
                        </a:rPr>
                        <a:t>color:red</a:t>
                      </a:r>
                      <a:r>
                        <a:rPr lang="ru-RU" sz="1800" b="1" dirty="0" smtClean="0">
                          <a:latin typeface="Courier New" pitchFamily="49" charset="0"/>
                        </a:rPr>
                        <a:t> }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1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latin typeface="Courier New" pitchFamily="49" charset="0"/>
                        </a:rPr>
                        <a:t>Прямой</a:t>
                      </a:r>
                      <a:r>
                        <a:rPr lang="ru-RU" sz="1800" b="1" baseline="0" dirty="0" smtClean="0">
                          <a:latin typeface="Courier New" pitchFamily="49" charset="0"/>
                        </a:rPr>
                        <a:t> д</a:t>
                      </a:r>
                      <a:r>
                        <a:rPr lang="ru-RU" sz="1800" b="1" dirty="0" smtClean="0">
                          <a:latin typeface="Courier New" pitchFamily="49" charset="0"/>
                        </a:rPr>
                        <a:t>очерний элемент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latin typeface="Courier New" pitchFamily="49" charset="0"/>
                        </a:rPr>
                        <a:t>(прямой наследник)</a:t>
                      </a:r>
                      <a:endParaRPr kumimoji="0" lang="ru-RU" sz="18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1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</a:rPr>
                        <a:t>h1</a:t>
                      </a:r>
                      <a:r>
                        <a:rPr lang="ru-RU" sz="2000" b="1" dirty="0" smtClean="0">
                          <a:latin typeface="Courier New" pitchFamily="49" charset="0"/>
                        </a:rPr>
                        <a:t> + </a:t>
                      </a:r>
                      <a:r>
                        <a:rPr lang="en-US" sz="2000" b="1" dirty="0" smtClean="0">
                          <a:latin typeface="Courier New" pitchFamily="49" charset="0"/>
                        </a:rPr>
                        <a:t>p</a:t>
                      </a:r>
                      <a:r>
                        <a:rPr lang="ru-RU" sz="2000" b="1" dirty="0" smtClean="0">
                          <a:latin typeface="Courier New" pitchFamily="49" charset="0"/>
                        </a:rPr>
                        <a:t> { </a:t>
                      </a:r>
                      <a:r>
                        <a:rPr lang="en-US" sz="2000" b="1" dirty="0" err="1" smtClean="0">
                          <a:latin typeface="Courier New" pitchFamily="49" charset="0"/>
                        </a:rPr>
                        <a:t>color:red</a:t>
                      </a:r>
                      <a:r>
                        <a:rPr lang="ru-RU" sz="2000" b="1" dirty="0" smtClean="0">
                          <a:latin typeface="Courier New" pitchFamily="49" charset="0"/>
                        </a:rPr>
                        <a:t> }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Ближайший сестринский (</a:t>
                      </a: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sibling</a:t>
                      </a: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) элемент, следующий за</a:t>
                      </a:r>
                      <a:r>
                        <a:rPr kumimoji="0" lang="ru-RU" sz="1800" b="1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h</a:t>
                      </a:r>
                      <a:r>
                        <a:rPr kumimoji="0" lang="uk-UA" sz="1800" b="1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ru-RU" sz="1800" b="1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endParaRPr kumimoji="0" lang="ru-RU" sz="1800" b="1" kern="1200" dirty="0">
                        <a:solidFill>
                          <a:srgbClr val="FF0000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Courier New" pitchFamily="49" charset="0"/>
                        </a:rPr>
                        <a:t>div</a:t>
                      </a:r>
                      <a:r>
                        <a:rPr lang="ru-RU" sz="1800" b="1" dirty="0" smtClean="0">
                          <a:latin typeface="Courier New" pitchFamily="49" charset="0"/>
                        </a:rPr>
                        <a:t> </a:t>
                      </a:r>
                      <a:r>
                        <a:rPr lang="en-US" sz="1800" b="1" dirty="0" smtClean="0">
                          <a:latin typeface="Courier New" pitchFamily="49" charset="0"/>
                        </a:rPr>
                        <a:t>~</a:t>
                      </a:r>
                      <a:r>
                        <a:rPr lang="ru-RU" sz="1800" b="1" dirty="0" smtClean="0">
                          <a:latin typeface="Courier New" pitchFamily="49" charset="0"/>
                        </a:rPr>
                        <a:t> </a:t>
                      </a:r>
                      <a:r>
                        <a:rPr lang="en-US" sz="1800" b="1" dirty="0" smtClean="0">
                          <a:latin typeface="Courier New" pitchFamily="49" charset="0"/>
                        </a:rPr>
                        <a:t>p</a:t>
                      </a:r>
                      <a:r>
                        <a:rPr lang="ru-RU" sz="1800" b="1" dirty="0" smtClean="0">
                          <a:latin typeface="Courier New" pitchFamily="49" charset="0"/>
                        </a:rPr>
                        <a:t> { </a:t>
                      </a:r>
                      <a:r>
                        <a:rPr lang="en-US" sz="1800" b="1" dirty="0" err="1" smtClean="0">
                          <a:latin typeface="Courier New" pitchFamily="49" charset="0"/>
                        </a:rPr>
                        <a:t>color:red</a:t>
                      </a:r>
                      <a:r>
                        <a:rPr lang="ru-RU" sz="1800" b="1" dirty="0" smtClean="0">
                          <a:latin typeface="Courier New" pitchFamily="49" charset="0"/>
                        </a:rPr>
                        <a:t> }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Ближайшие сестринские (</a:t>
                      </a: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sibling</a:t>
                      </a: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) элементы, следующие за элементом</a:t>
                      </a: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div</a:t>
                      </a: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endParaRPr kumimoji="0" lang="ru-RU" sz="18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32040" y="116632"/>
            <a:ext cx="381416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08_selector_context.html</a:t>
            </a:r>
            <a:endParaRPr lang="ru-RU" dirty="0"/>
          </a:p>
        </p:txBody>
      </p:sp>
      <p:sp>
        <p:nvSpPr>
          <p:cNvPr id="5" name="Заголовок 2"/>
          <p:cNvSpPr>
            <a:spLocks noGrp="1"/>
          </p:cNvSpPr>
          <p:nvPr>
            <p:ph type="title"/>
          </p:nvPr>
        </p:nvSpPr>
        <p:spPr>
          <a:xfrm>
            <a:off x="286842" y="116632"/>
            <a:ext cx="3133030" cy="369332"/>
          </a:xfr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/>
            <a:r>
              <a:rPr lang="ru-RU" sz="18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Семейные селекторы</a:t>
            </a:r>
            <a:endParaRPr lang="ru-RU" sz="18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2447" y="38766"/>
            <a:ext cx="2739106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spcBef>
                <a:spcPct val="0"/>
              </a:spcBef>
              <a:buNone/>
              <a:defRPr kumimoji="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extLst/>
          </a:lstStyle>
          <a:p>
            <a:r>
              <a:rPr lang="ru-RU" dirty="0"/>
              <a:t>Приоритеты стилей</a:t>
            </a:r>
          </a:p>
        </p:txBody>
      </p:sp>
      <p:grpSp>
        <p:nvGrpSpPr>
          <p:cNvPr id="15" name="Группа 14"/>
          <p:cNvGrpSpPr/>
          <p:nvPr/>
        </p:nvGrpSpPr>
        <p:grpSpPr>
          <a:xfrm>
            <a:off x="130807" y="580618"/>
            <a:ext cx="8928992" cy="5674697"/>
            <a:chOff x="107504" y="580618"/>
            <a:chExt cx="8928992" cy="5674697"/>
          </a:xfrm>
        </p:grpSpPr>
        <p:sp>
          <p:nvSpPr>
            <p:cNvPr id="10" name="Стрелка вниз 9"/>
            <p:cNvSpPr/>
            <p:nvPr/>
          </p:nvSpPr>
          <p:spPr>
            <a:xfrm>
              <a:off x="4067944" y="990020"/>
              <a:ext cx="720080" cy="490776"/>
            </a:xfrm>
            <a:prstGeom prst="downArrow">
              <a:avLst/>
            </a:prstGeom>
            <a:gradFill>
              <a:gsLst>
                <a:gs pos="0">
                  <a:srgbClr val="92D050">
                    <a:lumMod val="36000"/>
                    <a:lumOff val="64000"/>
                    <a:alpha val="48000"/>
                  </a:srgbClr>
                </a:gs>
                <a:gs pos="100000">
                  <a:schemeClr val="bg1"/>
                </a:gs>
              </a:gsLst>
              <a:lin ang="5400000" scaled="0"/>
            </a:gradFill>
            <a:ln w="9525">
              <a:solidFill>
                <a:schemeClr val="tx2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endParaRPr lang="ru-RU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Стрелка вниз 10"/>
            <p:cNvSpPr/>
            <p:nvPr/>
          </p:nvSpPr>
          <p:spPr>
            <a:xfrm>
              <a:off x="4067944" y="2124646"/>
              <a:ext cx="720080" cy="490776"/>
            </a:xfrm>
            <a:prstGeom prst="downArrow">
              <a:avLst/>
            </a:prstGeom>
            <a:gradFill>
              <a:gsLst>
                <a:gs pos="0">
                  <a:srgbClr val="92D050">
                    <a:lumMod val="36000"/>
                    <a:lumOff val="64000"/>
                    <a:alpha val="48000"/>
                  </a:srgbClr>
                </a:gs>
                <a:gs pos="100000">
                  <a:schemeClr val="bg1"/>
                </a:gs>
              </a:gsLst>
              <a:lin ang="5400000" scaled="0"/>
            </a:gradFill>
            <a:ln w="9525">
              <a:solidFill>
                <a:schemeClr val="tx2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endParaRPr lang="ru-RU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Стрелка вниз 11"/>
            <p:cNvSpPr/>
            <p:nvPr/>
          </p:nvSpPr>
          <p:spPr>
            <a:xfrm>
              <a:off x="4067944" y="3284984"/>
              <a:ext cx="720080" cy="490776"/>
            </a:xfrm>
            <a:prstGeom prst="downArrow">
              <a:avLst/>
            </a:prstGeom>
            <a:gradFill>
              <a:gsLst>
                <a:gs pos="0">
                  <a:srgbClr val="92D050">
                    <a:lumMod val="36000"/>
                    <a:lumOff val="64000"/>
                    <a:alpha val="48000"/>
                  </a:srgbClr>
                </a:gs>
                <a:gs pos="100000">
                  <a:schemeClr val="bg1"/>
                </a:gs>
              </a:gsLst>
              <a:lin ang="5400000" scaled="0"/>
            </a:gradFill>
            <a:ln w="9525">
              <a:solidFill>
                <a:schemeClr val="tx2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endParaRPr lang="ru-RU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Стрелка вниз 13"/>
            <p:cNvSpPr/>
            <p:nvPr/>
          </p:nvSpPr>
          <p:spPr>
            <a:xfrm>
              <a:off x="4067944" y="4647349"/>
              <a:ext cx="720080" cy="490776"/>
            </a:xfrm>
            <a:prstGeom prst="downArrow">
              <a:avLst/>
            </a:prstGeom>
            <a:gradFill>
              <a:gsLst>
                <a:gs pos="0">
                  <a:srgbClr val="92D050">
                    <a:lumMod val="36000"/>
                    <a:lumOff val="64000"/>
                    <a:alpha val="48000"/>
                  </a:srgbClr>
                </a:gs>
                <a:gs pos="100000">
                  <a:schemeClr val="bg1"/>
                </a:gs>
              </a:gsLst>
              <a:lin ang="5400000" scaled="0"/>
            </a:gradFill>
            <a:ln w="9525">
              <a:solidFill>
                <a:schemeClr val="tx2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endParaRPr lang="ru-RU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7504" y="5301208"/>
              <a:ext cx="8928992" cy="954107"/>
            </a:xfrm>
            <a:prstGeom prst="rect">
              <a:avLst/>
            </a:prstGeom>
            <a:gradFill>
              <a:gsLst>
                <a:gs pos="0">
                  <a:srgbClr val="92D050">
                    <a:lumMod val="36000"/>
                    <a:lumOff val="64000"/>
                    <a:alpha val="48000"/>
                  </a:srgbClr>
                </a:gs>
                <a:gs pos="100000">
                  <a:schemeClr val="bg1"/>
                </a:gs>
              </a:gsLst>
              <a:lin ang="5400000" scaled="0"/>
            </a:gradFill>
            <a:ln w="9525">
              <a:solidFill>
                <a:schemeClr val="tx2"/>
              </a:solidFill>
            </a:ln>
            <a:effectLst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ru-RU" dirty="0"/>
                <a:t>Стили браузера по умолчанию</a:t>
              </a:r>
            </a:p>
            <a:p>
              <a:endParaRPr lang="ru-RU" dirty="0"/>
            </a:p>
            <a:p>
              <a:r>
                <a:rPr lang="en-US" dirty="0">
                  <a:hlinkClick r:id="rId2"/>
                </a:rPr>
                <a:t>http://</a:t>
              </a:r>
              <a:r>
                <a:rPr lang="en-US" dirty="0" smtClean="0">
                  <a:hlinkClick r:id="rId2"/>
                </a:rPr>
                <a:t>www.w3.org/TR/2011/REC-CSS2-20110607/sample.html</a:t>
              </a:r>
              <a:r>
                <a:rPr lang="en-US" dirty="0" smtClean="0"/>
                <a:t> </a:t>
              </a:r>
              <a:endParaRPr lang="ru-RU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5576" y="3861048"/>
              <a:ext cx="7344816" cy="646331"/>
            </a:xfrm>
            <a:prstGeom prst="rect">
              <a:avLst/>
            </a:prstGeom>
            <a:gradFill>
              <a:gsLst>
                <a:gs pos="0">
                  <a:srgbClr val="92D050">
                    <a:lumMod val="36000"/>
                    <a:lumOff val="64000"/>
                    <a:alpha val="48000"/>
                  </a:srgbClr>
                </a:gs>
                <a:gs pos="100000">
                  <a:schemeClr val="bg1"/>
                </a:gs>
              </a:gsLst>
              <a:lin ang="5400000" scaled="0"/>
            </a:gradFill>
            <a:ln w="9525">
              <a:solidFill>
                <a:schemeClr val="tx2"/>
              </a:solidFill>
            </a:ln>
            <a:effectLst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ru-RU" dirty="0"/>
                <a:t>Пользовательские таблицы </a:t>
              </a:r>
            </a:p>
            <a:p>
              <a:r>
                <a:rPr lang="ru-RU" dirty="0"/>
                <a:t>(то есть те стили которые задал сам пользователь)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5576" y="2780928"/>
              <a:ext cx="7344816" cy="369332"/>
            </a:xfrm>
            <a:prstGeom prst="rect">
              <a:avLst/>
            </a:prstGeom>
            <a:gradFill>
              <a:gsLst>
                <a:gs pos="0">
                  <a:srgbClr val="92D050">
                    <a:lumMod val="36000"/>
                    <a:lumOff val="64000"/>
                    <a:alpha val="48000"/>
                  </a:srgbClr>
                </a:gs>
                <a:gs pos="100000">
                  <a:schemeClr val="bg1"/>
                </a:gs>
              </a:gsLst>
              <a:lin ang="5400000" scaled="0"/>
            </a:gradFill>
            <a:ln w="9525">
              <a:solidFill>
                <a:schemeClr val="tx2"/>
              </a:solidFill>
            </a:ln>
            <a:effectLst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ru-RU" dirty="0"/>
                <a:t>Стили, заданные автором сайта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2774" y="580618"/>
              <a:ext cx="7344816" cy="369332"/>
            </a:xfrm>
            <a:prstGeom prst="rect">
              <a:avLst/>
            </a:prstGeom>
            <a:gradFill>
              <a:gsLst>
                <a:gs pos="0">
                  <a:srgbClr val="92D050">
                    <a:lumMod val="36000"/>
                    <a:lumOff val="64000"/>
                    <a:alpha val="48000"/>
                  </a:srgbClr>
                </a:gs>
                <a:gs pos="100000">
                  <a:schemeClr val="bg1"/>
                </a:gs>
              </a:gsLst>
              <a:lin ang="5400000" scaled="0"/>
            </a:gradFill>
            <a:ln w="9525">
              <a:solidFill>
                <a:schemeClr val="tx2"/>
              </a:solidFill>
            </a:ln>
            <a:effectLst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ru-RU" dirty="0"/>
                <a:t>Пользовательские таблицы  с значением </a:t>
              </a:r>
              <a:r>
                <a:rPr lang="en-US" dirty="0"/>
                <a:t>!important</a:t>
              </a:r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1560" y="1619508"/>
              <a:ext cx="7344816" cy="369332"/>
            </a:xfrm>
            <a:prstGeom prst="rect">
              <a:avLst/>
            </a:prstGeom>
            <a:gradFill>
              <a:gsLst>
                <a:gs pos="0">
                  <a:srgbClr val="92D050">
                    <a:lumMod val="36000"/>
                    <a:lumOff val="64000"/>
                    <a:alpha val="48000"/>
                  </a:srgbClr>
                </a:gs>
                <a:gs pos="100000">
                  <a:schemeClr val="bg1"/>
                </a:gs>
              </a:gsLst>
              <a:lin ang="5400000" scaled="0"/>
            </a:gradFill>
            <a:ln w="9525">
              <a:solidFill>
                <a:schemeClr val="tx2"/>
              </a:solidFill>
            </a:ln>
            <a:effectLst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ru-RU" dirty="0"/>
                <a:t>Стили, заданные автором сайта с значением </a:t>
              </a:r>
              <a:r>
                <a:rPr lang="en-US" dirty="0"/>
                <a:t>!important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27583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8507"/>
            <a:ext cx="4248472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spcBef>
                <a:spcPct val="0"/>
              </a:spcBef>
              <a:buNone/>
              <a:defRPr kumimoji="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extLst/>
          </a:lstStyle>
          <a:p>
            <a:r>
              <a:rPr lang="ru-RU" dirty="0"/>
              <a:t>Каскадирование при конфликтах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908720"/>
            <a:ext cx="8928992" cy="923330"/>
          </a:xfrm>
          <a:prstGeom prst="rect">
            <a:avLst/>
          </a:prstGeom>
          <a:solidFill>
            <a:srgbClr val="FFFF00">
              <a:alpha val="8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При конфликтах идет подсчет  количества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id, </a:t>
            </a:r>
            <a:r>
              <a:rPr lang="ru-RU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классов,  элементов, псевдо-классов, псевдо-элементов, селекторов атрибутов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на пути к элементу в контекстном селекторе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166602"/>
              </p:ext>
            </p:extLst>
          </p:nvPr>
        </p:nvGraphicFramePr>
        <p:xfrm>
          <a:off x="78629" y="2604512"/>
          <a:ext cx="9036496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9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style=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""</a:t>
                      </a:r>
                      <a:endParaRPr lang="ru-RU" sz="2000" b="1" baseline="0" dirty="0" smtClean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  <a:p>
                      <a:r>
                        <a:rPr lang="en-US" sz="2000" b="1" baseline="0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!important</a:t>
                      </a:r>
                      <a:endParaRPr lang="ru-RU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#id</a:t>
                      </a:r>
                      <a:endParaRPr lang="ru-RU" sz="2800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.class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  <a:r>
                        <a:rPr lang="en-US" sz="2000" dirty="0" smtClean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pseudo-class</a:t>
                      </a:r>
                      <a:endParaRPr lang="ru-RU" sz="2000" dirty="0" smtClean="0">
                        <a:solidFill>
                          <a:srgbClr val="00B05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[]</a:t>
                      </a:r>
                      <a:r>
                        <a:rPr lang="en-US" sz="2000" baseline="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attrubutes</a:t>
                      </a:r>
                      <a:endParaRPr lang="ru-RU" sz="2000" dirty="0">
                        <a:solidFill>
                          <a:srgbClr val="0070C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т</a:t>
                      </a:r>
                      <a:r>
                        <a:rPr lang="uk-UA" sz="20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ег</a:t>
                      </a:r>
                      <a:endParaRPr lang="en-US" sz="200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  <a:r>
                        <a:rPr lang="en-US" sz="2000" dirty="0" smtClean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pseudo-element</a:t>
                      </a:r>
                      <a:endParaRPr lang="ru-RU" sz="2000" dirty="0">
                        <a:solidFill>
                          <a:srgbClr val="00B05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" name="Группа 13"/>
          <p:cNvGrpSpPr/>
          <p:nvPr/>
        </p:nvGrpSpPr>
        <p:grpSpPr>
          <a:xfrm>
            <a:off x="625948" y="1844824"/>
            <a:ext cx="7827944" cy="576064"/>
            <a:chOff x="625948" y="1556792"/>
            <a:chExt cx="7827944" cy="576064"/>
          </a:xfrm>
        </p:grpSpPr>
        <p:grpSp>
          <p:nvGrpSpPr>
            <p:cNvPr id="12" name="Группа 11"/>
            <p:cNvGrpSpPr/>
            <p:nvPr/>
          </p:nvGrpSpPr>
          <p:grpSpPr>
            <a:xfrm>
              <a:off x="625948" y="1732166"/>
              <a:ext cx="7827944" cy="400690"/>
              <a:chOff x="179512" y="1412776"/>
              <a:chExt cx="7827944" cy="400690"/>
            </a:xfrm>
          </p:grpSpPr>
          <p:cxnSp>
            <p:nvCxnSpPr>
              <p:cNvPr id="7" name="Прямая со стрелкой 6"/>
              <p:cNvCxnSpPr>
                <a:stCxn id="8" idx="3"/>
              </p:cNvCxnSpPr>
              <p:nvPr/>
            </p:nvCxnSpPr>
            <p:spPr>
              <a:xfrm>
                <a:off x="1604902" y="1597442"/>
                <a:ext cx="4839306" cy="249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11" name="Группа 10"/>
              <p:cNvGrpSpPr/>
              <p:nvPr/>
            </p:nvGrpSpPr>
            <p:grpSpPr>
              <a:xfrm>
                <a:off x="179512" y="1412776"/>
                <a:ext cx="7827944" cy="400690"/>
                <a:chOff x="179512" y="1444134"/>
                <a:chExt cx="7827944" cy="400690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179512" y="1444134"/>
                  <a:ext cx="1425390" cy="369332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ru-RU" b="1" dirty="0" smtClean="0">
                      <a:latin typeface="Courier New" pitchFamily="49" charset="0"/>
                      <a:cs typeface="Courier New" pitchFamily="49" charset="0"/>
                    </a:rPr>
                    <a:t>наивысший</a:t>
                  </a:r>
                  <a:endParaRPr lang="ru-RU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6444208" y="1475492"/>
                  <a:ext cx="1563248" cy="369332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ru-RU" b="1" dirty="0" smtClean="0">
                      <a:latin typeface="Courier New" pitchFamily="49" charset="0"/>
                      <a:cs typeface="Courier New" pitchFamily="49" charset="0"/>
                    </a:rPr>
                    <a:t>наименьший</a:t>
                  </a:r>
                  <a:endParaRPr lang="ru-RU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</p:grpSp>
        <p:sp>
          <p:nvSpPr>
            <p:cNvPr id="13" name="TextBox 12"/>
            <p:cNvSpPr txBox="1"/>
            <p:nvPr/>
          </p:nvSpPr>
          <p:spPr>
            <a:xfrm>
              <a:off x="3794300" y="1556792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 smtClean="0"/>
                <a:t>приоритет</a:t>
              </a:r>
              <a:endParaRPr lang="ru-RU" b="1" dirty="0"/>
            </a:p>
          </p:txBody>
        </p:sp>
      </p:grp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155185"/>
              </p:ext>
            </p:extLst>
          </p:nvPr>
        </p:nvGraphicFramePr>
        <p:xfrm>
          <a:off x="187120" y="4239096"/>
          <a:ext cx="87773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0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Примеры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p.myClass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 { … }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latin typeface="Courier New" pitchFamily="49" charset="0"/>
                          <a:cs typeface="Courier New" pitchFamily="49" charset="0"/>
                        </a:rPr>
                        <a:t>1тег + 1 класс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.simple   </a:t>
                      </a: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p.myClass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 { … }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latin typeface="Courier New" pitchFamily="49" charset="0"/>
                          <a:cs typeface="Courier New" pitchFamily="49" charset="0"/>
                        </a:rPr>
                        <a:t>1тег + 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r>
                        <a:rPr lang="ru-RU" b="1" dirty="0" smtClean="0">
                          <a:latin typeface="Courier New" pitchFamily="49" charset="0"/>
                          <a:cs typeface="Courier New" pitchFamily="49" charset="0"/>
                        </a:rPr>
                        <a:t> класс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#head   h1 { … }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 id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+ 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1тег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#head </a:t>
                      </a:r>
                      <a:r>
                        <a:rPr lang="uk-UA" b="1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.simple  </a:t>
                      </a: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p.myClass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 { … }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 id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smtClean="0">
                          <a:latin typeface="Courier New" pitchFamily="49" charset="0"/>
                          <a:cs typeface="Courier New" pitchFamily="49" charset="0"/>
                        </a:rPr>
                        <a:t>+ 2 класса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+ 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smtClean="0">
                          <a:latin typeface="Courier New" pitchFamily="49" charset="0"/>
                          <a:cs typeface="Courier New" pitchFamily="49" charset="0"/>
                        </a:rPr>
                        <a:t>1тег 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300192" y="44624"/>
            <a:ext cx="273630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09_cascading.html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237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577131"/>
            <a:ext cx="8928992" cy="2923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способа</a:t>
            </a:r>
          </a:p>
          <a:p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 smtClean="0">
                <a:latin typeface="Courier New" pitchFamily="49" charset="0"/>
                <a:cs typeface="Courier New" panose="02070309020205020404" pitchFamily="49" charset="0"/>
              </a:rPr>
              <a:t>. </a:t>
            </a:r>
            <a:r>
              <a:rPr lang="uk-UA" b="1" dirty="0" err="1">
                <a:latin typeface="Courier New" pitchFamily="49" charset="0"/>
                <a:cs typeface="Courier New" panose="02070309020205020404" pitchFamily="49" charset="0"/>
              </a:rPr>
              <a:t>Встраивание</a:t>
            </a:r>
            <a:r>
              <a:rPr lang="en-US" b="1" dirty="0">
                <a:latin typeface="Courier New" pitchFamily="49" charset="0"/>
                <a:cs typeface="Courier New" panose="02070309020205020404" pitchFamily="49" charset="0"/>
              </a:rPr>
              <a:t>(inline)</a:t>
            </a:r>
            <a:r>
              <a:rPr lang="ru-RU" b="1" dirty="0">
                <a:latin typeface="Courier New" pitchFamily="49" charset="0"/>
                <a:cs typeface="Courier New" panose="02070309020205020404" pitchFamily="49" charset="0"/>
              </a:rPr>
              <a:t>- </a:t>
            </a:r>
            <a:r>
              <a:rPr lang="ru-RU" dirty="0">
                <a:latin typeface="Courier New" pitchFamily="49" charset="0"/>
                <a:cs typeface="Courier New" panose="02070309020205020404" pitchFamily="49" charset="0"/>
              </a:rPr>
              <a:t>Атрибут элемента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style</a:t>
            </a: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“</a:t>
            </a: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стиль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…”</a:t>
            </a:r>
            <a:endParaRPr lang="uk-UA" sz="2000" b="1" dirty="0">
              <a:solidFill>
                <a:srgbClr val="FF0000"/>
              </a:solidFill>
              <a:latin typeface="Courier New" pitchFamily="49" charset="0"/>
              <a:cs typeface="Courier New" panose="02070309020205020404" pitchFamily="49" charset="0"/>
            </a:endParaRPr>
          </a:p>
          <a:p>
            <a:endParaRPr lang="ru-RU" b="1" dirty="0" smtClean="0">
              <a:latin typeface="Courier New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anose="02070309020205020404" pitchFamily="49" charset="0"/>
              </a:rPr>
              <a:t>2. </a:t>
            </a:r>
            <a:r>
              <a:rPr lang="uk-UA" b="1" dirty="0" err="1">
                <a:latin typeface="Courier New" pitchFamily="49" charset="0"/>
                <a:cs typeface="Courier New" panose="02070309020205020404" pitchFamily="49" charset="0"/>
              </a:rPr>
              <a:t>Вложение</a:t>
            </a:r>
            <a:r>
              <a:rPr lang="en-US" b="1" dirty="0">
                <a:latin typeface="Courier New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anose="02070309020205020404" pitchFamily="49" charset="0"/>
              </a:rPr>
              <a:t>embeding</a:t>
            </a:r>
            <a:r>
              <a:rPr lang="en-US" b="1" dirty="0">
                <a:latin typeface="Courier New" pitchFamily="49" charset="0"/>
                <a:cs typeface="Courier New" panose="02070309020205020404" pitchFamily="49" charset="0"/>
              </a:rPr>
              <a:t>)</a:t>
            </a:r>
            <a:r>
              <a:rPr lang="ru-RU" b="1" dirty="0">
                <a:latin typeface="Courier New" pitchFamily="49" charset="0"/>
                <a:cs typeface="Courier New" panose="02070309020205020404" pitchFamily="49" charset="0"/>
              </a:rPr>
              <a:t> -</a:t>
            </a:r>
            <a:r>
              <a:rPr lang="en-US" b="1" dirty="0"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solidFill>
                  <a:schemeClr val="tx2"/>
                </a:solidFill>
                <a:latin typeface="Courier New" pitchFamily="49" charset="0"/>
                <a:cs typeface="Courier New" panose="02070309020205020404" pitchFamily="49" charset="0"/>
              </a:rPr>
              <a:t>Информация о стиле в заголовке: </a:t>
            </a:r>
            <a:endParaRPr lang="en-US" dirty="0">
              <a:solidFill>
                <a:schemeClr val="tx2"/>
              </a:solidFill>
              <a:latin typeface="Courier New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anose="02070309020205020404" pitchFamily="49" charset="0"/>
              </a:rPr>
              <a:t>                        </a:t>
            </a:r>
            <a:r>
              <a:rPr lang="ru-RU" dirty="0">
                <a:solidFill>
                  <a:schemeClr val="tx2"/>
                </a:solidFill>
                <a:latin typeface="Courier New" pitchFamily="49" charset="0"/>
                <a:cs typeface="Courier New" panose="02070309020205020404" pitchFamily="49" charset="0"/>
              </a:rPr>
              <a:t>элемент 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&lt;style&gt; … &lt;/ style &gt;</a:t>
            </a:r>
            <a:endParaRPr lang="uk-UA" sz="2000" b="1" dirty="0">
              <a:solidFill>
                <a:srgbClr val="FF0000"/>
              </a:solidFill>
              <a:latin typeface="Courier New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anose="02070309020205020404" pitchFamily="49" charset="0"/>
              </a:rPr>
              <a:t>3. </a:t>
            </a:r>
            <a:r>
              <a:rPr lang="uk-UA" b="1" dirty="0" err="1" smtClean="0">
                <a:latin typeface="Courier New" pitchFamily="49" charset="0"/>
                <a:cs typeface="Courier New" panose="02070309020205020404" pitchFamily="49" charset="0"/>
              </a:rPr>
              <a:t>Связывание</a:t>
            </a:r>
            <a:r>
              <a:rPr lang="uk-UA" b="1" dirty="0" smtClean="0">
                <a:latin typeface="Courier New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anose="02070309020205020404" pitchFamily="49" charset="0"/>
              </a:rPr>
              <a:t>linking</a:t>
            </a:r>
            <a:r>
              <a:rPr lang="uk-UA" b="1" dirty="0" smtClean="0">
                <a:latin typeface="Courier New" pitchFamily="49" charset="0"/>
                <a:cs typeface="Courier New" panose="02070309020205020404" pitchFamily="49" charset="0"/>
              </a:rPr>
              <a:t>)</a:t>
            </a:r>
            <a:r>
              <a:rPr lang="en-US" b="1" dirty="0" smtClean="0">
                <a:latin typeface="Courier New" pitchFamily="49" charset="0"/>
                <a:cs typeface="Courier New" panose="02070309020205020404" pitchFamily="49" charset="0"/>
              </a:rPr>
              <a:t>- </a:t>
            </a:r>
            <a:r>
              <a:rPr lang="ru-RU" dirty="0" smtClean="0">
                <a:latin typeface="Courier New" pitchFamily="49" charset="0"/>
                <a:cs typeface="Courier New" panose="02070309020205020404" pitchFamily="49" charset="0"/>
              </a:rPr>
              <a:t>Внешние таблицы стилей</a:t>
            </a:r>
          </a:p>
          <a:p>
            <a:pPr lvl="3"/>
            <a:r>
              <a:rPr lang="ru-RU" dirty="0" smtClean="0">
                <a:latin typeface="Courier New" pitchFamily="49" charset="0"/>
                <a:cs typeface="Courier New" panose="02070309020205020404" pitchFamily="49" charset="0"/>
              </a:rPr>
              <a:t>		    </a:t>
            </a:r>
            <a:r>
              <a:rPr lang="en-US" dirty="0" smtClean="0">
                <a:latin typeface="Courier New" pitchFamily="49" charset="0"/>
                <a:cs typeface="Courier New" panose="02070309020205020404" pitchFamily="49" charset="0"/>
              </a:rPr>
              <a:t>(</a:t>
            </a:r>
            <a:r>
              <a:rPr lang="ru-RU" dirty="0" smtClean="0">
                <a:latin typeface="Courier New" pitchFamily="49" charset="0"/>
                <a:cs typeface="Courier New" panose="02070309020205020404" pitchFamily="49" charset="0"/>
              </a:rPr>
              <a:t>подключается отдельный файл стилей</a:t>
            </a:r>
            <a:r>
              <a:rPr lang="en-US" dirty="0" smtClean="0">
                <a:latin typeface="Courier New" pitchFamily="49" charset="0"/>
                <a:cs typeface="Courier New" panose="02070309020205020404" pitchFamily="49" charset="0"/>
              </a:rPr>
              <a:t>)</a:t>
            </a:r>
            <a:endParaRPr lang="uk-UA" dirty="0" smtClean="0">
              <a:latin typeface="Courier New" pitchFamily="49" charset="0"/>
              <a:cs typeface="Courier New" panose="02070309020205020404" pitchFamily="49" charset="0"/>
            </a:endParaRP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5656" y="52834"/>
            <a:ext cx="6120680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Способы подключения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CSS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стилей к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HTML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файлу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100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39752" y="44624"/>
            <a:ext cx="4392488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spcBef>
                <a:spcPct val="0"/>
              </a:spcBef>
              <a:buNone/>
              <a:defRPr kumimoji="0" b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itchFamily="49" charset="0"/>
                <a:ea typeface="+mj-ea"/>
                <a:cs typeface="+mj-cs"/>
              </a:defRPr>
            </a:lvl1pPr>
            <a:extLst/>
          </a:lstStyle>
          <a:p>
            <a:r>
              <a:rPr lang="uk-UA" dirty="0" smtClean="0"/>
              <a:t>П</a:t>
            </a:r>
            <a:r>
              <a:rPr lang="ru-RU" dirty="0" err="1" smtClean="0"/>
              <a:t>римеры</a:t>
            </a:r>
            <a:r>
              <a:rPr lang="ru-RU" dirty="0" smtClean="0"/>
              <a:t> каскадирования стилей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07504" y="836712"/>
            <a:ext cx="5184576" cy="923330"/>
          </a:xfrm>
          <a:prstGeom prst="rect">
            <a:avLst/>
          </a:prstGeom>
          <a:solidFill>
            <a:srgbClr val="FFFF00">
              <a:alpha val="7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id="d1"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class="outer"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id="p1"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class="inner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&gt;text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508104" y="836712"/>
            <a:ext cx="3528392" cy="646331"/>
          </a:xfrm>
          <a:prstGeom prst="rect">
            <a:avLst/>
          </a:prstGeom>
          <a:solidFill>
            <a:srgbClr val="ABDFEB">
              <a:alpha val="12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color: 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.inner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 color: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4510" y="2060848"/>
            <a:ext cx="8869977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Оба селектора отбирают один и тот же элемент (параграф) но назначают ему разный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цвет. </a:t>
            </a: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То есть получается неоднозначность (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ambiguity [ </a:t>
            </a:r>
            <a:r>
              <a:rPr lang="en-US" dirty="0" err="1" smtClean="0">
                <a:solidFill>
                  <a:srgbClr val="0070C0"/>
                </a:solidFill>
              </a:rPr>
              <a:t>æmbɪ</a:t>
            </a:r>
            <a:r>
              <a:rPr lang="en-US" dirty="0" smtClean="0">
                <a:solidFill>
                  <a:srgbClr val="0070C0"/>
                </a:solidFill>
              </a:rPr>
              <a:t>ˈ </a:t>
            </a:r>
            <a:r>
              <a:rPr lang="en-US" dirty="0" err="1" smtClean="0">
                <a:solidFill>
                  <a:srgbClr val="0070C0"/>
                </a:solidFill>
              </a:rPr>
              <a:t>ɡjuːɪtɪ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Браузер должен принять решение, какой цвет применить к элементу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Алгоритм такой:</a:t>
            </a: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первое правило содержит </a:t>
            </a:r>
            <a:r>
              <a:rPr lang="ru-RU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селектор типа</a:t>
            </a: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второе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правило содержит </a:t>
            </a:r>
            <a:r>
              <a:rPr lang="ru-R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селектор </a:t>
            </a:r>
            <a:r>
              <a:rPr lang="ru-RU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класса</a:t>
            </a: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ru-RU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селектор класса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имеет более высокий приоритет над </a:t>
            </a:r>
            <a:r>
              <a:rPr lang="ru-RU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селектором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типа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поэтому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выигрывает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второе правило, и к элементу 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параграф  будет применен </a:t>
            </a:r>
            <a:r>
              <a:rPr lang="ru-RU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зеленый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цвет </a:t>
            </a: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b="1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3347864" y="1412776"/>
            <a:ext cx="4896544" cy="324036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4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510" y="116632"/>
            <a:ext cx="5184576" cy="923330"/>
          </a:xfrm>
          <a:prstGeom prst="rect">
            <a:avLst/>
          </a:prstGeom>
          <a:solidFill>
            <a:srgbClr val="FFFF00">
              <a:alpha val="7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id="d1"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class="outer"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id="p1"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class="inner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&gt;text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1203339"/>
            <a:ext cx="4536504" cy="646331"/>
          </a:xfrm>
          <a:prstGeom prst="rect">
            <a:avLst/>
          </a:prstGeom>
          <a:solidFill>
            <a:srgbClr val="ABDFEB">
              <a:alpha val="12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#d1 p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color: 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.inner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 color: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4510" y="2060848"/>
            <a:ext cx="886997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Алгоритм:</a:t>
            </a: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первое правило содержит </a:t>
            </a:r>
            <a:r>
              <a:rPr lang="ru-RU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селектор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селектор типа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второе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правило содержит </a:t>
            </a:r>
            <a:r>
              <a:rPr lang="ru-R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селектор типа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ru-RU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селектор класса</a:t>
            </a:r>
            <a:endParaRPr 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 селекторам типа приоритеты правил равны</a:t>
            </a: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Но у первого правила приоритет по селектору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поэтому 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выигрывает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это правило, и к элементу параграф будет 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применен </a:t>
            </a:r>
            <a:r>
              <a:rPr lang="ru-RU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красный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цвет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7284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510" y="116632"/>
            <a:ext cx="5184576" cy="923330"/>
          </a:xfrm>
          <a:prstGeom prst="rect">
            <a:avLst/>
          </a:prstGeom>
          <a:solidFill>
            <a:srgbClr val="FFFF00">
              <a:alpha val="7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id="d1"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class="outer"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id="p1"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class="inner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&gt;text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1203339"/>
            <a:ext cx="4536504" cy="646331"/>
          </a:xfrm>
          <a:prstGeom prst="rect">
            <a:avLst/>
          </a:prstGeom>
          <a:solidFill>
            <a:srgbClr val="ABDFEB">
              <a:alpha val="12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p.inner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color: 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 color: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4510" y="2060848"/>
            <a:ext cx="886997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Алгоритм:</a:t>
            </a: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первое правило содержит </a:t>
            </a:r>
            <a:r>
              <a:rPr lang="ru-RU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селектор</a:t>
            </a:r>
            <a:r>
              <a:rPr lang="uk-U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</a:t>
            </a:r>
            <a:r>
              <a:rPr lang="ru-RU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типа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селектор </a:t>
            </a:r>
            <a:r>
              <a:rPr lang="ru-RU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класса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второе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правило содержит </a:t>
            </a:r>
            <a:r>
              <a:rPr lang="ru-R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селектор</a:t>
            </a:r>
            <a:r>
              <a:rPr lang="uk-U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</a:t>
            </a:r>
            <a:r>
              <a:rPr lang="ru-R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типа</a:t>
            </a:r>
          </a:p>
          <a:p>
            <a:pPr marL="285750" indent="-285750">
              <a:buFontTx/>
              <a:buChar char="-"/>
            </a:pP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 селекторам типа приоритеты правил равны</a:t>
            </a: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Но у второго правила есть </a:t>
            </a:r>
            <a:r>
              <a:rPr lang="ru-RU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селектор класса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поэтому 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выигрывает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это правило, и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к элементу параграф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будет 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применен </a:t>
            </a:r>
            <a:r>
              <a:rPr lang="ru-RU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зеленый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цвет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39765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510" y="116632"/>
            <a:ext cx="5184576" cy="923330"/>
          </a:xfrm>
          <a:prstGeom prst="rect">
            <a:avLst/>
          </a:prstGeom>
          <a:solidFill>
            <a:srgbClr val="FFFF00">
              <a:alpha val="7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id="d1"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class="outer"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id="p1"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class="inner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&gt;text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1203339"/>
            <a:ext cx="4536504" cy="646331"/>
          </a:xfrm>
          <a:prstGeom prst="rect">
            <a:avLst/>
          </a:prstGeom>
          <a:solidFill>
            <a:srgbClr val="ABDFEB">
              <a:alpha val="12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ru-RU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p.inner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color: 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div.outer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 color: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4510" y="2060848"/>
            <a:ext cx="886997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Алгоритм:</a:t>
            </a: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первое правило содержит </a:t>
            </a:r>
            <a:r>
              <a:rPr lang="ru-RU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селектор</a:t>
            </a:r>
            <a:r>
              <a:rPr lang="uk-U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</a:t>
            </a:r>
            <a:r>
              <a:rPr lang="ru-RU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типа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селектор </a:t>
            </a:r>
            <a:r>
              <a:rPr lang="ru-RU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класса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второе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правило содержит </a:t>
            </a:r>
            <a:r>
              <a:rPr lang="ru-R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селектор</a:t>
            </a:r>
            <a:r>
              <a:rPr lang="uk-U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</a:t>
            </a:r>
            <a:r>
              <a:rPr lang="ru-R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типа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селектор класса</a:t>
            </a:r>
            <a:endParaRPr lang="ru-RU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 селекторам приоритеты правил равны, поэтому 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выигрывает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правило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которое расположено по коду ниже, то 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b="1" smtClean="0">
                <a:latin typeface="Courier New" panose="02070309020205020404" pitchFamily="49" charset="0"/>
                <a:cs typeface="Courier New" panose="02070309020205020404" pitchFamily="49" charset="0"/>
              </a:rPr>
              <a:t>есть </a:t>
            </a:r>
            <a:r>
              <a:rPr lang="ru-RU" b="1">
                <a:latin typeface="Courier New" panose="02070309020205020404" pitchFamily="49" charset="0"/>
                <a:cs typeface="Courier New" panose="02070309020205020404" pitchFamily="49" charset="0"/>
              </a:rPr>
              <a:t>к элементу параграф</a:t>
            </a:r>
            <a:r>
              <a:rPr lang="ru-RU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будет применен </a:t>
            </a:r>
            <a:r>
              <a:rPr lang="ru-RU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зеленый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цвет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74265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35363" y="44624"/>
            <a:ext cx="4824537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Наследование свойств элементами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/>
          </p:nvPr>
        </p:nvGraphicFramePr>
        <p:xfrm>
          <a:off x="107504" y="548680"/>
          <a:ext cx="8856984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наследуются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всеми элементами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visibility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cursor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наследуются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элементами</a:t>
                      </a:r>
                      <a:endParaRPr lang="ru-RU" b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типа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inline</a:t>
                      </a:r>
                      <a:endParaRPr lang="ru-RU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letter-spacing,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word-spacing,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white-space,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line-height, color, font,  font-family,  font-size, 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font-style, font-variant, font-weight, text-decoration, direction,</a:t>
                      </a:r>
                      <a:endParaRPr lang="ru-RU" b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text-transform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наследуются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элементами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типа </a:t>
                      </a:r>
                      <a:r>
                        <a:rPr lang="en-US" b="1" baseline="0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block</a:t>
                      </a:r>
                      <a:endParaRPr lang="ru-RU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text-indent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text-align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наследуются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элементами</a:t>
                      </a:r>
                      <a:endParaRPr lang="ru-RU" b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типа </a:t>
                      </a:r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list-item</a:t>
                      </a:r>
                      <a:endParaRPr lang="ru-RU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list-style, list-style-type, list-style-position, and list-style-image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не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наследуются </a:t>
                      </a:r>
                      <a:endParaRPr lang="ru-RU" b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display, margin, border,  padding, background, height, min-height, 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max-height, width, min-width, 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max-width, overflow, position, left, right, top, bottom, z-index, 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float, clear, table-layout, vertical-align, page-break-after, page-break-before,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unicode-bidi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13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43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833464" y="44624"/>
            <a:ext cx="3538736" cy="369332"/>
          </a:xfr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ru-RU" sz="18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1. Встроенный </a:t>
            </a:r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стиль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5496" y="476672"/>
            <a:ext cx="9001000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Встроенный стиль определяется атрибутом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style =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"</a:t>
            </a:r>
            <a:r>
              <a:rPr lang="ru-RU" sz="2000" b="1" i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набор деклараций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 </a:t>
            </a:r>
            <a:endParaRPr lang="ru-RU" sz="20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89" y="1439778"/>
            <a:ext cx="596830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style="font-size:1</a:t>
            </a:r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color:red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содержимое параграфа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&lt;/p&gt;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506" y="2542544"/>
            <a:ext cx="8820980" cy="830997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При отображении этого элемента браузер заменит размер шрифта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который задан по умолчанию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 на </a:t>
            </a: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18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и отобразит текст в параграфе красным цветом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08304" y="44624"/>
            <a:ext cx="17281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3917374"/>
            <a:ext cx="882098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style = "font-size:</a:t>
            </a:r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&gt; </a:t>
            </a:r>
            <a:endParaRPr lang="ru-RU" b="1" dirty="0" smtClean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Текст параграфа </a:t>
            </a:r>
            <a:r>
              <a:rPr lang="ru-RU" sz="16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текстом 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размером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px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style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font-size:</a:t>
            </a:r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30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color:red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"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курсивным текстом размером 3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0px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красным цветом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&lt;/i&gt;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&lt;/p&gt;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691680" y="2262351"/>
            <a:ext cx="56886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p</a:t>
            </a:r>
            <a:r>
              <a:rPr lang="en-US" sz="2800" b="1" dirty="0">
                <a:latin typeface="Courier New" pitchFamily="49" charset="0"/>
              </a:rPr>
              <a:t> {</a:t>
            </a:r>
          </a:p>
          <a:p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</a:rPr>
              <a:t>    </a:t>
            </a:r>
          </a:p>
          <a:p>
            <a:endParaRPr lang="en-US" sz="2800" b="1" dirty="0">
              <a:solidFill>
                <a:srgbClr val="0000FF"/>
              </a:solidFill>
              <a:latin typeface="Courier New" pitchFamily="49" charset="0"/>
            </a:endParaRPr>
          </a:p>
          <a:p>
            <a:endParaRPr lang="en-US" sz="2800" b="1" dirty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US" sz="2800" b="1" dirty="0" smtClean="0">
                <a:latin typeface="Courier New" pitchFamily="49" charset="0"/>
              </a:rPr>
              <a:t>}</a:t>
            </a:r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059832" y="35332"/>
            <a:ext cx="2880320" cy="369332"/>
          </a:xfr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2. </a:t>
            </a:r>
            <a:r>
              <a:rPr lang="uk-UA" sz="18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Вложенный</a:t>
            </a:r>
            <a:r>
              <a:rPr lang="ru-RU" sz="18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стиль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07503" y="1484784"/>
            <a:ext cx="8870265" cy="4278094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b="1" dirty="0" smtClean="0">
                <a:solidFill>
                  <a:srgbClr val="C00000"/>
                </a:solidFill>
                <a:latin typeface="Courier New" pitchFamily="49" charset="0"/>
              </a:rPr>
              <a:t>&lt;head&gt;</a:t>
            </a:r>
            <a:endParaRPr lang="ru-RU" sz="2800" b="1" dirty="0">
              <a:solidFill>
                <a:srgbClr val="C00000"/>
              </a:solidFill>
              <a:latin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</a:rPr>
              <a:t>	&lt;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</a:rPr>
              <a:t>style</a:t>
            </a:r>
            <a:r>
              <a:rPr lang="en-US" sz="2400" b="1" dirty="0" smtClean="0">
                <a:latin typeface="Courier New" pitchFamily="49" charset="0"/>
              </a:rPr>
              <a:t>&gt;</a:t>
            </a:r>
            <a:endParaRPr lang="en-US" sz="2400" b="1" dirty="0">
              <a:latin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</a:rPr>
              <a:t>	</a:t>
            </a:r>
          </a:p>
          <a:p>
            <a:endParaRPr lang="en-US" sz="2400" b="1" dirty="0" smtClean="0">
              <a:latin typeface="Courier New" pitchFamily="49" charset="0"/>
            </a:endParaRPr>
          </a:p>
          <a:p>
            <a:endParaRPr lang="en-US" sz="2400" b="1" dirty="0" smtClean="0">
              <a:latin typeface="Courier New" pitchFamily="49" charset="0"/>
            </a:endParaRPr>
          </a:p>
          <a:p>
            <a:endParaRPr lang="en-US" sz="2400" b="1" dirty="0">
              <a:latin typeface="Courier New" pitchFamily="49" charset="0"/>
            </a:endParaRPr>
          </a:p>
          <a:p>
            <a:endParaRPr lang="en-US" sz="2400" b="1" dirty="0">
              <a:latin typeface="Courier New" pitchFamily="49" charset="0"/>
            </a:endParaRPr>
          </a:p>
          <a:p>
            <a:endParaRPr lang="en-US" sz="2400" b="1" dirty="0" smtClean="0">
              <a:latin typeface="Courier New" pitchFamily="49" charset="0"/>
            </a:endParaRPr>
          </a:p>
          <a:p>
            <a:endParaRPr lang="en-US" sz="2400" b="1" dirty="0">
              <a:latin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</a:rPr>
              <a:t>	&lt;/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style</a:t>
            </a:r>
            <a:r>
              <a:rPr lang="en-US" sz="2400" b="1" dirty="0" smtClean="0">
                <a:latin typeface="Courier New" pitchFamily="49" charset="0"/>
              </a:rPr>
              <a:t>&gt;</a:t>
            </a:r>
          </a:p>
          <a:p>
            <a:r>
              <a:rPr lang="en-US" sz="2800" b="1" dirty="0">
                <a:solidFill>
                  <a:srgbClr val="C00000"/>
                </a:solidFill>
                <a:latin typeface="Courier New" pitchFamily="49" charset="0"/>
              </a:rPr>
              <a:t>&lt;/head&gt;</a:t>
            </a:r>
            <a:endParaRPr lang="ru-RU" sz="2800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1619672" y="2276872"/>
            <a:ext cx="542925" cy="54292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6736546" y="1700808"/>
            <a:ext cx="12875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b="1" dirty="0" smtClean="0">
                <a:latin typeface="Courier New" pitchFamily="49" charset="0"/>
              </a:rPr>
              <a:t>selector</a:t>
            </a:r>
            <a:endParaRPr lang="ru-RU" b="1" dirty="0">
              <a:latin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93592" y="35332"/>
            <a:ext cx="158417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692696"/>
            <a:ext cx="897776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Стили задаются  в элементе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&lt;style&gt;...&lt;/ style &gt;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который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располагается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в элементе</a:t>
            </a:r>
            <a:r>
              <a:rPr lang="ru-RU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 ...&lt;/head&gt;</a:t>
            </a:r>
            <a:endParaRPr lang="ru-RU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67744" y="2708920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color</a:t>
            </a:r>
            <a:r>
              <a:rPr lang="en-US" sz="2400" b="1" dirty="0" smtClean="0">
                <a:latin typeface="Courier New" pitchFamily="49" charset="0"/>
              </a:rPr>
              <a:t>: 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red</a:t>
            </a:r>
            <a:r>
              <a:rPr lang="en-US" sz="2400" b="1" dirty="0">
                <a:latin typeface="Courier New" pitchFamily="49" charset="0"/>
              </a:rPr>
              <a:t>; </a:t>
            </a:r>
            <a:endParaRPr lang="en-US" sz="2400" b="1" dirty="0" smtClean="0">
              <a:latin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39752" y="3140968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</a:rPr>
              <a:t>font-family</a:t>
            </a:r>
            <a:r>
              <a:rPr lang="en-US" sz="2400" b="1" dirty="0" smtClean="0">
                <a:latin typeface="Courier New" pitchFamily="49" charset="0"/>
              </a:rPr>
              <a:t>: </a:t>
            </a:r>
            <a:r>
              <a:rPr lang="en-US" sz="2400" b="1" dirty="0" err="1">
                <a:solidFill>
                  <a:schemeClr val="accent2"/>
                </a:solidFill>
                <a:latin typeface="Courier New" pitchFamily="49" charset="0"/>
              </a:rPr>
              <a:t>arial</a:t>
            </a:r>
            <a:r>
              <a:rPr lang="en-US" sz="2400" b="1" dirty="0" smtClean="0">
                <a:latin typeface="Courier New" pitchFamily="49" charset="0"/>
              </a:rPr>
              <a:t>;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39752" y="3573016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</a:rPr>
              <a:t>font-size</a:t>
            </a:r>
            <a:r>
              <a:rPr lang="en-US" sz="2400" b="1" dirty="0" smtClean="0">
                <a:latin typeface="Courier New" pitchFamily="49" charset="0"/>
              </a:rPr>
              <a:t>: 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25px</a:t>
            </a:r>
            <a:r>
              <a:rPr lang="en-US" sz="2400" b="1" dirty="0" smtClean="0">
                <a:latin typeface="Courier New" pitchFamily="49" charset="0"/>
              </a:rPr>
              <a:t>; </a:t>
            </a:r>
          </a:p>
        </p:txBody>
      </p:sp>
      <p:cxnSp>
        <p:nvCxnSpPr>
          <p:cNvPr id="20" name="Прямая со стрелкой 19"/>
          <p:cNvCxnSpPr/>
          <p:nvPr/>
        </p:nvCxnSpPr>
        <p:spPr>
          <a:xfrm flipV="1">
            <a:off x="2162597" y="1885474"/>
            <a:ext cx="4573949" cy="53541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63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 animBg="1"/>
      <p:bldP spid="10" grpId="0" animBg="1"/>
      <p:bldP spid="12" grpId="0" animBg="1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5" y="500479"/>
            <a:ext cx="8928992" cy="12003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&lt;head&gt;</a:t>
            </a:r>
            <a:endParaRPr lang="ru-RU" b="1" dirty="0">
              <a:latin typeface="Courier New" pitchFamily="49" charset="0"/>
            </a:endParaRPr>
          </a:p>
          <a:p>
            <a:r>
              <a:rPr lang="ru-RU" dirty="0" smtClean="0"/>
              <a:t>	</a:t>
            </a:r>
            <a:r>
              <a:rPr lang="en-US" b="1" dirty="0">
                <a:latin typeface="Courier New" pitchFamily="49" charset="0"/>
              </a:rPr>
              <a:t>&lt;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li</a:t>
            </a:r>
            <a:r>
              <a:rPr lang="en-US" b="1" i="1" dirty="0">
                <a:solidFill>
                  <a:srgbClr val="0000FF"/>
                </a:solidFill>
                <a:latin typeface="Courier New" pitchFamily="49" charset="0"/>
              </a:rPr>
              <a:t>n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k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</a:rPr>
              <a:t>rel</a:t>
            </a:r>
            <a:r>
              <a:rPr lang="en-US" b="1" dirty="0">
                <a:latin typeface="Courier New" pitchFamily="49" charset="0"/>
              </a:rPr>
              <a:t>="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stylesheet</a:t>
            </a:r>
            <a:r>
              <a:rPr lang="en-US" b="1" dirty="0">
                <a:latin typeface="Courier New" pitchFamily="49" charset="0"/>
              </a:rPr>
              <a:t>"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</a:rPr>
              <a:t>href</a:t>
            </a:r>
            <a:r>
              <a:rPr lang="en-US" b="1" dirty="0">
                <a:latin typeface="Courier New" pitchFamily="49" charset="0"/>
              </a:rPr>
              <a:t>="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</a:rPr>
              <a:t>style.css</a:t>
            </a:r>
            <a:r>
              <a:rPr lang="en-US" b="1" dirty="0" smtClean="0">
                <a:latin typeface="Courier New" pitchFamily="49" charset="0"/>
              </a:rPr>
              <a:t>"&gt;</a:t>
            </a:r>
            <a:endParaRPr lang="ru-RU" b="1" dirty="0" smtClean="0">
              <a:latin typeface="Courier New" pitchFamily="49" charset="0"/>
            </a:endParaRPr>
          </a:p>
          <a:p>
            <a:r>
              <a:rPr lang="ru-RU" b="1" dirty="0" smtClean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&lt;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link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</a:rPr>
              <a:t>rel</a:t>
            </a:r>
            <a:r>
              <a:rPr lang="en-US" b="1" dirty="0">
                <a:latin typeface="Courier New" pitchFamily="49" charset="0"/>
              </a:rPr>
              <a:t>="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stylesheet</a:t>
            </a:r>
            <a:r>
              <a:rPr lang="en-US" b="1" dirty="0">
                <a:latin typeface="Courier New" pitchFamily="49" charset="0"/>
              </a:rPr>
              <a:t>"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</a:rPr>
              <a:t>href</a:t>
            </a:r>
            <a:r>
              <a:rPr lang="en-US" b="1" dirty="0" smtClean="0">
                <a:latin typeface="Courier New" pitchFamily="49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</a:rPr>
              <a:t>"main.css</a:t>
            </a:r>
            <a:r>
              <a:rPr lang="en-US" b="1" dirty="0">
                <a:latin typeface="Courier New" pitchFamily="49" charset="0"/>
              </a:rPr>
              <a:t>"&gt;</a:t>
            </a:r>
          </a:p>
          <a:p>
            <a:r>
              <a:rPr lang="en-US" b="1" dirty="0" smtClean="0">
                <a:latin typeface="Courier New" pitchFamily="49" charset="0"/>
              </a:rPr>
              <a:t>&lt;/</a:t>
            </a:r>
            <a:r>
              <a:rPr lang="en-US" b="1" dirty="0">
                <a:latin typeface="Courier New" pitchFamily="49" charset="0"/>
              </a:rPr>
              <a:t>head&gt;</a:t>
            </a:r>
            <a:endParaRPr lang="ru-RU" b="1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1720" y="60013"/>
            <a:ext cx="4969854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spcBef>
                <a:spcPct val="0"/>
              </a:spcBef>
              <a:buNone/>
              <a:defRPr kumimoji="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extLst/>
          </a:lstStyle>
          <a:p>
            <a:r>
              <a:rPr lang="ru-RU" dirty="0"/>
              <a:t>Подключение файлов С</a:t>
            </a:r>
            <a:r>
              <a:rPr lang="en-US" dirty="0"/>
              <a:t>SS</a:t>
            </a:r>
            <a:r>
              <a:rPr lang="ru-RU" dirty="0"/>
              <a:t>(связывание)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052038"/>
              </p:ext>
            </p:extLst>
          </p:nvPr>
        </p:nvGraphicFramePr>
        <p:xfrm>
          <a:off x="179513" y="2564904"/>
          <a:ext cx="8784976" cy="403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+mn-ea"/>
                          <a:cs typeface="Courier New" panose="02070309020205020404" pitchFamily="49" charset="0"/>
                        </a:rPr>
                        <a:t>rel</a:t>
                      </a:r>
                      <a:endParaRPr lang="ru-RU" sz="1800" b="1" kern="1200" dirty="0">
                        <a:solidFill>
                          <a:srgbClr val="0000FF"/>
                        </a:solidFill>
                        <a:latin typeface="Courier New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Атрибут указывает отношения между этим документом и тем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документом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адрес которого указан в </a:t>
                      </a:r>
                      <a:r>
                        <a:rPr lang="ru-RU" b="1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аттрибуте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b="1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href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800" b="1" kern="12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+mn-ea"/>
                          <a:cs typeface="Courier New" panose="02070309020205020404" pitchFamily="49" charset="0"/>
                        </a:rPr>
                        <a:t>href</a:t>
                      </a:r>
                      <a:endParaRPr kumimoji="0" lang="ru-RU" sz="1800" b="1" kern="1200" dirty="0">
                        <a:solidFill>
                          <a:srgbClr val="0000FF"/>
                        </a:solidFill>
                        <a:latin typeface="Courier New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Адрес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документа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800" b="1" kern="12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+mn-ea"/>
                          <a:cs typeface="Courier New" panose="02070309020205020404" pitchFamily="49" charset="0"/>
                        </a:rPr>
                        <a:t>type</a:t>
                      </a:r>
                      <a:endParaRPr kumimoji="0" lang="ru-RU" sz="1800" b="1" kern="1200" dirty="0">
                        <a:solidFill>
                          <a:srgbClr val="0000FF"/>
                        </a:solidFill>
                        <a:latin typeface="Courier New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Это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b="1" baseline="0" dirty="0" smtClean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Content-Type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(то есть тип )подключаемого документа. Например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"text/html", "text/</a:t>
                      </a:r>
                      <a:r>
                        <a:rPr lang="en-US" b="1" dirty="0" err="1" smtClean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css</a:t>
                      </a:r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ru-RU" b="1" dirty="0" smtClean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"image/</a:t>
                      </a:r>
                      <a:r>
                        <a:rPr lang="en-US" b="1" dirty="0" err="1" smtClean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png</a:t>
                      </a:r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</a:t>
                      </a:r>
                    </a:p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"image/gif", "video/mpeg"</a:t>
                      </a:r>
                      <a:r>
                        <a:rPr lang="ru-RU" b="1" dirty="0" smtClean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ru-RU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и т.д.</a:t>
                      </a:r>
                      <a:endParaRPr kumimoji="0" lang="ru-RU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Заголовок (например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для отображения в ленте новостей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media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Для каких устройств  документ указанный в атрибуте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href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предназначен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 </a:t>
                      </a:r>
                      <a:r>
                        <a:rPr kumimoji="0" lang="ru-RU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Это могут быть  </a:t>
                      </a:r>
                      <a:endParaRPr kumimoji="0" lang="en-US" b="1" kern="12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screen</a:t>
                      </a:r>
                      <a:r>
                        <a:rPr lang="ru-RU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– дисплей,</a:t>
                      </a:r>
                      <a:r>
                        <a:rPr lang="ru-RU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ru-RU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– принтер</a:t>
                      </a:r>
                      <a:r>
                        <a:rPr lang="ru-RU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все устройства</a:t>
                      </a:r>
                      <a:r>
                        <a:rPr lang="ru-RU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и </a:t>
                      </a:r>
                      <a:r>
                        <a:rPr lang="ru-RU" b="1" baseline="0" dirty="0" err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т.д</a:t>
                      </a:r>
                      <a:endParaRPr lang="ru-RU" b="1" baseline="0" dirty="0" smtClean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Например можно записать несколько устройств 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media="print,</a:t>
                      </a:r>
                      <a:r>
                        <a:rPr lang="en-US" sz="18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tv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7505" y="1772816"/>
            <a:ext cx="89289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&lt;link&gt; -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это служебная ссылка.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Она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всегда указывается в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элементе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&lt;/head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72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35332"/>
            <a:ext cx="6624736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kumimoji="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 err="1"/>
              <a:t>Преймущества</a:t>
            </a:r>
            <a:r>
              <a:rPr lang="ru-RU" dirty="0"/>
              <a:t> подключение файлов С</a:t>
            </a:r>
            <a:r>
              <a:rPr lang="en-US" dirty="0"/>
              <a:t>SS</a:t>
            </a:r>
            <a:r>
              <a:rPr lang="ru-RU" dirty="0"/>
              <a:t>(связывание)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692696"/>
            <a:ext cx="8784976" cy="1754326"/>
          </a:xfrm>
          <a:prstGeom prst="rect">
            <a:avLst/>
          </a:prstGeom>
          <a:solidFill>
            <a:srgbClr val="92D050">
              <a:alpha val="23000"/>
            </a:srgb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uk-UA" b="1" dirty="0" err="1" smtClean="0">
                <a:latin typeface="Courier New" pitchFamily="49" charset="0"/>
                <a:cs typeface="Courier New" pitchFamily="49" charset="0"/>
              </a:rPr>
              <a:t>осуществляется</a:t>
            </a: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uk-UA" b="1" i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кеширование</a:t>
            </a:r>
            <a:r>
              <a:rPr lang="uk-UA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b="1" dirty="0" err="1" smtClean="0">
                <a:latin typeface="Courier New" pitchFamily="49" charset="0"/>
                <a:cs typeface="Courier New" pitchFamily="49" charset="0"/>
              </a:rPr>
              <a:t>информации</a:t>
            </a: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 в </a:t>
            </a:r>
            <a:r>
              <a:rPr lang="uk-UA" b="1" dirty="0" err="1" smtClean="0">
                <a:latin typeface="Courier New" pitchFamily="49" charset="0"/>
                <a:cs typeface="Courier New" pitchFamily="49" charset="0"/>
              </a:rPr>
              <a:t>браузере</a:t>
            </a: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uk-UA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uk-UA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- файл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HTML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становится меньшим по размеру;</a:t>
            </a:r>
          </a:p>
          <a:p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- возможность подключения нескольких файлов к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HTML-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странице;</a:t>
            </a: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100" y="2636912"/>
            <a:ext cx="875665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Свойства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CSS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могут наследоваться дочерними элементами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(см. сайт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W3C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32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88640"/>
            <a:ext cx="7992888" cy="73866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Что может выступать в роли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значений 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для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свойств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CSS 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?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свойство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830846"/>
              </p:ext>
            </p:extLst>
          </p:nvPr>
        </p:nvGraphicFramePr>
        <p:xfrm>
          <a:off x="107504" y="1196752"/>
          <a:ext cx="8856984" cy="335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Пример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Ключевые слова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0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anose="02070309020205020404" pitchFamily="49" charset="0"/>
                        </a:rPr>
                        <a:t>color:red</a:t>
                      </a:r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anose="02070309020205020404" pitchFamily="49" charset="0"/>
                        </a:rPr>
                        <a:t>;    </a:t>
                      </a:r>
                      <a:r>
                        <a:rPr kumimoji="0" lang="en-US" sz="20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anose="02070309020205020404" pitchFamily="49" charset="0"/>
                        </a:rPr>
                        <a:t>text-align:center</a:t>
                      </a:r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anose="02070309020205020404" pitchFamily="49" charset="0"/>
                        </a:rPr>
                        <a:t>;</a:t>
                      </a:r>
                      <a:endParaRPr kumimoji="0" lang="ru-RU" sz="20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Цифры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z</a:t>
                      </a:r>
                      <a:r>
                        <a:rPr kumimoji="0" lang="ru-RU" sz="20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index:20;</a:t>
                      </a:r>
                      <a:endParaRPr kumimoji="0" lang="ru-RU" sz="20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Значения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цвета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color:#00cc00;  </a:t>
                      </a:r>
                      <a:endParaRPr kumimoji="0" lang="ru-RU" sz="20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Функционалы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0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rgb</a:t>
                      </a:r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(0, 255, 0); </a:t>
                      </a:r>
                    </a:p>
                    <a:p>
                      <a:r>
                        <a:rPr kumimoji="0" lang="en-US" sz="20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(../</a:t>
                      </a:r>
                      <a:r>
                        <a:rPr kumimoji="0" lang="en-US" sz="20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img</a:t>
                      </a:r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/myimg.png);</a:t>
                      </a:r>
                      <a:endParaRPr kumimoji="0" lang="ru-RU" sz="20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Размеры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font-size:16px; </a:t>
                      </a:r>
                    </a:p>
                    <a:p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Line-height: .8em;</a:t>
                      </a:r>
                      <a:endParaRPr kumimoji="0" lang="ru-RU" sz="20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Проценты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rgb</a:t>
                      </a:r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(20%, 50%, 12%); </a:t>
                      </a:r>
                      <a:endParaRPr kumimoji="0" lang="ru-RU" sz="20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7504" y="5157192"/>
            <a:ext cx="6480720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Не все значения </a:t>
            </a:r>
            <a:r>
              <a:rPr lang="en-US" dirty="0"/>
              <a:t>CSS </a:t>
            </a:r>
            <a:r>
              <a:rPr lang="ru-RU" dirty="0"/>
              <a:t>могут задаваться в  </a:t>
            </a:r>
            <a:r>
              <a:rPr lang="ru-RU" sz="2400" dirty="0"/>
              <a:t>%</a:t>
            </a:r>
            <a:endParaRPr lang="en-US" dirty="0"/>
          </a:p>
          <a:p>
            <a:r>
              <a:rPr lang="ru-RU" dirty="0"/>
              <a:t>В</a:t>
            </a:r>
            <a:r>
              <a:rPr lang="en-US" dirty="0"/>
              <a:t> </a:t>
            </a:r>
            <a:r>
              <a:rPr lang="ru-RU" dirty="0"/>
              <a:t>спецификации эти элементы указаны.</a:t>
            </a:r>
          </a:p>
        </p:txBody>
      </p:sp>
    </p:spTree>
    <p:extLst>
      <p:ext uri="{BB962C8B-B14F-4D97-AF65-F5344CB8AC3E}">
        <p14:creationId xmlns:p14="http://schemas.microsoft.com/office/powerpoint/2010/main" val="213372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2213</TotalTime>
  <Words>2985</Words>
  <Application>Microsoft Office PowerPoint</Application>
  <PresentationFormat>Экран (4:3)</PresentationFormat>
  <Paragraphs>645</Paragraphs>
  <Slides>45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45</vt:i4>
      </vt:variant>
    </vt:vector>
  </HeadingPairs>
  <TitlesOfParts>
    <vt:vector size="55" baseType="lpstr">
      <vt:lpstr>Arial</vt:lpstr>
      <vt:lpstr>Arial Black</vt:lpstr>
      <vt:lpstr>Calibri</vt:lpstr>
      <vt:lpstr>Courier New</vt:lpstr>
      <vt:lpstr>Lucida Sans Unicode</vt:lpstr>
      <vt:lpstr>Verdana</vt:lpstr>
      <vt:lpstr>Wingdings 2</vt:lpstr>
      <vt:lpstr>Wingdings 3</vt:lpstr>
      <vt:lpstr>Тема1</vt:lpstr>
      <vt:lpstr>Главная</vt:lpstr>
      <vt:lpstr>Каскадные таблицы стилей  CSS</vt:lpstr>
      <vt:lpstr>Презентация PowerPoint</vt:lpstr>
      <vt:lpstr>Презентация PowerPoint</vt:lpstr>
      <vt:lpstr>Презентация PowerPoint</vt:lpstr>
      <vt:lpstr>1. Встроенный стиль</vt:lpstr>
      <vt:lpstr>2. Вложенный стиль</vt:lpstr>
      <vt:lpstr>Презентация PowerPoint</vt:lpstr>
      <vt:lpstr>Презентация PowerPoint</vt:lpstr>
      <vt:lpstr>Презентация PowerPoint</vt:lpstr>
      <vt:lpstr>Размеры в CSS</vt:lpstr>
      <vt:lpstr>Презентация PowerPoint</vt:lpstr>
      <vt:lpstr>Задание цвета  в  CSS</vt:lpstr>
      <vt:lpstr>Виды селекторов - cелекторы типа</vt:lpstr>
      <vt:lpstr>Селектор id</vt:lpstr>
      <vt:lpstr>Селектор класса</vt:lpstr>
      <vt:lpstr>Особености классов </vt:lpstr>
      <vt:lpstr>Группировка селекторов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Иерархия html страницы</vt:lpstr>
      <vt:lpstr>Контекстный селектор</vt:lpstr>
      <vt:lpstr>Презентация PowerPoint</vt:lpstr>
      <vt:lpstr>Презентация PowerPoint</vt:lpstr>
      <vt:lpstr>Презентация PowerPoint</vt:lpstr>
      <vt:lpstr>Презентация PowerPoint</vt:lpstr>
      <vt:lpstr>Семейные селекторы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roman</cp:lastModifiedBy>
  <cp:revision>471</cp:revision>
  <dcterms:modified xsi:type="dcterms:W3CDTF">2017-09-13T15:09:31Z</dcterms:modified>
</cp:coreProperties>
</file>