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2" r:id="rId2"/>
    <p:sldMasterId id="2147483804" r:id="rId3"/>
  </p:sldMasterIdLst>
  <p:notesMasterIdLst>
    <p:notesMasterId r:id="rId38"/>
  </p:notesMasterIdLst>
  <p:sldIdLst>
    <p:sldId id="256" r:id="rId4"/>
    <p:sldId id="296" r:id="rId5"/>
    <p:sldId id="315" r:id="rId6"/>
    <p:sldId id="305" r:id="rId7"/>
    <p:sldId id="265" r:id="rId8"/>
    <p:sldId id="304" r:id="rId9"/>
    <p:sldId id="308" r:id="rId10"/>
    <p:sldId id="309" r:id="rId11"/>
    <p:sldId id="280" r:id="rId12"/>
    <p:sldId id="266" r:id="rId13"/>
    <p:sldId id="282" r:id="rId14"/>
    <p:sldId id="281" r:id="rId15"/>
    <p:sldId id="287" r:id="rId16"/>
    <p:sldId id="288" r:id="rId17"/>
    <p:sldId id="286" r:id="rId18"/>
    <p:sldId id="299" r:id="rId19"/>
    <p:sldId id="289" r:id="rId20"/>
    <p:sldId id="283" r:id="rId21"/>
    <p:sldId id="291" r:id="rId22"/>
    <p:sldId id="301" r:id="rId23"/>
    <p:sldId id="312" r:id="rId24"/>
    <p:sldId id="313" r:id="rId25"/>
    <p:sldId id="314" r:id="rId26"/>
    <p:sldId id="292" r:id="rId27"/>
    <p:sldId id="267" r:id="rId28"/>
    <p:sldId id="272" r:id="rId29"/>
    <p:sldId id="302" r:id="rId30"/>
    <p:sldId id="303" r:id="rId31"/>
    <p:sldId id="273" r:id="rId32"/>
    <p:sldId id="298" r:id="rId33"/>
    <p:sldId id="269" r:id="rId34"/>
    <p:sldId id="316" r:id="rId35"/>
    <p:sldId id="317" r:id="rId36"/>
    <p:sldId id="318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6F2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5" autoAdjust="0"/>
    <p:restoredTop sz="94638" autoAdjust="0"/>
  </p:normalViewPr>
  <p:slideViewPr>
    <p:cSldViewPr>
      <p:cViewPr varScale="1">
        <p:scale>
          <a:sx n="105" d="100"/>
          <a:sy n="105" d="100"/>
        </p:scale>
        <p:origin x="108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026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93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105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28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031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789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422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92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882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709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472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/>
          <a:lstStyle>
            <a:lvl1pPr algn="ctr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</a:bodyPr>
          <a:lstStyle>
            <a:lvl1pPr algn="r">
              <a:buNone/>
              <a:defRPr sz="4800" b="1" cap="none" spc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59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20.09.2017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css-ui-3/#default-style-sheet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700808"/>
            <a:ext cx="6984776" cy="32403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440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Блочная модель </a:t>
            </a:r>
            <a:r>
              <a:rPr lang="en-US" sz="440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440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138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CSS</a:t>
            </a:r>
            <a:endParaRPr lang="ru-RU" sz="138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04991"/>
            <a:ext cx="7427168" cy="36933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ru-RU" sz="1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Примеры применения свойств    блока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width, height</a:t>
            </a:r>
            <a:endParaRPr lang="ru-RU" sz="18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6016" y="3284984"/>
            <a:ext cx="424847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myblock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min-width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400px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max-width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600px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4941168"/>
            <a:ext cx="4248472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myblock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min-height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400px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max-height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8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00px;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548680"/>
            <a:ext cx="8856984" cy="2585323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&lt;style&gt;</a:t>
            </a:r>
          </a:p>
          <a:p>
            <a:r>
              <a:rPr lang="en-US" dirty="0"/>
              <a:t>	.</a:t>
            </a:r>
            <a:r>
              <a:rPr lang="en-US" dirty="0" err="1">
                <a:solidFill>
                  <a:schemeClr val="accent2"/>
                </a:solidFill>
              </a:rPr>
              <a:t>myblock</a:t>
            </a:r>
            <a:r>
              <a:rPr lang="en-US" dirty="0">
                <a:solidFill>
                  <a:schemeClr val="accent2"/>
                </a:solidFill>
              </a:rPr>
              <a:t>{ </a:t>
            </a:r>
          </a:p>
          <a:p>
            <a:r>
              <a:rPr lang="en-US" dirty="0">
                <a:solidFill>
                  <a:schemeClr val="accent2"/>
                </a:solidFill>
              </a:rPr>
              <a:t>		width:400px; </a:t>
            </a:r>
          </a:p>
          <a:p>
            <a:r>
              <a:rPr lang="en-US" dirty="0">
                <a:solidFill>
                  <a:schemeClr val="accent2"/>
                </a:solidFill>
              </a:rPr>
              <a:t>		height:200px; </a:t>
            </a:r>
          </a:p>
          <a:p>
            <a:r>
              <a:rPr lang="en-US" dirty="0">
                <a:solidFill>
                  <a:schemeClr val="accent2"/>
                </a:solidFill>
              </a:rPr>
              <a:t>	}</a:t>
            </a:r>
          </a:p>
          <a:p>
            <a:r>
              <a:rPr lang="en-US" dirty="0"/>
              <a:t>&lt;/style&gt;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	&lt;div </a:t>
            </a:r>
            <a:r>
              <a:rPr lang="en-US" dirty="0" smtClean="0">
                <a:solidFill>
                  <a:srgbClr val="0070C0"/>
                </a:solidFill>
              </a:rPr>
              <a:t>class="</a:t>
            </a:r>
            <a:r>
              <a:rPr lang="en-US" dirty="0" err="1">
                <a:solidFill>
                  <a:srgbClr val="0070C0"/>
                </a:solidFill>
              </a:rPr>
              <a:t>myblock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/>
              <a:t>&gt;&lt;/div&gt;</a:t>
            </a:r>
            <a:endParaRPr lang="ru-RU" dirty="0"/>
          </a:p>
          <a:p>
            <a:r>
              <a:rPr lang="en-US" dirty="0"/>
              <a:t>&lt;/body&gt;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39848" y="4341003"/>
            <a:ext cx="3768980" cy="1200329"/>
          </a:xfrm>
          <a:prstGeom prst="rect">
            <a:avLst/>
          </a:prstGeom>
          <a:solidFill>
            <a:srgbClr val="00B050">
              <a:alpha val="11000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Также могут применяться 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свойства – ограничители 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максимальной (минимальной)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ширины или высоты блока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35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3508" y="147990"/>
            <a:ext cx="4572508" cy="36933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/>
            <a:r>
              <a:rPr lang="ru-RU" sz="1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Сокращенная запись свойств блока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2656" y="1868976"/>
            <a:ext cx="5174501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#parent{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padding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10px  20px 10px 0;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15109" y="188640"/>
            <a:ext cx="388843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&lt;div </a:t>
            </a:r>
            <a:r>
              <a:rPr lang="ru-RU" sz="2000" b="1" dirty="0" smtClean="0"/>
              <a:t> </a:t>
            </a:r>
            <a:r>
              <a:rPr lang="en-US" sz="2000" b="1" dirty="0" smtClean="0"/>
              <a:t>id </a:t>
            </a:r>
            <a:r>
              <a:rPr lang="en-US" sz="2000" b="1" dirty="0"/>
              <a:t>= "</a:t>
            </a:r>
            <a:r>
              <a:rPr lang="en-US" sz="2000" b="1" dirty="0" smtClean="0"/>
              <a:t>parent"&gt;&lt;/</a:t>
            </a:r>
            <a:r>
              <a:rPr lang="en-US" sz="2000" b="1" dirty="0"/>
              <a:t>div</a:t>
            </a:r>
            <a:r>
              <a:rPr lang="en-US" sz="2000" b="1" dirty="0" smtClean="0"/>
              <a:t>&gt;</a:t>
            </a:r>
            <a:endParaRPr lang="ru-RU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179512" y="692696"/>
            <a:ext cx="2376264" cy="1440160"/>
            <a:chOff x="222181" y="1124744"/>
            <a:chExt cx="2376264" cy="1440160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222181" y="1124744"/>
              <a:ext cx="2376264" cy="1440160"/>
              <a:chOff x="611560" y="1916832"/>
              <a:chExt cx="2880320" cy="1728192"/>
            </a:xfrm>
          </p:grpSpPr>
          <p:sp>
            <p:nvSpPr>
              <p:cNvPr id="6" name="Прямоугольник 5"/>
              <p:cNvSpPr/>
              <p:nvPr/>
            </p:nvSpPr>
            <p:spPr>
              <a:xfrm>
                <a:off x="611560" y="1916832"/>
                <a:ext cx="2880320" cy="172819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865196" y="1916832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ru-RU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089332" y="2483604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endParaRPr lang="ru-RU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865196" y="3212976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ru-RU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1560" y="2555612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ru-RU" dirty="0"/>
              </a:p>
            </p:txBody>
          </p:sp>
        </p:grpSp>
        <p:sp>
          <p:nvSpPr>
            <p:cNvPr id="12" name="Выгнутая вверх стрелка 11"/>
            <p:cNvSpPr/>
            <p:nvPr/>
          </p:nvSpPr>
          <p:spPr>
            <a:xfrm rot="6142790">
              <a:off x="1097333" y="1612917"/>
              <a:ext cx="794692" cy="454298"/>
            </a:xfrm>
            <a:prstGeom prst="curved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45571" y="3140968"/>
            <a:ext cx="3950365" cy="2514137"/>
            <a:chOff x="117579" y="3695659"/>
            <a:chExt cx="4245785" cy="2671426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1900441" y="3695659"/>
              <a:ext cx="2376264" cy="1440160"/>
              <a:chOff x="611560" y="1916832"/>
              <a:chExt cx="2880320" cy="1728192"/>
            </a:xfrm>
          </p:grpSpPr>
          <p:sp>
            <p:nvSpPr>
              <p:cNvPr id="14" name="Прямоугольник 13"/>
              <p:cNvSpPr/>
              <p:nvPr/>
            </p:nvSpPr>
            <p:spPr>
              <a:xfrm>
                <a:off x="611560" y="1916832"/>
                <a:ext cx="2880320" cy="172819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865196" y="1916832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ru-RU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089332" y="2483604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endParaRPr lang="ru-RU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65196" y="3212976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ru-RU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11560" y="2555612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ru-RU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17579" y="5385990"/>
              <a:ext cx="4245785" cy="9810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#parent {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margin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10px   20px ; </a:t>
              </a: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ru-RU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8" name="Прямая соединительная линия 27"/>
            <p:cNvCxnSpPr>
              <a:stCxn id="15" idx="2"/>
            </p:cNvCxnSpPr>
            <p:nvPr/>
          </p:nvCxnSpPr>
          <p:spPr>
            <a:xfrm flipH="1">
              <a:off x="2458567" y="4003435"/>
              <a:ext cx="612472" cy="167058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7" idx="2"/>
            </p:cNvCxnSpPr>
            <p:nvPr/>
          </p:nvCxnSpPr>
          <p:spPr>
            <a:xfrm flipH="1">
              <a:off x="2458567" y="5083555"/>
              <a:ext cx="612472" cy="590467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2173137" y="4415739"/>
              <a:ext cx="1261511" cy="1258283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 flipH="1">
              <a:off x="3434648" y="4427930"/>
              <a:ext cx="583752" cy="1246092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5" name="Группа 24"/>
          <p:cNvGrpSpPr/>
          <p:nvPr/>
        </p:nvGrpSpPr>
        <p:grpSpPr>
          <a:xfrm>
            <a:off x="4427984" y="3068961"/>
            <a:ext cx="4451849" cy="2514137"/>
            <a:chOff x="117579" y="3695659"/>
            <a:chExt cx="4367290" cy="2671426"/>
          </a:xfrm>
        </p:grpSpPr>
        <p:grpSp>
          <p:nvGrpSpPr>
            <p:cNvPr id="26" name="Группа 25"/>
            <p:cNvGrpSpPr/>
            <p:nvPr/>
          </p:nvGrpSpPr>
          <p:grpSpPr>
            <a:xfrm>
              <a:off x="1900441" y="3695659"/>
              <a:ext cx="2376264" cy="1440160"/>
              <a:chOff x="611560" y="1916832"/>
              <a:chExt cx="2880320" cy="1728192"/>
            </a:xfrm>
          </p:grpSpPr>
          <p:sp>
            <p:nvSpPr>
              <p:cNvPr id="35" name="Прямоугольник 34"/>
              <p:cNvSpPr/>
              <p:nvPr/>
            </p:nvSpPr>
            <p:spPr>
              <a:xfrm>
                <a:off x="611560" y="1916832"/>
                <a:ext cx="2880320" cy="172819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865196" y="1916832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ru-RU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089332" y="2483604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endParaRPr lang="ru-RU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865196" y="3212976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ru-RU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11560" y="2555612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ru-RU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17579" y="5385990"/>
              <a:ext cx="4367290" cy="9810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#parent  {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</a:p>
            <a:p>
              <a:r>
                <a:rPr lang="ru-RU" b="1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margin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10px  30px 20px ; </a:t>
              </a: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ru-RU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9" name="Прямая соединительная линия 28"/>
            <p:cNvCxnSpPr>
              <a:stCxn id="37" idx="2"/>
            </p:cNvCxnSpPr>
            <p:nvPr/>
          </p:nvCxnSpPr>
          <p:spPr>
            <a:xfrm flipH="1">
              <a:off x="2036788" y="4003435"/>
              <a:ext cx="1034251" cy="1747098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>
              <a:off x="3139213" y="5045368"/>
              <a:ext cx="492015" cy="717357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>
              <a:off x="2173137" y="4415739"/>
              <a:ext cx="761555" cy="133479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 flipH="1">
              <a:off x="2934691" y="4427930"/>
              <a:ext cx="1083706" cy="132260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2853883" y="764704"/>
            <a:ext cx="2870245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#parent{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margin : 20px;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73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58614"/>
            <a:ext cx="4608512" cy="418058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/>
              <a:t>Свойства блока</a:t>
            </a:r>
            <a:r>
              <a:rPr lang="en-US" sz="2000" dirty="0" smtClean="0"/>
              <a:t> </a:t>
            </a:r>
            <a:r>
              <a:rPr lang="en-US" sz="2000" dirty="0" err="1" smtClean="0"/>
              <a:t>paddind</a:t>
            </a:r>
            <a:r>
              <a:rPr lang="en-US" sz="2000" dirty="0" smtClean="0"/>
              <a:t>, margin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355976" y="561454"/>
            <a:ext cx="4680520" cy="923330"/>
          </a:xfrm>
          <a:prstGeom prst="rect">
            <a:avLst/>
          </a:prstGeom>
          <a:solidFill>
            <a:srgbClr val="92D05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.</a:t>
            </a:r>
            <a:r>
              <a:rPr lang="en-US" dirty="0" err="1"/>
              <a:t>myblock</a:t>
            </a: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padding </a:t>
            </a:r>
            <a:r>
              <a:rPr lang="en-US" dirty="0" smtClean="0"/>
              <a:t>:10px 20px </a:t>
            </a:r>
            <a:r>
              <a:rPr lang="en-US" dirty="0"/>
              <a:t>10px </a:t>
            </a:r>
            <a:r>
              <a:rPr lang="en-US" dirty="0" err="1" smtClean="0"/>
              <a:t>10px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355976" y="1556792"/>
            <a:ext cx="4680520" cy="923330"/>
          </a:xfrm>
          <a:prstGeom prst="rect">
            <a:avLst/>
          </a:prstGeom>
          <a:solidFill>
            <a:srgbClr val="92D05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.</a:t>
            </a:r>
            <a:r>
              <a:rPr lang="en-US" dirty="0" err="1" smtClean="0"/>
              <a:t>myblock</a:t>
            </a:r>
            <a:r>
              <a:rPr lang="en-US" dirty="0" smtClean="0"/>
              <a:t> {</a:t>
            </a:r>
            <a:endParaRPr lang="en-US" dirty="0"/>
          </a:p>
          <a:p>
            <a:r>
              <a:rPr lang="en-US" dirty="0"/>
              <a:t>    padding : 10px 20px;</a:t>
            </a:r>
          </a:p>
          <a:p>
            <a:r>
              <a:rPr lang="en-US" dirty="0"/>
              <a:t> }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620688"/>
            <a:ext cx="3744416" cy="1754326"/>
          </a:xfrm>
          <a:prstGeom prst="rect">
            <a:avLst/>
          </a:prstGeom>
          <a:solidFill>
            <a:srgbClr val="FFFF0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myblock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padding–top : 10px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padding–right 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20px;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padding–bottom 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10px;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padding–left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:20px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887924" y="1196752"/>
            <a:ext cx="468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5976" y="3670572"/>
            <a:ext cx="4680520" cy="923330"/>
          </a:xfrm>
          <a:prstGeom prst="rect">
            <a:avLst/>
          </a:prstGeom>
          <a:solidFill>
            <a:srgbClr val="92D05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.</a:t>
            </a:r>
            <a:r>
              <a:rPr lang="en-US" dirty="0" err="1"/>
              <a:t>myblock</a:t>
            </a: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margin</a:t>
            </a:r>
            <a:r>
              <a:rPr lang="en-US" dirty="0" smtClean="0"/>
              <a:t> :10px 20px </a:t>
            </a:r>
            <a:r>
              <a:rPr lang="en-US" dirty="0"/>
              <a:t>10px </a:t>
            </a:r>
            <a:r>
              <a:rPr lang="en-US" dirty="0" err="1" smtClean="0"/>
              <a:t>10px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355976" y="4665910"/>
            <a:ext cx="4680520" cy="923330"/>
          </a:xfrm>
          <a:prstGeom prst="rect">
            <a:avLst/>
          </a:prstGeom>
          <a:solidFill>
            <a:srgbClr val="92D05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.</a:t>
            </a:r>
            <a:r>
              <a:rPr lang="en-US" dirty="0" err="1" smtClean="0"/>
              <a:t>myblock</a:t>
            </a:r>
            <a:r>
              <a:rPr lang="en-US" dirty="0" smtClean="0"/>
              <a:t> {</a:t>
            </a:r>
            <a:endParaRPr lang="en-US" dirty="0"/>
          </a:p>
          <a:p>
            <a:r>
              <a:rPr lang="en-US" dirty="0"/>
              <a:t>    margin</a:t>
            </a:r>
            <a:r>
              <a:rPr lang="en-US" dirty="0" smtClean="0"/>
              <a:t> </a:t>
            </a:r>
            <a:r>
              <a:rPr lang="en-US" dirty="0"/>
              <a:t>: 10px 20px;</a:t>
            </a:r>
          </a:p>
          <a:p>
            <a:r>
              <a:rPr lang="en-US" dirty="0"/>
              <a:t> }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3717032"/>
            <a:ext cx="3744416" cy="1754326"/>
          </a:xfrm>
          <a:prstGeom prst="rect">
            <a:avLst/>
          </a:prstGeom>
          <a:solidFill>
            <a:srgbClr val="FFFF0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myblock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margin–top : 10px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margin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–right 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20px;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margin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–bottom 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10px;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margin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–left :20px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887924" y="4305870"/>
            <a:ext cx="468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31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1115615" y="418916"/>
            <a:ext cx="2860619" cy="646331"/>
            <a:chOff x="827584" y="369530"/>
            <a:chExt cx="2808312" cy="646331"/>
          </a:xfrm>
        </p:grpSpPr>
        <p:cxnSp>
          <p:nvCxnSpPr>
            <p:cNvPr id="6" name="Прямая со стрелкой 5"/>
            <p:cNvCxnSpPr/>
            <p:nvPr/>
          </p:nvCxnSpPr>
          <p:spPr>
            <a:xfrm>
              <a:off x="2987824" y="692696"/>
              <a:ext cx="648072" cy="0"/>
            </a:xfrm>
            <a:prstGeom prst="straightConnector1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827584" y="369530"/>
              <a:ext cx="2160240" cy="646331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92D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ru-RU" dirty="0">
                  <a:solidFill>
                    <a:schemeClr val="bg1"/>
                  </a:solidFill>
                </a:rPr>
                <a:t>Точка привязки</a:t>
              </a:r>
            </a:p>
            <a:p>
              <a:r>
                <a:rPr lang="ru-RU" b="1" dirty="0">
                  <a:solidFill>
                    <a:schemeClr val="bg1"/>
                  </a:solidFill>
                </a:rPr>
                <a:t>(</a:t>
              </a:r>
              <a:r>
                <a:rPr lang="en-US" b="1" dirty="0">
                  <a:solidFill>
                    <a:schemeClr val="bg1"/>
                  </a:solidFill>
                </a:rPr>
                <a:t>origin point</a:t>
              </a:r>
              <a:r>
                <a:rPr lang="ru-RU" b="1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pic>
        <p:nvPicPr>
          <p:cNvPr id="18" name="Рисунок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719" y="188640"/>
            <a:ext cx="4501721" cy="6395888"/>
          </a:xfrm>
          <a:prstGeom prst="rect">
            <a:avLst/>
          </a:prstGeom>
        </p:spPr>
      </p:pic>
      <p:grpSp>
        <p:nvGrpSpPr>
          <p:cNvPr id="21" name="Группа 20"/>
          <p:cNvGrpSpPr/>
          <p:nvPr/>
        </p:nvGrpSpPr>
        <p:grpSpPr>
          <a:xfrm>
            <a:off x="146092" y="2960947"/>
            <a:ext cx="4569924" cy="1870467"/>
            <a:chOff x="146092" y="2780928"/>
            <a:chExt cx="4569924" cy="1870467"/>
          </a:xfrm>
        </p:grpSpPr>
        <p:sp>
          <p:nvSpPr>
            <p:cNvPr id="15" name="TextBox 14"/>
            <p:cNvSpPr txBox="1"/>
            <p:nvPr/>
          </p:nvSpPr>
          <p:spPr>
            <a:xfrm>
              <a:off x="146092" y="4005064"/>
              <a:ext cx="2808312" cy="6463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ru-RU" dirty="0" smtClean="0"/>
                <a:t>Область страницы </a:t>
              </a:r>
            </a:p>
            <a:p>
              <a:r>
                <a:rPr lang="en-US" b="1" dirty="0" smtClean="0"/>
                <a:t>         </a:t>
              </a:r>
              <a:r>
                <a:rPr lang="ru-RU" b="1" dirty="0" smtClean="0"/>
                <a:t>(</a:t>
              </a:r>
              <a:r>
                <a:rPr lang="en-US" b="1" dirty="0" smtClean="0"/>
                <a:t>canvas</a:t>
              </a:r>
              <a:r>
                <a:rPr lang="ru-RU" b="1" dirty="0" smtClean="0"/>
                <a:t>)</a:t>
              </a:r>
              <a:endParaRPr lang="ru-RU" b="1" dirty="0"/>
            </a:p>
          </p:txBody>
        </p:sp>
        <p:cxnSp>
          <p:nvCxnSpPr>
            <p:cNvPr id="14" name="Прямая со стрелкой 13"/>
            <p:cNvCxnSpPr/>
            <p:nvPr/>
          </p:nvCxnSpPr>
          <p:spPr>
            <a:xfrm flipV="1">
              <a:off x="2954404" y="2780928"/>
              <a:ext cx="1761612" cy="15473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1" name="Прямая со стрелкой 10"/>
          <p:cNvCxnSpPr/>
          <p:nvPr/>
        </p:nvCxnSpPr>
        <p:spPr>
          <a:xfrm>
            <a:off x="3007525" y="1591926"/>
            <a:ext cx="988411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504" y="1268760"/>
            <a:ext cx="3538658" cy="203132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Область просмотра браузера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viewport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Размер этой области зависит от разрешения 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э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крана – и она привязана</a:t>
            </a: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к элементу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html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716016" y="754853"/>
            <a:ext cx="3024336" cy="584249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3976235" y="687247"/>
            <a:ext cx="91709" cy="917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4022088" y="764704"/>
            <a:ext cx="4366335" cy="283939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24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165524"/>
            <a:ext cx="45365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Этапы расчета величин в браузере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1" y="692696"/>
            <a:ext cx="885698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Загружается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HTML-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код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документа,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CSS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файлы, подключается модуль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CSS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и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расчитываются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номинальные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значения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( на основании  указанных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CSS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стилей)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0576" y="1752821"/>
            <a:ext cx="8835919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Относительные величины (%,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ex,…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) преобразуются в абсолютные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px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без учета области просмотра</a:t>
            </a:r>
            <a:r>
              <a:rPr lang="en-US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То есть на этом этапе производится расчет значений шрифтов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2970818"/>
            <a:ext cx="8856982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3.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Преобразование относительных величин  в абсолютные </a:t>
            </a:r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с учетом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области   просмотра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 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Элемент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является связующим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между  документом и   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областью просмотра браузера.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То есть на этом этапе </a:t>
            </a:r>
            <a:r>
              <a:rPr lang="ru-RU" b="1" dirty="0" err="1" smtClean="0">
                <a:latin typeface="Courier New" pitchFamily="49" charset="0"/>
                <a:cs typeface="Courier New" pitchFamily="49" charset="0"/>
              </a:rPr>
              <a:t>расчитывется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взаимное расположение 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блоков  на странице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5229200"/>
            <a:ext cx="885698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4. Округление значений и отображение документа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09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116632"/>
            <a:ext cx="3096344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ru-RU" dirty="0"/>
              <a:t>Ширина и высота блока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620688"/>
            <a:ext cx="8712968" cy="1200329"/>
          </a:xfrm>
          <a:prstGeom prst="rect">
            <a:avLst/>
          </a:prstGeom>
          <a:solidFill>
            <a:srgbClr val="FFFF0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>
                <a:solidFill>
                  <a:srgbClr val="C00000"/>
                </a:solidFill>
              </a:rPr>
              <a:t>Если в свойствах блока не указаны 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smtClean="0">
                <a:solidFill>
                  <a:srgbClr val="0070C0"/>
                </a:solidFill>
              </a:rPr>
              <a:t>width</a:t>
            </a:r>
            <a:r>
              <a:rPr lang="en-US" dirty="0">
                <a:solidFill>
                  <a:srgbClr val="0070C0"/>
                </a:solidFill>
              </a:rPr>
              <a:t>,  height</a:t>
            </a:r>
            <a:r>
              <a:rPr lang="ru-RU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  padding,   margin,   border</a:t>
            </a:r>
            <a:r>
              <a:rPr lang="ru-RU" dirty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  <a:p>
            <a:endParaRPr lang="ru-RU" dirty="0" smtClean="0"/>
          </a:p>
          <a:p>
            <a:r>
              <a:rPr lang="ru-RU" dirty="0" smtClean="0"/>
              <a:t>то  </a:t>
            </a:r>
            <a:r>
              <a:rPr lang="ru-RU" dirty="0"/>
              <a:t>значения </a:t>
            </a:r>
            <a:r>
              <a:rPr lang="en-US" dirty="0">
                <a:solidFill>
                  <a:srgbClr val="0070C0"/>
                </a:solidFill>
              </a:rPr>
              <a:t>width</a:t>
            </a:r>
            <a:r>
              <a:rPr lang="ru-RU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>
                <a:solidFill>
                  <a:srgbClr val="0070C0"/>
                </a:solidFill>
              </a:rPr>
              <a:t>height</a:t>
            </a:r>
            <a:r>
              <a:rPr lang="ru-RU" dirty="0"/>
              <a:t>  устанавливаются в значение </a:t>
            </a:r>
            <a:r>
              <a:rPr lang="en-US" dirty="0"/>
              <a:t>auto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71222" y="107340"/>
            <a:ext cx="211468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001/index.html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2420888"/>
            <a:ext cx="8928992" cy="31700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height: </a:t>
            </a:r>
            <a:r>
              <a:rPr lang="ru-RU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а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uto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–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э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то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значит что если в элементе появляется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какой-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           то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контент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то высота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блока будет определяться 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           размером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этого контента.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width: auto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-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это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значит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что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ширина блока определяется шириной 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            его контейнера (то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есть шириной его родителя).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Например для элемента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родителем является элемент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&lt;html&gt;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и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поэтому  элемент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&lt;body&gt;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 будет по ширине растянут 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на всю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область видимости  а его высота будет определятся </a:t>
            </a: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его содержимым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9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116632"/>
            <a:ext cx="2088232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Высота блока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20688"/>
            <a:ext cx="8928992" cy="369331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Если в свойствах </a:t>
            </a:r>
            <a:r>
              <a:rPr lang="ru-RU" dirty="0">
                <a:solidFill>
                  <a:srgbClr val="FF0000"/>
                </a:solidFill>
              </a:rPr>
              <a:t>указано значение  </a:t>
            </a:r>
            <a:r>
              <a:rPr lang="en-US" dirty="0">
                <a:solidFill>
                  <a:srgbClr val="FF0000"/>
                </a:solidFill>
              </a:rPr>
              <a:t>height</a:t>
            </a:r>
            <a:r>
              <a:rPr lang="ru-RU" dirty="0"/>
              <a:t>   то высота блока </a:t>
            </a:r>
            <a:r>
              <a:rPr lang="ru-RU" dirty="0" err="1" smtClean="0"/>
              <a:t>расчитывается</a:t>
            </a:r>
            <a:endParaRPr lang="ru-RU" dirty="0"/>
          </a:p>
          <a:p>
            <a:endParaRPr lang="ru-RU" dirty="0"/>
          </a:p>
          <a:p>
            <a:r>
              <a:rPr lang="ru-RU" dirty="0"/>
              <a:t>- </a:t>
            </a:r>
            <a:r>
              <a:rPr lang="en-US" dirty="0" err="1">
                <a:solidFill>
                  <a:srgbClr val="FF0000"/>
                </a:solidFill>
              </a:rPr>
              <a:t>heigth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auto </a:t>
            </a:r>
            <a:r>
              <a:rPr lang="en-US" dirty="0"/>
              <a:t>– </a:t>
            </a:r>
            <a:r>
              <a:rPr lang="ru-RU" dirty="0" smtClean="0"/>
              <a:t>его контентом</a:t>
            </a:r>
            <a:r>
              <a:rPr lang="en-US" dirty="0" smtClean="0"/>
              <a:t>;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- если  </a:t>
            </a:r>
            <a:r>
              <a:rPr lang="en-US" dirty="0" err="1" smtClean="0">
                <a:solidFill>
                  <a:srgbClr val="FF0000"/>
                </a:solidFill>
              </a:rPr>
              <a:t>heigth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указана </a:t>
            </a:r>
            <a:r>
              <a:rPr lang="ru-RU" dirty="0"/>
              <a:t>в </a:t>
            </a:r>
            <a:r>
              <a:rPr lang="ru-RU" dirty="0" smtClean="0">
                <a:solidFill>
                  <a:srgbClr val="FF0000"/>
                </a:solidFill>
              </a:rPr>
              <a:t>%</a:t>
            </a:r>
            <a:r>
              <a:rPr lang="ru-RU" dirty="0" smtClean="0"/>
              <a:t> </a:t>
            </a:r>
            <a:r>
              <a:rPr lang="ru-RU" dirty="0"/>
              <a:t>- то относительно высоты его </a:t>
            </a:r>
            <a:endParaRPr lang="ru-RU" dirty="0" smtClean="0"/>
          </a:p>
          <a:p>
            <a:r>
              <a:rPr lang="ru-RU" dirty="0" smtClean="0"/>
              <a:t>  контейнера (то </a:t>
            </a:r>
            <a:r>
              <a:rPr lang="ru-RU" dirty="0"/>
              <a:t>есть родителя);</a:t>
            </a:r>
          </a:p>
          <a:p>
            <a:endParaRPr lang="ru-RU" dirty="0" smtClean="0"/>
          </a:p>
          <a:p>
            <a:r>
              <a:rPr lang="ru-RU" dirty="0" smtClean="0"/>
              <a:t>- если </a:t>
            </a:r>
            <a:r>
              <a:rPr lang="en-US" dirty="0" err="1">
                <a:solidFill>
                  <a:srgbClr val="FF0000"/>
                </a:solidFill>
              </a:rPr>
              <a:t>heigth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uk-UA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указана </a:t>
            </a:r>
            <a:r>
              <a:rPr lang="ru-RU" dirty="0"/>
              <a:t>в </a:t>
            </a:r>
            <a:r>
              <a:rPr lang="en-US" dirty="0" err="1">
                <a:solidFill>
                  <a:srgbClr val="FF0000"/>
                </a:solidFill>
              </a:rPr>
              <a:t>em</a:t>
            </a:r>
            <a:r>
              <a:rPr lang="en-US" dirty="0"/>
              <a:t> – </a:t>
            </a:r>
            <a:r>
              <a:rPr lang="ru-RU" dirty="0"/>
              <a:t>определяется кеглем  шрифта </a:t>
            </a:r>
            <a:endParaRPr lang="ru-RU" dirty="0" smtClean="0"/>
          </a:p>
          <a:p>
            <a:r>
              <a:rPr lang="ru-RU" dirty="0" smtClean="0"/>
              <a:t>  текущей  области</a:t>
            </a:r>
            <a:r>
              <a:rPr lang="ru-RU" dirty="0"/>
              <a:t>;</a:t>
            </a:r>
            <a:endParaRPr lang="en-US" dirty="0"/>
          </a:p>
          <a:p>
            <a:endParaRPr lang="ru-RU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для </a:t>
            </a:r>
            <a:r>
              <a:rPr lang="ru-RU" dirty="0"/>
              <a:t>корневого элемента </a:t>
            </a:r>
            <a:r>
              <a:rPr lang="en-US" dirty="0"/>
              <a:t>&lt;html&gt;</a:t>
            </a:r>
            <a:r>
              <a:rPr lang="ru-RU" dirty="0"/>
              <a:t> </a:t>
            </a:r>
            <a:r>
              <a:rPr lang="ru-RU" dirty="0" smtClean="0"/>
              <a:t>высота блока определяется относительно  области</a:t>
            </a:r>
            <a:r>
              <a:rPr lang="en-US" dirty="0" smtClean="0"/>
              <a:t> </a:t>
            </a:r>
            <a:r>
              <a:rPr lang="ru-RU" dirty="0" smtClean="0"/>
              <a:t>просмотра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671222" y="88160"/>
            <a:ext cx="211468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001/index.html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60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116632"/>
            <a:ext cx="3096344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ru-RU" dirty="0"/>
              <a:t>Ширина и высота блока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620688"/>
            <a:ext cx="8928992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Если в свойствах </a:t>
            </a:r>
            <a:r>
              <a:rPr lang="ru-RU" dirty="0">
                <a:solidFill>
                  <a:srgbClr val="FF0000"/>
                </a:solidFill>
              </a:rPr>
              <a:t>указано значение  </a:t>
            </a:r>
            <a:r>
              <a:rPr lang="en-US" dirty="0">
                <a:solidFill>
                  <a:srgbClr val="FF0000"/>
                </a:solidFill>
              </a:rPr>
              <a:t>width</a:t>
            </a:r>
            <a:r>
              <a:rPr lang="ru-RU" dirty="0"/>
              <a:t>  то  ширина блока определяется</a:t>
            </a:r>
          </a:p>
          <a:p>
            <a:endParaRPr lang="ru-RU" dirty="0"/>
          </a:p>
          <a:p>
            <a:r>
              <a:rPr lang="en-US" dirty="0"/>
              <a:t>- </a:t>
            </a:r>
            <a:r>
              <a:rPr lang="en-US" dirty="0" err="1" smtClean="0">
                <a:solidFill>
                  <a:srgbClr val="FF0000"/>
                </a:solidFill>
              </a:rPr>
              <a:t>width:auto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/>
              <a:t>зависит от других свойств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ru-RU" dirty="0" smtClean="0"/>
              <a:t>(</a:t>
            </a:r>
            <a:r>
              <a:rPr lang="ru-RU" dirty="0"/>
              <a:t>таких как </a:t>
            </a:r>
            <a:r>
              <a:rPr lang="en-US" dirty="0"/>
              <a:t>margin, </a:t>
            </a:r>
            <a:r>
              <a:rPr lang="en-US" dirty="0" smtClean="0"/>
              <a:t> padding</a:t>
            </a:r>
            <a:r>
              <a:rPr lang="en-US" dirty="0"/>
              <a:t>, border</a:t>
            </a:r>
            <a:r>
              <a:rPr lang="ru-RU" dirty="0" smtClean="0"/>
              <a:t>);</a:t>
            </a:r>
            <a:r>
              <a:rPr lang="en-US" dirty="0" smtClean="0"/>
              <a:t> </a:t>
            </a:r>
          </a:p>
          <a:p>
            <a:endParaRPr lang="ru-RU" dirty="0"/>
          </a:p>
          <a:p>
            <a:r>
              <a:rPr lang="en-US" dirty="0" smtClean="0"/>
              <a:t>- </a:t>
            </a:r>
            <a:r>
              <a:rPr lang="ru-RU" dirty="0" smtClean="0"/>
              <a:t>если </a:t>
            </a:r>
            <a:r>
              <a:rPr lang="ru-RU" dirty="0"/>
              <a:t>указана в  </a:t>
            </a:r>
            <a:r>
              <a:rPr lang="ru-RU" dirty="0">
                <a:solidFill>
                  <a:srgbClr val="FF0000"/>
                </a:solidFill>
              </a:rPr>
              <a:t>%</a:t>
            </a:r>
            <a:r>
              <a:rPr lang="ru-RU" dirty="0"/>
              <a:t> - то относительно </a:t>
            </a:r>
            <a:r>
              <a:rPr lang="ru-RU" dirty="0" smtClean="0"/>
              <a:t>ширины его контейнера;</a:t>
            </a:r>
            <a:endParaRPr lang="en-US" dirty="0" smtClean="0"/>
          </a:p>
          <a:p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 smtClean="0"/>
              <a:t>если </a:t>
            </a:r>
            <a:r>
              <a:rPr lang="ru-RU" dirty="0"/>
              <a:t>указана в </a:t>
            </a:r>
            <a:r>
              <a:rPr lang="en-US" dirty="0" err="1">
                <a:solidFill>
                  <a:srgbClr val="FF0000"/>
                </a:solidFill>
              </a:rPr>
              <a:t>em</a:t>
            </a:r>
            <a:r>
              <a:rPr lang="en-US" dirty="0"/>
              <a:t> – </a:t>
            </a:r>
            <a:r>
              <a:rPr lang="ru-RU" dirty="0"/>
              <a:t>определяется кеглем  шрифта текущей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ru-RU" dirty="0" smtClean="0"/>
              <a:t>области</a:t>
            </a:r>
            <a:r>
              <a:rPr lang="ru-RU" dirty="0"/>
              <a:t>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336" y="3789040"/>
            <a:ext cx="8568952" cy="92333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Ширину и высоту можно указывать как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min-width,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max-width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min-height,  max-height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1222" y="88160"/>
            <a:ext cx="211468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001/index.html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05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11560" y="44624"/>
            <a:ext cx="7715200" cy="369332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dk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Превышение ширины контента заданной ширины блока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548680"/>
            <a:ext cx="8784976" cy="17543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Если количество контента внутри блока будет превышать заданные размеры блока то текстовый контент выйдет за границы блока </a:t>
            </a:r>
          </a:p>
          <a:p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 этом он не  оказывает никакого влияния на соседние элементы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Управление переполнением контентом блока осуществляется с помощью свойства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216988"/>
              </p:ext>
            </p:extLst>
          </p:nvPr>
        </p:nvGraphicFramePr>
        <p:xfrm>
          <a:off x="194376" y="3140968"/>
          <a:ext cx="8770112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44">
                  <a:extLst>
                    <a:ext uri="{9D8B030D-6E8A-4147-A177-3AD203B41FA5}">
                      <a16:colId xmlns:a16="http://schemas.microsoft.com/office/drawing/2014/main" val="3053617507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2747425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overflow: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01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hidden</a:t>
                      </a:r>
                      <a:endParaRPr lang="ru-RU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контент который выходит за пределы блока обрезается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80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</a:t>
                      </a:r>
                      <a:endParaRPr lang="ru-RU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полосы  прокрутки у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блока будут показываться когда количество контента превысит размеры блока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05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scroll</a:t>
                      </a:r>
                      <a:endParaRPr lang="ru-RU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полосы прокрутки у блока будут показываться всегда (независимо от того сколько контента в блоке)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32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visible</a:t>
                      </a:r>
                      <a:endParaRPr lang="ru-RU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Будет показ</a:t>
                      </a:r>
                      <a:r>
                        <a:rPr lang="uk-UA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а</a:t>
                      </a:r>
                      <a:r>
                        <a:rPr lang="ru-RU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н весь контент без полос прокрутки 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058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72200" y="2699628"/>
            <a:ext cx="252825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001/overflow.html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47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432" y="36745"/>
            <a:ext cx="3468463" cy="369332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>
                <a:solidFill>
                  <a:schemeClr val="dk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Свойство блока</a:t>
            </a:r>
            <a:r>
              <a:rPr lang="en-US" sz="1800" dirty="0">
                <a:solidFill>
                  <a:schemeClr val="dk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margin</a:t>
            </a:r>
            <a:endParaRPr lang="ru-RU" sz="1800" dirty="0">
              <a:solidFill>
                <a:srgbClr val="C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58771" y="44624"/>
            <a:ext cx="225254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001/margin.html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96" y="1556792"/>
            <a:ext cx="9014929" cy="4062651"/>
          </a:xfrm>
          <a:prstGeom prst="rect">
            <a:avLst/>
          </a:prstGeom>
          <a:gradFill>
            <a:gsLst>
              <a:gs pos="0">
                <a:schemeClr val="accent3">
                  <a:alpha val="5000"/>
                </a:schemeClr>
              </a:gs>
              <a:gs pos="50000">
                <a:schemeClr val="bg1"/>
              </a:gs>
              <a:gs pos="100000">
                <a:schemeClr val="accent3">
                  <a:alpha val="19000"/>
                </a:schemeClr>
              </a:gs>
            </a:gsLst>
            <a:lin ang="5400000" scaled="0"/>
          </a:gra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З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начение указывается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- в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px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если значение указано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–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кеглем  шрифта текущей области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если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значение указано в </a:t>
            </a:r>
            <a:r>
              <a:rPr lang="ru-RU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- то относительно </a:t>
            </a:r>
            <a:r>
              <a:rPr lang="ru-RU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ширины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его 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контейнера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(то есть его родителя);</a:t>
            </a:r>
          </a:p>
          <a:p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если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значение указано  как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–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то расчет производит сам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браузер и зависит величина 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от других свойств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width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 Если задать для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margin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по вертикали значение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, то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оно </a:t>
            </a: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всегда сбрасывается в нуль.</a:t>
            </a:r>
          </a:p>
          <a:p>
            <a:pPr marL="285750" indent="-285750">
              <a:buFontTx/>
              <a:buChar char="-"/>
            </a:pP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>
                <a:latin typeface="Courier New" pitchFamily="49" charset="0"/>
                <a:cs typeface="Courier New" pitchFamily="49" charset="0"/>
              </a:rPr>
              <a:t>- могут применятся отрицательные значения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96" y="489446"/>
            <a:ext cx="8942921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Выполняет задачу  взаимодействия с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соседними элементами  по расположению на странице;</a:t>
            </a: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- между элементом и его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контейнером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</p:txBody>
      </p:sp>
    </p:spTree>
    <p:extLst>
      <p:ext uri="{BB962C8B-B14F-4D97-AF65-F5344CB8AC3E}">
        <p14:creationId xmlns:p14="http://schemas.microsoft.com/office/powerpoint/2010/main" val="10339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784" y="44624"/>
            <a:ext cx="33843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Стили </a:t>
            </a:r>
            <a:r>
              <a:rPr lang="ru-RU" dirty="0"/>
              <a:t> </a:t>
            </a:r>
            <a:r>
              <a:rPr lang="ru-RU" dirty="0" smtClean="0"/>
              <a:t>браузера по  умолчанию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3410" y="476672"/>
            <a:ext cx="8856984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У браузера есть  стили по умолчанию.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https://www.w3.org/TR/css-ui-3/#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default-style-sheet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Видно, что все элементы имеют свойство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благодаря которому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браузер знает какой элемент является  строчным, а какой блочным</a:t>
            </a:r>
          </a:p>
          <a:p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Естественно встроенные  стили можно переопределить своими стилями и сделать например строчный элемент блочный или наоборот.  </a:t>
            </a:r>
          </a:p>
        </p:txBody>
      </p:sp>
    </p:spTree>
    <p:extLst>
      <p:ext uri="{BB962C8B-B14F-4D97-AF65-F5344CB8AC3E}">
        <p14:creationId xmlns:p14="http://schemas.microsoft.com/office/powerpoint/2010/main" val="14483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4624"/>
            <a:ext cx="7776864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Margin-collapse (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взаимодействие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margins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смежных блоков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71224" y="509718"/>
            <a:ext cx="349326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001/margin_negative.html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2948" y="517322"/>
            <a:ext cx="3385504" cy="864096"/>
          </a:xfrm>
          <a:prstGeom prst="rect">
            <a:avLst/>
          </a:prstGeom>
          <a:solidFill>
            <a:srgbClr val="92D050">
              <a:alpha val="57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margin-bottom:150px;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1556" y="1872114"/>
            <a:ext cx="3288344" cy="855975"/>
          </a:xfrm>
          <a:prstGeom prst="rect">
            <a:avLst/>
          </a:prstGeom>
          <a:solidFill>
            <a:srgbClr val="92D050">
              <a:alpha val="57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margin-top:100px;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1115616" y="1376772"/>
            <a:ext cx="0" cy="47734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9000" y="148478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150px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092" y="3105834"/>
            <a:ext cx="5438553" cy="646331"/>
          </a:xfrm>
          <a:prstGeom prst="rect">
            <a:avLst/>
          </a:prstGeom>
          <a:solidFill>
            <a:srgbClr val="FFFF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Margins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между смежными блоками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 будет равен наибольшему  из них.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81045" y="1070748"/>
            <a:ext cx="2908168" cy="707886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accent2"/>
                </a:solidFill>
              </a:rPr>
              <a:t>Запомнить</a:t>
            </a:r>
            <a:endParaRPr lang="ru-RU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17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2400" y="138112"/>
            <a:ext cx="4033576" cy="1202655"/>
          </a:xfrm>
          <a:prstGeom prst="rect">
            <a:avLst/>
          </a:prstGeom>
          <a:solidFill>
            <a:srgbClr val="92D050">
              <a:alpha val="57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margin-bottom:-50px;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2400" y="996704"/>
            <a:ext cx="3288344" cy="855975"/>
          </a:xfrm>
          <a:prstGeom prst="rect">
            <a:avLst/>
          </a:prstGeom>
          <a:solidFill>
            <a:srgbClr val="FFC000">
              <a:alpha val="57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margin-top:0;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16485" y="97717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50px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2024627"/>
            <a:ext cx="8784976" cy="646331"/>
          </a:xfrm>
          <a:prstGeom prst="rect">
            <a:avLst/>
          </a:prstGeom>
          <a:solidFill>
            <a:srgbClr val="FFFF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latin typeface="Courier New" pitchFamily="49" charset="0"/>
                <a:cs typeface="Courier New" pitchFamily="49" charset="0"/>
              </a:rPr>
              <a:t>2. Если 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верхнему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блоку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задать </a:t>
            </a:r>
            <a:r>
              <a:rPr lang="ru-RU" b="1" i="1" dirty="0" smtClean="0">
                <a:latin typeface="Courier New" pitchFamily="49" charset="0"/>
                <a:cs typeface="Courier New" pitchFamily="49" charset="0"/>
              </a:rPr>
              <a:t>отрицательный 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margin</a:t>
            </a:r>
            <a:r>
              <a:rPr lang="ru-RU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bottom</a:t>
            </a:r>
          </a:p>
          <a:p>
            <a:r>
              <a:rPr lang="en-US" b="1" i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то это позволит нижнему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блоку </a:t>
            </a:r>
            <a:r>
              <a:rPr lang="ru-RU" dirty="0">
                <a:latin typeface="Courier New"/>
                <a:cs typeface="Courier New"/>
              </a:rPr>
              <a:t>"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заехать</a:t>
            </a:r>
            <a:r>
              <a:rPr lang="ru-RU" dirty="0">
                <a:latin typeface="Courier New"/>
                <a:cs typeface="Courier New"/>
              </a:rPr>
              <a:t>"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на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его территорию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617608" y="989872"/>
            <a:ext cx="144016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605416" y="1330895"/>
            <a:ext cx="144016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9512" y="5517232"/>
            <a:ext cx="8784976" cy="646331"/>
          </a:xfrm>
          <a:prstGeom prst="rect">
            <a:avLst/>
          </a:prstGeom>
          <a:solidFill>
            <a:srgbClr val="FFFF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3.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Если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блоку задать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о</a:t>
            </a:r>
            <a:r>
              <a:rPr lang="ru-RU" b="1" i="1" dirty="0" smtClean="0">
                <a:latin typeface="Courier New" pitchFamily="49" charset="0"/>
                <a:cs typeface="Courier New" pitchFamily="49" charset="0"/>
              </a:rPr>
              <a:t>трицательный 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margin</a:t>
            </a:r>
            <a:r>
              <a:rPr lang="ru-RU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top </a:t>
            </a:r>
          </a:p>
          <a:p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  -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блок смещается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вверх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32112" y="3590272"/>
            <a:ext cx="4033576" cy="596769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97816" y="4470921"/>
            <a:ext cx="3288344" cy="855975"/>
          </a:xfrm>
          <a:prstGeom prst="rect">
            <a:avLst/>
          </a:prstGeom>
          <a:solidFill>
            <a:srgbClr val="FFC000">
              <a:alpha val="57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margin-top:0;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41248" y="3192271"/>
            <a:ext cx="4033576" cy="596769"/>
          </a:xfrm>
          <a:prstGeom prst="rect">
            <a:avLst/>
          </a:prstGeom>
          <a:solidFill>
            <a:srgbClr val="92D050">
              <a:alpha val="5700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margin-top:-50px;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95037" y="379818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50px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4265688" y="3789040"/>
            <a:ext cx="144016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4265688" y="4196713"/>
            <a:ext cx="144016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57464" y="124793"/>
            <a:ext cx="349326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001/margin_negative.html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1045" y="1070748"/>
            <a:ext cx="2908168" cy="707886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accent2"/>
                </a:solidFill>
              </a:rPr>
              <a:t>Запомнить</a:t>
            </a:r>
            <a:endParaRPr lang="ru-RU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246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2400" y="138113"/>
            <a:ext cx="4249600" cy="864096"/>
          </a:xfrm>
          <a:prstGeom prst="rect">
            <a:avLst/>
          </a:prstGeom>
          <a:solidFill>
            <a:srgbClr val="92D050">
              <a:alpha val="57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margin-right:-50px;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851920" y="138113"/>
            <a:ext cx="3288344" cy="855975"/>
          </a:xfrm>
          <a:prstGeom prst="rect">
            <a:avLst/>
          </a:prstGeom>
          <a:solidFill>
            <a:srgbClr val="FFFF00">
              <a:alpha val="57000"/>
            </a:srgbClr>
          </a:solidFill>
          <a:ln w="19050">
            <a:solidFill>
              <a:srgbClr val="375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3851920" y="1290241"/>
            <a:ext cx="720080" cy="1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81688" y="143454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50px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1803881"/>
            <a:ext cx="8784976" cy="1200329"/>
          </a:xfrm>
          <a:prstGeom prst="rect">
            <a:avLst/>
          </a:prstGeom>
          <a:solidFill>
            <a:srgbClr val="FFFF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Если </a:t>
            </a:r>
            <a:r>
              <a:rPr lang="ru-RU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левому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блоку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задать </a:t>
            </a:r>
            <a:r>
              <a:rPr lang="ru-RU" b="1" i="1" dirty="0">
                <a:latin typeface="Courier New" pitchFamily="49" charset="0"/>
                <a:cs typeface="Courier New" pitchFamily="49" charset="0"/>
              </a:rPr>
              <a:t>отрицательный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margin</a:t>
            </a:r>
            <a:r>
              <a:rPr lang="ru-RU" b="1" i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right</a:t>
            </a:r>
            <a:endParaRPr lang="en-US" b="1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i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то это позволит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правому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блоку </a:t>
            </a:r>
            <a:r>
              <a:rPr lang="ru-RU" dirty="0">
                <a:latin typeface="Courier New"/>
                <a:cs typeface="Courier New"/>
              </a:rPr>
              <a:t>"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заехать</a:t>
            </a:r>
            <a:r>
              <a:rPr lang="ru-RU" dirty="0">
                <a:latin typeface="Courier New"/>
                <a:cs typeface="Courier New"/>
              </a:rPr>
              <a:t>"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на его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территорию</a:t>
            </a:r>
          </a:p>
          <a:p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5. </a:t>
            </a:r>
            <a:r>
              <a:rPr lang="ru-RU" b="1" i="1" dirty="0" smtClean="0">
                <a:latin typeface="Courier New" pitchFamily="49" charset="0"/>
                <a:cs typeface="Courier New" pitchFamily="49" charset="0"/>
              </a:rPr>
              <a:t>Отрицательный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margin</a:t>
            </a:r>
            <a:r>
              <a:rPr lang="ru-RU" b="1" i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ru-RU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- блок смещается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влево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91" y="4632827"/>
            <a:ext cx="8784976" cy="646331"/>
          </a:xfrm>
          <a:prstGeom prst="rect">
            <a:avLst/>
          </a:prstGeom>
          <a:solidFill>
            <a:srgbClr val="FFFF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ourier New" pitchFamily="49" charset="0"/>
                <a:cs typeface="Courier New" pitchFamily="49" charset="0"/>
              </a:rPr>
              <a:t>5. Если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uk-UA" b="1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у блока задана ширина</a:t>
            </a:r>
            <a:r>
              <a:rPr lang="uk-UA" dirty="0" smtClean="0">
                <a:latin typeface="Courier New" pitchFamily="49" charset="0"/>
                <a:cs typeface="Courier New" pitchFamily="49" charset="0"/>
              </a:rPr>
              <a:t>, и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задать ему </a:t>
            </a:r>
            <a:r>
              <a:rPr lang="ru-RU" b="1" i="1" dirty="0" smtClean="0">
                <a:latin typeface="Courier New" pitchFamily="49" charset="0"/>
                <a:cs typeface="Courier New" pitchFamily="49" charset="0"/>
              </a:rPr>
              <a:t>отрицательный  </a:t>
            </a:r>
          </a:p>
          <a:p>
            <a:r>
              <a:rPr lang="ru-RU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i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margin</a:t>
            </a:r>
            <a:r>
              <a:rPr lang="ru-RU" b="1" i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left</a:t>
            </a:r>
            <a:r>
              <a:rPr lang="uk-UA" b="1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то</a:t>
            </a:r>
            <a:r>
              <a:rPr lang="uk-UA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блок смещается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влево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098606" y="3613666"/>
            <a:ext cx="2897330" cy="864096"/>
          </a:xfrm>
          <a:prstGeom prst="rect">
            <a:avLst/>
          </a:prstGeom>
          <a:noFill/>
          <a:ln w="1905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211960" y="3616569"/>
            <a:ext cx="1728192" cy="855975"/>
          </a:xfrm>
          <a:prstGeom prst="rect">
            <a:avLst/>
          </a:prstGeom>
          <a:solidFill>
            <a:srgbClr val="FFFF00">
              <a:alpha val="57000"/>
            </a:srgbClr>
          </a:solidFill>
          <a:ln w="19050">
            <a:solidFill>
              <a:srgbClr val="375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07504" y="3608448"/>
            <a:ext cx="3113354" cy="864096"/>
          </a:xfrm>
          <a:prstGeom prst="rect">
            <a:avLst/>
          </a:prstGeom>
          <a:solidFill>
            <a:srgbClr val="92D050">
              <a:alpha val="57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margin-left:-50px;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3230069" y="3933056"/>
            <a:ext cx="720080" cy="1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59837" y="407736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50px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671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 стрелкой 9"/>
          <p:cNvCxnSpPr/>
          <p:nvPr/>
        </p:nvCxnSpPr>
        <p:spPr>
          <a:xfrm>
            <a:off x="1429869" y="1628800"/>
            <a:ext cx="836747" cy="980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59637" y="177310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50px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2492896"/>
            <a:ext cx="8784976" cy="923330"/>
          </a:xfrm>
          <a:prstGeom prst="rect">
            <a:avLst/>
          </a:prstGeom>
          <a:solidFill>
            <a:srgbClr val="FFFF00">
              <a:alpha val="9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Если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у блока </a:t>
            </a:r>
            <a:r>
              <a:rPr lang="ru-RU" b="1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не задана ширина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, и ему 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задать </a:t>
            </a:r>
            <a:r>
              <a:rPr lang="ru-RU" b="1" i="1" dirty="0">
                <a:latin typeface="Courier New" pitchFamily="49" charset="0"/>
                <a:cs typeface="Courier New" pitchFamily="49" charset="0"/>
              </a:rPr>
              <a:t>отрицательный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margin</a:t>
            </a:r>
            <a:r>
              <a:rPr lang="ru-RU" b="1" i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right</a:t>
            </a:r>
            <a:r>
              <a:rPr lang="ru-RU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i="1" dirty="0" smtClean="0">
                <a:latin typeface="Courier New" pitchFamily="49" charset="0"/>
                <a:cs typeface="Courier New" pitchFamily="49" charset="0"/>
              </a:rPr>
              <a:t>или</a:t>
            </a:r>
            <a:r>
              <a:rPr lang="ru-RU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margin-left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то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ширина блока расшириться на этот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margin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в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соответствующую сторону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266616" y="404664"/>
            <a:ext cx="6049800" cy="1099434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03648" y="404664"/>
            <a:ext cx="6912768" cy="1099434"/>
          </a:xfrm>
          <a:prstGeom prst="rect">
            <a:avLst/>
          </a:prstGeom>
          <a:solidFill>
            <a:srgbClr val="92D050">
              <a:alpha val="57000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margin-left:-50px;</a:t>
            </a:r>
          </a:p>
          <a:p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width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auto;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96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47990"/>
            <a:ext cx="3744416" cy="369332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>
                <a:solidFill>
                  <a:schemeClr val="dk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Свойство блока</a:t>
            </a:r>
            <a:r>
              <a:rPr lang="en-US" sz="1800" dirty="0">
                <a:solidFill>
                  <a:schemeClr val="dk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padding</a:t>
            </a:r>
            <a:endParaRPr lang="ru-RU" sz="1800" dirty="0">
              <a:solidFill>
                <a:schemeClr val="dk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764704"/>
            <a:ext cx="8856984" cy="31393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 smtClean="0"/>
              <a:t>Значения указываются</a:t>
            </a:r>
          </a:p>
          <a:p>
            <a:endParaRPr lang="en-US" dirty="0"/>
          </a:p>
          <a:p>
            <a:r>
              <a:rPr lang="ru-RU" dirty="0"/>
              <a:t>- в </a:t>
            </a:r>
            <a:r>
              <a:rPr lang="en-US" dirty="0" err="1">
                <a:solidFill>
                  <a:schemeClr val="accent2"/>
                </a:solidFill>
              </a:rPr>
              <a:t>px</a:t>
            </a:r>
            <a:r>
              <a:rPr lang="ru-RU" dirty="0"/>
              <a:t>;</a:t>
            </a:r>
          </a:p>
          <a:p>
            <a:endParaRPr lang="en-US" dirty="0" smtClean="0"/>
          </a:p>
          <a:p>
            <a:r>
              <a:rPr lang="ru-RU" dirty="0" smtClean="0"/>
              <a:t>- если значение указано </a:t>
            </a:r>
            <a:r>
              <a:rPr lang="ru-RU" dirty="0"/>
              <a:t>в </a:t>
            </a:r>
            <a:r>
              <a:rPr lang="en-US" dirty="0" err="1">
                <a:solidFill>
                  <a:schemeClr val="accent2"/>
                </a:solidFill>
              </a:rPr>
              <a:t>em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кеглем  шрифта текущей </a:t>
            </a:r>
            <a:r>
              <a:rPr lang="ru-RU" dirty="0" smtClean="0"/>
              <a:t>  </a:t>
            </a:r>
          </a:p>
          <a:p>
            <a:r>
              <a:rPr lang="ru-RU" dirty="0" smtClean="0"/>
              <a:t>  области;</a:t>
            </a:r>
          </a:p>
          <a:p>
            <a:endParaRPr lang="en-US" dirty="0"/>
          </a:p>
          <a:p>
            <a:r>
              <a:rPr lang="ru-RU" dirty="0" smtClean="0"/>
              <a:t>- если </a:t>
            </a:r>
            <a:r>
              <a:rPr lang="ru-RU" dirty="0"/>
              <a:t>значение указано в </a:t>
            </a:r>
            <a:r>
              <a:rPr lang="ru-RU" dirty="0" smtClean="0">
                <a:solidFill>
                  <a:schemeClr val="accent2"/>
                </a:solidFill>
              </a:rPr>
              <a:t>% </a:t>
            </a:r>
            <a:r>
              <a:rPr lang="ru-RU" dirty="0"/>
              <a:t>- то относительно ширины его </a:t>
            </a:r>
          </a:p>
          <a:p>
            <a:r>
              <a:rPr lang="ru-RU" dirty="0"/>
              <a:t>  </a:t>
            </a:r>
            <a:r>
              <a:rPr lang="ru-RU" dirty="0" smtClean="0"/>
              <a:t>контейнера ;</a:t>
            </a:r>
          </a:p>
          <a:p>
            <a:endParaRPr lang="ru-RU" dirty="0"/>
          </a:p>
          <a:p>
            <a:r>
              <a:rPr lang="ru-RU" dirty="0"/>
              <a:t>- </a:t>
            </a:r>
            <a:r>
              <a:rPr lang="ru-RU" dirty="0" smtClean="0">
                <a:solidFill>
                  <a:srgbClr val="C00000"/>
                </a:solidFill>
              </a:rPr>
              <a:t>!!!</a:t>
            </a:r>
            <a:r>
              <a:rPr lang="ru-RU" dirty="0" smtClean="0"/>
              <a:t> отрицательные </a:t>
            </a:r>
            <a:r>
              <a:rPr lang="ru-RU" dirty="0"/>
              <a:t>значения не применяются; </a:t>
            </a:r>
          </a:p>
        </p:txBody>
      </p:sp>
    </p:spTree>
    <p:extLst>
      <p:ext uri="{BB962C8B-B14F-4D97-AF65-F5344CB8AC3E}">
        <p14:creationId xmlns:p14="http://schemas.microsoft.com/office/powerpoint/2010/main" val="26161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576" y="147990"/>
            <a:ext cx="2933790" cy="369332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z="1800" dirty="0">
                <a:solidFill>
                  <a:schemeClr val="dk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border  </a:t>
            </a:r>
            <a:r>
              <a:rPr lang="ru-RU" sz="1800" dirty="0">
                <a:solidFill>
                  <a:schemeClr val="dk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блока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426637" y="50747"/>
            <a:ext cx="5544616" cy="576064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&lt;div class = "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myblock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"&gt;&lt;/div&gt;</a:t>
            </a:r>
            <a:endParaRPr lang="ru-RU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79512" y="836712"/>
            <a:ext cx="8568952" cy="1800200"/>
            <a:chOff x="251520" y="1412776"/>
            <a:chExt cx="8568952" cy="18002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251520" y="1412776"/>
              <a:ext cx="8568952" cy="1800200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.box {</a:t>
              </a:r>
            </a:p>
            <a:p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border-width: 2px;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border–style: solid;</a:t>
              </a:r>
            </a:p>
            <a:p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border-color: red;</a:t>
              </a:r>
            </a:p>
            <a:p>
              <a:r>
                <a:rPr lang="en-US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ru-R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Стрелка вправо 16"/>
            <p:cNvSpPr/>
            <p:nvPr/>
          </p:nvSpPr>
          <p:spPr>
            <a:xfrm>
              <a:off x="3722886" y="1941409"/>
              <a:ext cx="648072" cy="504056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71479" y="1624477"/>
              <a:ext cx="4248472" cy="923330"/>
            </a:xfrm>
            <a:prstGeom prst="rect">
              <a:avLst/>
            </a:prstGeom>
            <a:solidFill>
              <a:srgbClr val="FFFF00">
                <a:alpha val="12000"/>
              </a:srgb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.box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border: 2px solid red;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ru-RU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" name="AutoShape 2" descr="Стили рамок"/>
          <p:cNvSpPr>
            <a:spLocks noChangeAspect="1" noChangeArrowheads="1"/>
          </p:cNvSpPr>
          <p:nvPr/>
        </p:nvSpPr>
        <p:spPr bwMode="auto">
          <a:xfrm>
            <a:off x="155575" y="-166688"/>
            <a:ext cx="4143375" cy="35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07" y="2780928"/>
            <a:ext cx="8434058" cy="937118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107504" y="3933056"/>
            <a:ext cx="8712968" cy="1801608"/>
            <a:chOff x="35496" y="918345"/>
            <a:chExt cx="8712968" cy="1801608"/>
          </a:xfrm>
        </p:grpSpPr>
        <p:sp>
          <p:nvSpPr>
            <p:cNvPr id="10" name="TextBox 9"/>
            <p:cNvSpPr txBox="1"/>
            <p:nvPr/>
          </p:nvSpPr>
          <p:spPr>
            <a:xfrm>
              <a:off x="35496" y="1576451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border -</a:t>
              </a:r>
              <a:r>
                <a:rPr lang="en-US" dirty="0" smtClean="0"/>
                <a:t> </a:t>
              </a:r>
              <a:endParaRPr lang="ru-RU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7624" y="1196752"/>
              <a:ext cx="1050436" cy="1200329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4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top</a:t>
              </a:r>
            </a:p>
            <a:p>
              <a:r>
                <a:rPr lang="en-US" b="1" dirty="0" smtClean="0"/>
                <a:t>right</a:t>
              </a:r>
            </a:p>
            <a:p>
              <a:r>
                <a:rPr lang="en-US" b="1" dirty="0" smtClean="0"/>
                <a:t>bottom</a:t>
              </a:r>
            </a:p>
            <a:p>
              <a:r>
                <a:rPr lang="en-US" b="1" dirty="0" smtClean="0"/>
                <a:t>left</a:t>
              </a:r>
              <a:endParaRPr lang="ru-RU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38060" y="157645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-</a:t>
              </a:r>
              <a:endParaRPr lang="ru-RU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14843" y="1329735"/>
              <a:ext cx="805029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48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olor</a:t>
              </a:r>
            </a:p>
            <a:p>
              <a:r>
                <a:rPr lang="en-US" dirty="0" smtClean="0"/>
                <a:t>width</a:t>
              </a:r>
            </a:p>
            <a:p>
              <a:r>
                <a:rPr lang="en-US" dirty="0" smtClean="0"/>
                <a:t>style</a:t>
              </a:r>
              <a:endParaRPr lang="ru-RU" dirty="0"/>
            </a:p>
          </p:txBody>
        </p:sp>
        <p:sp>
          <p:nvSpPr>
            <p:cNvPr id="14" name="Стрелка вправо 13"/>
            <p:cNvSpPr/>
            <p:nvPr/>
          </p:nvSpPr>
          <p:spPr>
            <a:xfrm>
              <a:off x="3563888" y="1628800"/>
              <a:ext cx="792088" cy="299731"/>
            </a:xfrm>
            <a:prstGeom prst="rightArrow">
              <a:avLst>
                <a:gd name="adj1" fmla="val 50000"/>
                <a:gd name="adj2" fmla="val 181663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60032" y="980728"/>
              <a:ext cx="38884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border-top-color: #e5e5e5</a:t>
              </a:r>
              <a:r>
                <a:rPr lang="en-US" sz="2000" b="1" dirty="0" smtClean="0"/>
                <a:t>;</a:t>
              </a:r>
              <a:endParaRPr lang="ru-RU" sz="20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1423809"/>
              <a:ext cx="38884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border-left-style: solid;</a:t>
              </a:r>
              <a:endParaRPr lang="ru-RU" sz="2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60032" y="1866890"/>
              <a:ext cx="38884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border-bottom-width: 2em;</a:t>
              </a:r>
              <a:endParaRPr lang="ru-RU" sz="20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860032" y="2319843"/>
              <a:ext cx="38884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border-right-style: dashed;</a:t>
              </a:r>
              <a:endParaRPr lang="ru-RU" sz="2000" b="1" dirty="0"/>
            </a:p>
          </p:txBody>
        </p:sp>
        <p:sp>
          <p:nvSpPr>
            <p:cNvPr id="23" name="Левая фигурная скобка 22"/>
            <p:cNvSpPr/>
            <p:nvPr/>
          </p:nvSpPr>
          <p:spPr>
            <a:xfrm>
              <a:off x="4427984" y="918345"/>
              <a:ext cx="360040" cy="1728192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5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62869"/>
            <a:ext cx="2160240" cy="369332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1800" dirty="0">
                <a:solidFill>
                  <a:schemeClr val="dk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Фон блока</a:t>
            </a:r>
            <a:endParaRPr lang="ru-RU" sz="1800" dirty="0">
              <a:solidFill>
                <a:schemeClr val="dk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55776" y="44624"/>
            <a:ext cx="542328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background-position: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0 0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476672"/>
            <a:ext cx="7353295" cy="369332"/>
          </a:xfrm>
          <a:prstGeom prst="rect">
            <a:avLst/>
          </a:prstGeom>
          <a:solidFill>
            <a:srgbClr val="FFFF00">
              <a:alpha val="8000"/>
            </a:srgb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Областью для </a:t>
            </a:r>
            <a:r>
              <a:rPr lang="ru-RU" b="1" i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изображенеия</a:t>
            </a:r>
            <a:r>
              <a:rPr lang="ru-RU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является </a:t>
            </a:r>
            <a:r>
              <a:rPr lang="en-US" b="1" i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padding-box</a:t>
            </a:r>
            <a:r>
              <a:rPr lang="en-US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блока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1988840"/>
            <a:ext cx="7655528" cy="4032448"/>
          </a:xfrm>
          <a:prstGeom prst="rect">
            <a:avLst/>
          </a:prstGeom>
          <a:solidFill>
            <a:srgbClr val="FFFF00">
              <a:alpha val="4000"/>
            </a:srgb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Прямая соединительная линия 7"/>
          <p:cNvCxnSpPr>
            <a:stCxn id="4" idx="1"/>
          </p:cNvCxnSpPr>
          <p:nvPr/>
        </p:nvCxnSpPr>
        <p:spPr>
          <a:xfrm>
            <a:off x="899592" y="4005064"/>
            <a:ext cx="36724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572000" y="1988840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585" y="382039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100px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110503" y="161950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200px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821" y="4026330"/>
            <a:ext cx="2072958" cy="1368152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909786" y="5651956"/>
            <a:ext cx="516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background-position: 200px 100px;</a:t>
            </a:r>
            <a:endParaRPr lang="ru-RU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934606" y="1268760"/>
            <a:ext cx="3665215" cy="685392"/>
            <a:chOff x="934606" y="1268760"/>
            <a:chExt cx="3665215" cy="685392"/>
          </a:xfrm>
        </p:grpSpPr>
        <p:cxnSp>
          <p:nvCxnSpPr>
            <p:cNvPr id="19" name="Прямая со стрелкой 18"/>
            <p:cNvCxnSpPr>
              <a:endCxn id="26" idx="7"/>
            </p:cNvCxnSpPr>
            <p:nvPr/>
          </p:nvCxnSpPr>
          <p:spPr>
            <a:xfrm flipH="1">
              <a:off x="934606" y="1268760"/>
              <a:ext cx="2413258" cy="68539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3347864" y="1268760"/>
              <a:ext cx="125195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644008" y="1115452"/>
            <a:ext cx="252825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padding-box </a:t>
            </a:r>
            <a:r>
              <a:rPr lang="ru-RU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блока</a:t>
            </a:r>
            <a:endParaRPr lang="ru-RU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Блок-схема: узел 25"/>
          <p:cNvSpPr/>
          <p:nvPr/>
        </p:nvSpPr>
        <p:spPr>
          <a:xfrm>
            <a:off x="857060" y="1940847"/>
            <a:ext cx="90851" cy="90851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04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90405"/>
            <a:ext cx="2160240" cy="314259"/>
          </a:xfrm>
        </p:spPr>
        <p:txBody>
          <a:bodyPr>
            <a:normAutofit fontScale="90000"/>
          </a:bodyPr>
          <a:lstStyle/>
          <a:p>
            <a:r>
              <a:rPr lang="ru-RU" sz="2000" dirty="0" smtClean="0"/>
              <a:t>Фон блока</a:t>
            </a:r>
            <a:endParaRPr lang="ru-RU" sz="20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775377"/>
              </p:ext>
            </p:extLst>
          </p:nvPr>
        </p:nvGraphicFramePr>
        <p:xfrm>
          <a:off x="130615" y="620688"/>
          <a:ext cx="8833873" cy="578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top left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left top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0%   0%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в левом верхнем углу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top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top center </a:t>
                      </a:r>
                    </a:p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center top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50%    0%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по центру вверху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right top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top right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100% 0%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в правом верхнем углу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left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left center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0%   50%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по левому краю и по центру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center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center </a:t>
                      </a:r>
                      <a:r>
                        <a:rPr lang="en-US" b="1" dirty="0" err="1" smtClean="0">
                          <a:latin typeface="Courier New" pitchFamily="49" charset="0"/>
                          <a:cs typeface="Courier New" pitchFamily="49" charset="0"/>
                        </a:rPr>
                        <a:t>center</a:t>
                      </a: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50%  50%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по центру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right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right center </a:t>
                      </a:r>
                    </a:p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center right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100% 50% 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по правому краю и по центру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bottom left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left bottom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0% 100%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в левом нижнем углу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bottom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bottom center</a:t>
                      </a:r>
                    </a:p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center bottom 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50% 100%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по центру внизу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bottom right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right bottom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100% 100% 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в правом нижнем углу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19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7504" y="116632"/>
            <a:ext cx="1728192" cy="923330"/>
          </a:xfrm>
          <a:prstGeom prst="rect">
            <a:avLst/>
          </a:prstGeom>
          <a:solidFill>
            <a:srgbClr val="FFFF00">
              <a:alpha val="8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0  0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 top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top left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938371" y="1099437"/>
            <a:ext cx="6873989" cy="4633819"/>
            <a:chOff x="1259632" y="941600"/>
            <a:chExt cx="6360393" cy="4287599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259632" y="941600"/>
              <a:ext cx="6360393" cy="4287599"/>
            </a:xfrm>
            <a:prstGeom prst="rect">
              <a:avLst/>
            </a:prstGeom>
            <a:solidFill>
              <a:srgbClr val="FFFF00">
                <a:alpha val="4000"/>
              </a:srgbClr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6003" y="962535"/>
              <a:ext cx="1268323" cy="837093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4392062"/>
              <a:ext cx="1268323" cy="837093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7191" y="962535"/>
              <a:ext cx="1268323" cy="837093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7190" y="4392061"/>
              <a:ext cx="1268323" cy="837093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666" y="2666852"/>
              <a:ext cx="1268323" cy="837093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665" y="962535"/>
              <a:ext cx="1268323" cy="837093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  <p:pic>
          <p:nvPicPr>
            <p:cNvPr id="33" name="Рисунок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9843" y="4363037"/>
              <a:ext cx="1268323" cy="837093"/>
            </a:xfrm>
            <a:prstGeom prst="rect">
              <a:avLst/>
            </a:prstGeom>
            <a:ln w="19050">
              <a:solidFill>
                <a:srgbClr val="7030A0"/>
              </a:solidFill>
            </a:ln>
          </p:spPr>
        </p:pic>
      </p:grpSp>
      <p:sp>
        <p:nvSpPr>
          <p:cNvPr id="27" name="TextBox 26"/>
          <p:cNvSpPr txBox="1"/>
          <p:nvPr/>
        </p:nvSpPr>
        <p:spPr>
          <a:xfrm>
            <a:off x="107504" y="5818038"/>
            <a:ext cx="1728192" cy="923330"/>
          </a:xfrm>
          <a:prstGeom prst="rect">
            <a:avLst/>
          </a:prstGeom>
          <a:solidFill>
            <a:srgbClr val="FFFF00">
              <a:alpha val="8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0  100%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left bottom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bottom left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6876256" y="5805264"/>
            <a:ext cx="1872208" cy="923330"/>
          </a:xfrm>
          <a:prstGeom prst="rect">
            <a:avLst/>
          </a:prstGeom>
          <a:solidFill>
            <a:srgbClr val="FFFF00">
              <a:alpha val="8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100%  100%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 bottom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bottom right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6801147" y="94854"/>
            <a:ext cx="1944216" cy="923330"/>
          </a:xfrm>
          <a:prstGeom prst="rect">
            <a:avLst/>
          </a:prstGeom>
          <a:solidFill>
            <a:srgbClr val="FFFF00">
              <a:alpha val="8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100%  0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right top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top right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5130154" y="3093180"/>
            <a:ext cx="1440160" cy="646331"/>
          </a:xfrm>
          <a:prstGeom prst="rect">
            <a:avLst/>
          </a:prstGeom>
          <a:solidFill>
            <a:srgbClr val="FFFF00">
              <a:alpha val="8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50%  50%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center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19872" y="116632"/>
            <a:ext cx="1728192" cy="923330"/>
          </a:xfrm>
          <a:prstGeom prst="rect">
            <a:avLst/>
          </a:prstGeom>
          <a:solidFill>
            <a:srgbClr val="FFFF00">
              <a:alpha val="8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50%  0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center top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top center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3419872" y="5805264"/>
            <a:ext cx="2088232" cy="923330"/>
          </a:xfrm>
          <a:prstGeom prst="rect">
            <a:avLst/>
          </a:prstGeom>
          <a:solidFill>
            <a:srgbClr val="FFFF00">
              <a:alpha val="8000"/>
            </a:srgb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50%  100%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center bottom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bottom center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57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118981"/>
            <a:ext cx="2602632" cy="427350"/>
          </a:xfr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000" dirty="0">
                <a:cs typeface="Courier New" pitchFamily="49" charset="0"/>
              </a:rPr>
              <a:t>Фон блока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764704"/>
            <a:ext cx="8568952" cy="2371128"/>
          </a:xfrm>
          <a:prstGeom prst="rect">
            <a:avLst/>
          </a:prstGeom>
          <a:solidFill>
            <a:srgbClr val="FFFF00">
              <a:alpha val="9000"/>
            </a:srgbClr>
          </a:solidFill>
          <a:ln w="95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background-attachment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3756F2"/>
                </a:solidFill>
                <a:latin typeface="Courier New" pitchFamily="49" charset="0"/>
                <a:cs typeface="Courier New" pitchFamily="49" charset="0"/>
              </a:rPr>
              <a:t>scroll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fixed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ru-RU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Устанавливает</a:t>
            </a:r>
            <a:r>
              <a:rPr lang="ru-RU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будет ли прокручиваться фоновое изображение вместе с содержимым элемента. Изображение может быть зафиксировано и оставаться неподвижным, либо перемещаться совместно с документом. </a:t>
            </a:r>
          </a:p>
        </p:txBody>
      </p:sp>
    </p:spTree>
    <p:extLst>
      <p:ext uri="{BB962C8B-B14F-4D97-AF65-F5344CB8AC3E}">
        <p14:creationId xmlns:p14="http://schemas.microsoft.com/office/powerpoint/2010/main" val="186417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116632"/>
            <a:ext cx="3024336" cy="400110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Свойство </a:t>
            </a:r>
            <a:r>
              <a:rPr lang="en-US" sz="1800" dirty="0" smtClean="0"/>
              <a:t>display</a:t>
            </a: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419872" y="102374"/>
            <a:ext cx="3456384" cy="400110"/>
          </a:xfrm>
          <a:prstGeom prst="rect">
            <a:avLst/>
          </a:prstGeom>
          <a:solidFill>
            <a:srgbClr val="FFFF00">
              <a:alpha val="9000"/>
            </a:srgbClr>
          </a:solidFill>
          <a:ln w="95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ru-RU"/>
            </a:defPPr>
            <a:lvl1pPr>
              <a:defRPr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display :  </a:t>
            </a:r>
            <a:r>
              <a:rPr lang="ru-RU" dirty="0">
                <a:solidFill>
                  <a:schemeClr val="tx1"/>
                </a:solidFill>
              </a:rPr>
              <a:t>значение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79512" y="655568"/>
          <a:ext cx="8712968" cy="3205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8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Значение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Что означает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736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block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Элемент показывается как блочный.</a:t>
                      </a:r>
                      <a:endParaRPr lang="ru-RU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inline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Элемент отображается как строчный. 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528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none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Удаляет элемент из документа. </a:t>
                      </a:r>
                    </a:p>
                    <a:p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При этом</a:t>
                      </a:r>
                      <a:r>
                        <a:rPr lang="ru-RU" baseline="0" dirty="0" smtClean="0">
                          <a:latin typeface="Courier New" pitchFamily="49" charset="0"/>
                          <a:cs typeface="Courier New" pitchFamily="49" charset="0"/>
                        </a:rPr>
                        <a:t> з</a:t>
                      </a:r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анимаемое им место займет нижележащий элемент.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inline-block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Блочный элемент, перед и после которого нет переноса на новую строку. То есть внешне элемент ведет себя как строчный, но внутри элемента</a:t>
                      </a:r>
                      <a:r>
                        <a:rPr lang="ru-RU" baseline="0" dirty="0" smtClean="0">
                          <a:latin typeface="Courier New" pitchFamily="49" charset="0"/>
                          <a:cs typeface="Courier New" pitchFamily="49" charset="0"/>
                        </a:rPr>
                        <a:t> может быть </a:t>
                      </a:r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блочные элементы.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Заголовок 2"/>
          <p:cNvSpPr txBox="1">
            <a:spLocks/>
          </p:cNvSpPr>
          <p:nvPr/>
        </p:nvSpPr>
        <p:spPr>
          <a:xfrm>
            <a:off x="107504" y="4149080"/>
            <a:ext cx="3168352" cy="360040"/>
          </a:xfrm>
          <a:prstGeom prst="rect">
            <a:avLst/>
          </a:prstGeom>
          <a:solidFill>
            <a:schemeClr val="lt1"/>
          </a:solidFill>
          <a:ln w="55000" cap="flat" cmpd="thickThin" algn="ctr">
            <a:solidFill>
              <a:schemeClr val="accent1"/>
            </a:solidFill>
            <a:prstDash val="solid"/>
          </a:ln>
          <a:effectLst/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  <a:extLst/>
          </a:lstStyle>
          <a:p>
            <a:r>
              <a:rPr lang="ru-RU" sz="1800" dirty="0" smtClean="0"/>
              <a:t>Свойство </a:t>
            </a:r>
            <a:r>
              <a:rPr lang="en-US" sz="1800" dirty="0" smtClean="0"/>
              <a:t>visibility</a:t>
            </a:r>
            <a:endParaRPr lang="ru-RU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3779912" y="4149080"/>
            <a:ext cx="3672408" cy="400110"/>
          </a:xfrm>
          <a:prstGeom prst="rect">
            <a:avLst/>
          </a:prstGeom>
          <a:solidFill>
            <a:srgbClr val="FFFF00">
              <a:alpha val="9000"/>
            </a:srgbClr>
          </a:solidFill>
          <a:ln w="95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ru-RU"/>
            </a:defPPr>
            <a:lvl1pPr>
              <a:defRPr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visibility :  </a:t>
            </a:r>
            <a:r>
              <a:rPr lang="ru-RU" b="0" dirty="0"/>
              <a:t>значение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107504" y="4725144"/>
          <a:ext cx="8712968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736">
                <a:tc>
                  <a:txBody>
                    <a:bodyPr/>
                    <a:lstStyle/>
                    <a:p>
                      <a:r>
                        <a:rPr lang="ru-RU" b="1" dirty="0" err="1" smtClean="0">
                          <a:latin typeface="Courier New" pitchFamily="49" charset="0"/>
                          <a:cs typeface="Courier New" pitchFamily="49" charset="0"/>
                        </a:rPr>
                        <a:t>visible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Отображает элемент как видимый. </a:t>
                      </a:r>
                      <a:endParaRPr lang="ru-RU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ru-RU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hidden</a:t>
                      </a:r>
                      <a:endParaRPr kumimoji="0" lang="ru-RU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Элемент становится невидимым (полностью прозрачным), но он остается в потоке. 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528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collapse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ru-RU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Для не табличных  элементов  эквивалентно </a:t>
                      </a:r>
                      <a:r>
                        <a:rPr lang="ru-RU" b="1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ru-RU" b="1" dirty="0" err="1" smtClean="0">
                          <a:latin typeface="Courier New" pitchFamily="49" charset="0"/>
                          <a:cs typeface="Courier New" pitchFamily="49" charset="0"/>
                        </a:rPr>
                        <a:t>hidden</a:t>
                      </a:r>
                      <a:endParaRPr lang="ru-RU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ru-RU" b="0" dirty="0" smtClean="0">
                          <a:latin typeface="Courier New" pitchFamily="49" charset="0"/>
                          <a:cs typeface="Courier New" pitchFamily="49" charset="0"/>
                        </a:rPr>
                        <a:t>Для таблицы - </a:t>
                      </a:r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заданные строки и колонки убираются</a:t>
                      </a:r>
                      <a:endParaRPr lang="ru-RU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6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118981"/>
            <a:ext cx="5688632" cy="427350"/>
          </a:xfr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ru-RU" sz="2000" dirty="0">
                <a:cs typeface="Courier New" pitchFamily="49" charset="0"/>
              </a:rPr>
              <a:t>Фон </a:t>
            </a:r>
            <a:r>
              <a:rPr lang="ru-RU" sz="2000" dirty="0" smtClean="0">
                <a:cs typeface="Courier New" pitchFamily="49" charset="0"/>
              </a:rPr>
              <a:t>блока</a:t>
            </a:r>
            <a:r>
              <a:rPr lang="en-US" sz="2000" dirty="0" smtClean="0">
                <a:cs typeface="Courier New" pitchFamily="49" charset="0"/>
              </a:rPr>
              <a:t> </a:t>
            </a:r>
            <a:r>
              <a:rPr lang="ru-RU" sz="2000" dirty="0" smtClean="0">
                <a:cs typeface="Courier New" pitchFamily="49" charset="0"/>
              </a:rPr>
              <a:t>одним правилом</a:t>
            </a:r>
            <a:r>
              <a:rPr lang="en-US" sz="2000" dirty="0" smtClean="0">
                <a:cs typeface="Courier New" pitchFamily="49" charset="0"/>
              </a:rPr>
              <a:t> </a:t>
            </a:r>
            <a:endParaRPr lang="ru-RU" sz="2000" dirty="0"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764704"/>
            <a:ext cx="88569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Значения могут распол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а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гаться в произвольном порядке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2" name="Группа 31"/>
          <p:cNvGrpSpPr/>
          <p:nvPr/>
        </p:nvGrpSpPr>
        <p:grpSpPr>
          <a:xfrm>
            <a:off x="107504" y="1844824"/>
            <a:ext cx="8956668" cy="2880320"/>
            <a:chOff x="107504" y="1844824"/>
            <a:chExt cx="8956668" cy="2880320"/>
          </a:xfrm>
        </p:grpSpPr>
        <p:sp>
          <p:nvSpPr>
            <p:cNvPr id="5" name="TextBox 4"/>
            <p:cNvSpPr txBox="1"/>
            <p:nvPr/>
          </p:nvSpPr>
          <p:spPr>
            <a:xfrm>
              <a:off x="107504" y="2843644"/>
              <a:ext cx="878497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background: #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fcc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url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(../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img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/im.gif) no-repeat top left fixed;</a:t>
              </a:r>
              <a:endParaRPr lang="ru-RU" b="1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07504" y="3212976"/>
              <a:ext cx="2520280" cy="936420"/>
              <a:chOff x="107504" y="1782108"/>
              <a:chExt cx="2520280" cy="93642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07504" y="2349196"/>
                <a:ext cx="2520280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background-color</a:t>
                </a:r>
                <a:endParaRPr lang="ru-RU" dirty="0"/>
              </a:p>
            </p:txBody>
          </p:sp>
          <p:cxnSp>
            <p:nvCxnSpPr>
              <p:cNvPr id="15" name="Прямая со стрелкой 14"/>
              <p:cNvCxnSpPr>
                <a:stCxn id="9" idx="0"/>
              </p:cNvCxnSpPr>
              <p:nvPr/>
            </p:nvCxnSpPr>
            <p:spPr>
              <a:xfrm flipV="1">
                <a:off x="1367644" y="1782108"/>
                <a:ext cx="684076" cy="567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/>
          </p:nvGrpSpPr>
          <p:grpSpPr>
            <a:xfrm>
              <a:off x="2483768" y="3212976"/>
              <a:ext cx="2390398" cy="1430868"/>
              <a:chOff x="2483768" y="1782108"/>
              <a:chExt cx="2390398" cy="1430868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483768" y="2843644"/>
                <a:ext cx="2390398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background-image</a:t>
                </a:r>
                <a:endParaRPr lang="ru-RU" dirty="0"/>
              </a:p>
            </p:txBody>
          </p:sp>
          <p:cxnSp>
            <p:nvCxnSpPr>
              <p:cNvPr id="17" name="Прямая со стрелкой 16"/>
              <p:cNvCxnSpPr>
                <a:stCxn id="10" idx="0"/>
              </p:cNvCxnSpPr>
              <p:nvPr/>
            </p:nvCxnSpPr>
            <p:spPr>
              <a:xfrm flipH="1" flipV="1">
                <a:off x="2987824" y="1782108"/>
                <a:ext cx="691143" cy="10615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>
            <a:xfrm>
              <a:off x="4331345" y="3131676"/>
              <a:ext cx="2528256" cy="1017720"/>
              <a:chOff x="4331345" y="1700808"/>
              <a:chExt cx="2528256" cy="101772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331345" y="2349196"/>
                <a:ext cx="2528256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background-repeat</a:t>
                </a:r>
                <a:endParaRPr lang="ru-RU" dirty="0"/>
              </a:p>
            </p:txBody>
          </p:sp>
          <p:cxnSp>
            <p:nvCxnSpPr>
              <p:cNvPr id="19" name="Прямая со стрелкой 18"/>
              <p:cNvCxnSpPr>
                <a:stCxn id="11" idx="0"/>
              </p:cNvCxnSpPr>
              <p:nvPr/>
            </p:nvCxnSpPr>
            <p:spPr>
              <a:xfrm flipV="1">
                <a:off x="5595473" y="1700808"/>
                <a:ext cx="0" cy="6483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/>
          </p:nvGrpSpPr>
          <p:grpSpPr>
            <a:xfrm>
              <a:off x="6192120" y="3496520"/>
              <a:ext cx="2803973" cy="1228624"/>
              <a:chOff x="6192120" y="2065652"/>
              <a:chExt cx="2803973" cy="122862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192120" y="2924944"/>
                <a:ext cx="2803973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background-position</a:t>
                </a:r>
                <a:endParaRPr lang="ru-RU" dirty="0"/>
              </a:p>
            </p:txBody>
          </p:sp>
          <p:cxnSp>
            <p:nvCxnSpPr>
              <p:cNvPr id="21" name="Прямая со стрелкой 20"/>
              <p:cNvCxnSpPr>
                <a:stCxn id="12" idx="0"/>
              </p:cNvCxnSpPr>
              <p:nvPr/>
            </p:nvCxnSpPr>
            <p:spPr>
              <a:xfrm flipH="1" flipV="1">
                <a:off x="7092280" y="2065652"/>
                <a:ext cx="501827" cy="8592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0" name="Группа 29"/>
            <p:cNvGrpSpPr/>
            <p:nvPr/>
          </p:nvGrpSpPr>
          <p:grpSpPr>
            <a:xfrm>
              <a:off x="5984483" y="1844824"/>
              <a:ext cx="3079689" cy="998820"/>
              <a:chOff x="5984483" y="1844824"/>
              <a:chExt cx="3079689" cy="99882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5984483" y="1844824"/>
                <a:ext cx="3079689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ourier New" pitchFamily="49" charset="0"/>
                    <a:cs typeface="Courier New" pitchFamily="49" charset="0"/>
                  </a:rPr>
                  <a:t>background-attachment</a:t>
                </a:r>
                <a:endParaRPr lang="ru-RU" dirty="0"/>
              </a:p>
            </p:txBody>
          </p:sp>
          <p:cxnSp>
            <p:nvCxnSpPr>
              <p:cNvPr id="29" name="Прямая со стрелкой 28"/>
              <p:cNvCxnSpPr>
                <a:stCxn id="13" idx="2"/>
              </p:cNvCxnSpPr>
              <p:nvPr/>
            </p:nvCxnSpPr>
            <p:spPr>
              <a:xfrm>
                <a:off x="7524328" y="2214156"/>
                <a:ext cx="504056" cy="6294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1" name="Левая фигурная скобка 30"/>
            <p:cNvSpPr/>
            <p:nvPr/>
          </p:nvSpPr>
          <p:spPr>
            <a:xfrm rot="16200000">
              <a:off x="6840659" y="2794487"/>
              <a:ext cx="342038" cy="980728"/>
            </a:xfrm>
            <a:prstGeom prst="leftBrac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2455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2771800" y="116632"/>
            <a:ext cx="3240360" cy="369332"/>
          </a:xfrm>
          <a:prstGeom prst="rect">
            <a:avLst/>
          </a:prstGeom>
          <a:ln w="28575" cap="flat" cmpd="sng" algn="ctr">
            <a:solidFill>
              <a:srgbClr val="0070C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rtlCol="0" anchor="ctr"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Свойство</a:t>
            </a:r>
            <a:r>
              <a:rPr lang="uk-UA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 block</a:t>
            </a:r>
            <a:endParaRPr lang="ru-RU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620688"/>
            <a:ext cx="885698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 smtClean="0"/>
              <a:t>Это блок вставленный в строку, при этом по умолчанию:</a:t>
            </a:r>
          </a:p>
          <a:p>
            <a:r>
              <a:rPr lang="ru-RU" dirty="0" smtClean="0"/>
              <a:t>- его ширина определяется его контентом;</a:t>
            </a:r>
            <a:endParaRPr lang="ru-RU" dirty="0"/>
          </a:p>
          <a:p>
            <a:r>
              <a:rPr lang="ru-RU" dirty="0" smtClean="0"/>
              <a:t>- Нет переносов строки до начала и после окончания блока;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2001614"/>
            <a:ext cx="885698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 smtClean="0"/>
              <a:t>Это блок вставленный в строку, при этом по умолчанию:</a:t>
            </a:r>
          </a:p>
          <a:p>
            <a:r>
              <a:rPr lang="ru-RU" dirty="0" smtClean="0"/>
              <a:t>- его ширина определяется его контентом;</a:t>
            </a:r>
            <a:endParaRPr lang="ru-RU" dirty="0"/>
          </a:p>
          <a:p>
            <a:r>
              <a:rPr lang="ru-RU" dirty="0" smtClean="0"/>
              <a:t>- Нет переносов строки до начала и после окончания блока;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45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13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4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73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34021"/>
              </p:ext>
            </p:extLst>
          </p:nvPr>
        </p:nvGraphicFramePr>
        <p:xfrm>
          <a:off x="107504" y="116632"/>
          <a:ext cx="8928992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487411630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2700507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display:</a:t>
                      </a:r>
                      <a:endParaRPr lang="ru-RU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Примеры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элементов</a:t>
                      </a:r>
                      <a:endParaRPr lang="ru-RU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66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inline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span, a,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u, b  </a:t>
                      </a:r>
                      <a:r>
                        <a:rPr lang="ru-RU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 </a:t>
                      </a:r>
                      <a:r>
                        <a:rPr lang="ru-RU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т.д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434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inline-block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object, embed, iframe;</a:t>
                      </a:r>
                    </a:p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input,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textarea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select, </a:t>
                      </a:r>
                    </a:p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button ( </a:t>
                      </a:r>
                      <a:r>
                        <a:rPr lang="ru-RU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элементы форм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ru-RU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audio, video, canvas    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75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block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div, p,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h1...h6, ...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94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list-item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098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Table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5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41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/>
          <p:cNvSpPr/>
          <p:nvPr/>
        </p:nvSpPr>
        <p:spPr>
          <a:xfrm>
            <a:off x="1691680" y="1124744"/>
            <a:ext cx="6552728" cy="49601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Margin-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59400" y="1700808"/>
            <a:ext cx="5184576" cy="3312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0" cap="sq" cmpd="sng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Содержимое блока</a:t>
            </a:r>
          </a:p>
          <a:p>
            <a:pPr algn="ctr"/>
            <a:r>
              <a:rPr lang="ru-RU" dirty="0" smtClean="0"/>
              <a:t>(текст, теги)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435276" y="35332"/>
            <a:ext cx="2304256" cy="36933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8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Бло</a:t>
            </a:r>
            <a:r>
              <a:rPr lang="ru-RU" sz="1800" dirty="0" smtClean="0"/>
              <a:t>чная</a:t>
            </a:r>
            <a:r>
              <a:rPr lang="ru-RU" sz="18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модель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347864" y="2348880"/>
            <a:ext cx="3312368" cy="165618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content-box</a:t>
            </a:r>
          </a:p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одержимое блока</a:t>
            </a:r>
          </a:p>
          <a:p>
            <a:pPr algn="ctr"/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(текст, теги)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347864" y="3969060"/>
            <a:ext cx="0" cy="2088232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6660232" y="3820978"/>
            <a:ext cx="0" cy="2088232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3419872" y="6021288"/>
            <a:ext cx="3312368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39952" y="5013176"/>
            <a:ext cx="172547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b="1" dirty="0" smtClean="0"/>
              <a:t>width</a:t>
            </a:r>
          </a:p>
          <a:p>
            <a:pPr algn="ctr"/>
            <a:r>
              <a:rPr lang="en-US" dirty="0" smtClean="0"/>
              <a:t>(</a:t>
            </a:r>
            <a:r>
              <a:rPr lang="ru-RU" dirty="0" smtClean="0"/>
              <a:t>ширина блока</a:t>
            </a:r>
            <a:r>
              <a:rPr lang="en-US" dirty="0" smtClean="0"/>
              <a:t>)</a:t>
            </a:r>
            <a:endParaRPr lang="ru-RU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V="1">
            <a:off x="7452320" y="4253026"/>
            <a:ext cx="0" cy="16561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7668344" y="4253026"/>
            <a:ext cx="0" cy="16561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7444700" y="5671763"/>
            <a:ext cx="257552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84526" y="5797133"/>
            <a:ext cx="1747914" cy="80021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border</a:t>
            </a:r>
          </a:p>
          <a:p>
            <a:pPr algn="ctr"/>
            <a:r>
              <a:rPr lang="en-US" dirty="0" smtClean="0"/>
              <a:t>(</a:t>
            </a:r>
            <a:r>
              <a:rPr lang="ru-RU" dirty="0" smtClean="0"/>
              <a:t>граница блока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267744" y="5445224"/>
            <a:ext cx="1276311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padding</a:t>
            </a:r>
            <a:r>
              <a:rPr lang="en-US" sz="2000" b="1" dirty="0" smtClean="0"/>
              <a:t> </a:t>
            </a:r>
          </a:p>
          <a:p>
            <a:r>
              <a:rPr lang="en-US" dirty="0" smtClean="0"/>
              <a:t>(</a:t>
            </a:r>
            <a:r>
              <a:rPr lang="ru-RU" dirty="0" smtClean="0"/>
              <a:t>отступы</a:t>
            </a:r>
            <a:r>
              <a:rPr lang="en-US" dirty="0" smtClean="0"/>
              <a:t>)</a:t>
            </a:r>
            <a:endParaRPr lang="ru-RU" sz="2000" dirty="0"/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>
            <a:off x="1331640" y="2348880"/>
            <a:ext cx="2016224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1475656" y="4010361"/>
            <a:ext cx="1872208" cy="5298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 flipV="1">
            <a:off x="1616010" y="2361936"/>
            <a:ext cx="3662" cy="1688122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63688" y="2722532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400" b="1" dirty="0" smtClean="0"/>
              <a:t>height</a:t>
            </a:r>
            <a:endParaRPr lang="en-US" sz="2800" b="1" dirty="0" smtClean="0"/>
          </a:p>
          <a:p>
            <a:pPr algn="ctr"/>
            <a:r>
              <a:rPr lang="en-US" dirty="0" smtClean="0"/>
              <a:t>(</a:t>
            </a:r>
            <a:r>
              <a:rPr lang="ru-RU" dirty="0" smtClean="0"/>
              <a:t>высота блока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107504" y="452535"/>
            <a:ext cx="8856984" cy="64633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ru-RU" dirty="0"/>
              <a:t>Любой </a:t>
            </a:r>
            <a:r>
              <a:rPr lang="en-US" dirty="0" smtClean="0"/>
              <a:t>HTML-</a:t>
            </a:r>
            <a:r>
              <a:rPr lang="ru-RU" dirty="0" smtClean="0"/>
              <a:t>элемент можно </a:t>
            </a:r>
            <a:r>
              <a:rPr lang="ru-RU" dirty="0"/>
              <a:t>представить в виде </a:t>
            </a:r>
            <a:r>
              <a:rPr lang="ru-RU" dirty="0" smtClean="0"/>
              <a:t>прямоугольника </a:t>
            </a:r>
          </a:p>
          <a:p>
            <a:r>
              <a:rPr lang="ru-RU" dirty="0" smtClean="0"/>
              <a:t>с </a:t>
            </a:r>
            <a:r>
              <a:rPr lang="ru-RU" dirty="0"/>
              <a:t>4-мя </a:t>
            </a:r>
            <a:r>
              <a:rPr lang="ru-RU" dirty="0" smtClean="0"/>
              <a:t>областями  </a:t>
            </a:r>
            <a:r>
              <a:rPr lang="en-US" dirty="0" smtClean="0"/>
              <a:t>content,  </a:t>
            </a:r>
            <a:r>
              <a:rPr lang="en-US" dirty="0"/>
              <a:t>margin, border, padding     </a:t>
            </a:r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2483768" y="4013274"/>
            <a:ext cx="0" cy="16561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52699" y="1815207"/>
            <a:ext cx="2547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padding-box</a:t>
            </a:r>
            <a:endParaRPr lang="ru-RU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3347864" y="3969060"/>
            <a:ext cx="0" cy="16561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2432518" y="5319999"/>
            <a:ext cx="915346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51920" y="1124744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margin-box</a:t>
            </a:r>
            <a:endParaRPr lang="ru-RU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2227635" y="4763181"/>
            <a:ext cx="0" cy="17241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1691680" y="4797152"/>
            <a:ext cx="0" cy="17241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1670922" y="6309320"/>
            <a:ext cx="556713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75656" y="6279703"/>
            <a:ext cx="236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margin  </a:t>
            </a:r>
            <a:r>
              <a:rPr lang="en-US" dirty="0" smtClean="0"/>
              <a:t>(</a:t>
            </a:r>
            <a:r>
              <a:rPr lang="ru-RU" dirty="0" smtClean="0"/>
              <a:t>отступы</a:t>
            </a:r>
            <a:r>
              <a:rPr lang="en-US" dirty="0" smtClean="0"/>
              <a:t>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3023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2" animBg="1"/>
      <p:bldP spid="6" grpId="0" animBg="1"/>
      <p:bldP spid="17" grpId="0"/>
      <p:bldP spid="17" grpId="1"/>
      <p:bldP spid="31" grpId="0" animBg="1"/>
      <p:bldP spid="31" grpId="1" animBg="1"/>
      <p:bldP spid="32" grpId="0" animBg="1"/>
      <p:bldP spid="32" grpId="1" animBg="1"/>
      <p:bldP spid="50" grpId="0"/>
      <p:bldP spid="50" grpId="1"/>
      <p:bldP spid="26" grpId="0"/>
      <p:bldP spid="14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1691680" y="1268760"/>
            <a:ext cx="5760640" cy="436054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411760" y="1988840"/>
            <a:ext cx="4320480" cy="2808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0" cap="sq" cmpd="sng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Содержимое блока</a:t>
            </a:r>
          </a:p>
          <a:p>
            <a:pPr algn="ctr"/>
            <a:r>
              <a:rPr lang="ru-RU" dirty="0" smtClean="0"/>
              <a:t>(текст, теги)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870845" y="2564904"/>
            <a:ext cx="3312368" cy="165618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</a:p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одержимое блока</a:t>
            </a:r>
          </a:p>
          <a:p>
            <a:pPr algn="ctr"/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(текст, теги)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870845" y="4221088"/>
            <a:ext cx="0" cy="2088232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6183213" y="4221088"/>
            <a:ext cx="0" cy="2088232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2870845" y="6309320"/>
            <a:ext cx="3312368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38616" y="5509101"/>
            <a:ext cx="172547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800" b="1" dirty="0" smtClean="0"/>
              <a:t>width</a:t>
            </a:r>
          </a:p>
          <a:p>
            <a:pPr algn="ctr"/>
            <a:r>
              <a:rPr lang="en-US" dirty="0" smtClean="0"/>
              <a:t>(</a:t>
            </a:r>
            <a:r>
              <a:rPr lang="ru-RU" dirty="0" smtClean="0"/>
              <a:t>ширина блока</a:t>
            </a:r>
            <a:r>
              <a:rPr lang="en-US" dirty="0" smtClean="0"/>
              <a:t>)</a:t>
            </a:r>
            <a:endParaRPr lang="ru-RU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V="1">
            <a:off x="6603464" y="4653136"/>
            <a:ext cx="0" cy="16561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6861016" y="4653136"/>
            <a:ext cx="0" cy="16561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6603464" y="6093296"/>
            <a:ext cx="257552" cy="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6861016" y="6093296"/>
            <a:ext cx="203146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60590" y="5373216"/>
            <a:ext cx="174791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border</a:t>
            </a:r>
          </a:p>
          <a:p>
            <a:pPr algn="ctr"/>
            <a:r>
              <a:rPr lang="en-US" dirty="0" smtClean="0"/>
              <a:t>(</a:t>
            </a:r>
            <a:r>
              <a:rPr lang="ru-RU" dirty="0" smtClean="0"/>
              <a:t>граница блока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943761" y="2132856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padding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19171" y="1372705"/>
            <a:ext cx="1136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margin</a:t>
            </a:r>
            <a:r>
              <a:rPr lang="en-US" sz="2000" b="1" dirty="0" smtClean="0"/>
              <a:t> </a:t>
            </a:r>
            <a:endParaRPr lang="ru-RU" sz="2000" dirty="0"/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>
            <a:off x="1475656" y="2564904"/>
            <a:ext cx="1395189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1475656" y="4221088"/>
            <a:ext cx="1395189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 flipV="1">
            <a:off x="1616010" y="2532966"/>
            <a:ext cx="3662" cy="1688122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-36512" y="3095672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</a:t>
            </a:r>
            <a:r>
              <a:rPr lang="en-US" sz="2400" b="1" dirty="0" smtClean="0"/>
              <a:t>height</a:t>
            </a:r>
            <a:endParaRPr lang="en-US" sz="2800" b="1" dirty="0" smtClean="0"/>
          </a:p>
          <a:p>
            <a:pPr algn="ctr"/>
            <a:r>
              <a:rPr lang="en-US" dirty="0" smtClean="0"/>
              <a:t>(</a:t>
            </a:r>
            <a:r>
              <a:rPr lang="ru-RU" dirty="0" smtClean="0"/>
              <a:t>высота блока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3943761" y="4191471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padding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2046828" y="3064068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padding</a:t>
            </a:r>
            <a:r>
              <a:rPr lang="en-US" sz="2000" b="1" dirty="0" smtClean="0"/>
              <a:t> </a:t>
            </a:r>
            <a:endParaRPr lang="ru-RU" sz="2000" dirty="0"/>
          </a:p>
        </p:txBody>
      </p:sp>
      <p:sp>
        <p:nvSpPr>
          <p:cNvPr id="29" name="TextBox 28"/>
          <p:cNvSpPr txBox="1"/>
          <p:nvPr/>
        </p:nvSpPr>
        <p:spPr>
          <a:xfrm rot="5400000">
            <a:off x="5719236" y="3064068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padding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11599" y="4983559"/>
            <a:ext cx="1136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margin</a:t>
            </a:r>
            <a:r>
              <a:rPr lang="en-US" sz="2000" b="1" dirty="0" smtClean="0"/>
              <a:t> </a:t>
            </a:r>
            <a:endParaRPr lang="ru-RU" sz="2000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1354280" y="3095672"/>
            <a:ext cx="1136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margi</a:t>
            </a:r>
            <a:r>
              <a:rPr lang="en-US" sz="2400" b="1" dirty="0" smtClean="0">
                <a:solidFill>
                  <a:srgbClr val="002060"/>
                </a:solidFill>
              </a:rPr>
              <a:t>n</a:t>
            </a:r>
            <a:r>
              <a:rPr lang="en-US" sz="2000" b="1" dirty="0" smtClean="0"/>
              <a:t> </a:t>
            </a:r>
            <a:endParaRPr lang="ru-RU" sz="2000" dirty="0"/>
          </a:p>
        </p:txBody>
      </p:sp>
      <p:sp>
        <p:nvSpPr>
          <p:cNvPr id="36" name="TextBox 35"/>
          <p:cNvSpPr txBox="1"/>
          <p:nvPr/>
        </p:nvSpPr>
        <p:spPr>
          <a:xfrm rot="5400000">
            <a:off x="6581247" y="3118328"/>
            <a:ext cx="1136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margin</a:t>
            </a:r>
            <a:r>
              <a:rPr lang="en-US" sz="2000" b="1" dirty="0" smtClean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2532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718299"/>
            <a:ext cx="8928992" cy="1200329"/>
          </a:xfrm>
          <a:prstGeom prst="rect">
            <a:avLst/>
          </a:prstGeom>
          <a:solidFill>
            <a:srgbClr val="FFFF0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/>
              <a:t>По умолчанию ширина </a:t>
            </a:r>
            <a:r>
              <a:rPr lang="ru-RU" dirty="0"/>
              <a:t>блока </a:t>
            </a:r>
            <a:r>
              <a:rPr lang="ru-RU" dirty="0" err="1" smtClean="0"/>
              <a:t>расчитывается</a:t>
            </a:r>
            <a:r>
              <a:rPr lang="ru-RU" dirty="0" smtClean="0"/>
              <a:t> как</a:t>
            </a:r>
          </a:p>
          <a:p>
            <a:r>
              <a:rPr lang="en-US" dirty="0">
                <a:solidFill>
                  <a:schemeClr val="tx2"/>
                </a:solidFill>
              </a:rPr>
              <a:t>width</a:t>
            </a:r>
            <a:r>
              <a:rPr lang="ru-RU" dirty="0">
                <a:solidFill>
                  <a:schemeClr val="tx2"/>
                </a:solidFill>
              </a:rPr>
              <a:t> + </a:t>
            </a:r>
            <a:r>
              <a:rPr lang="en-US" dirty="0">
                <a:solidFill>
                  <a:schemeClr val="tx2"/>
                </a:solidFill>
              </a:rPr>
              <a:t>padding-left + padding-right + border-left + </a:t>
            </a:r>
          </a:p>
          <a:p>
            <a:r>
              <a:rPr lang="en-US" dirty="0">
                <a:solidFill>
                  <a:schemeClr val="tx2"/>
                </a:solidFill>
              </a:rPr>
              <a:t>border-right </a:t>
            </a:r>
            <a:endParaRPr lang="ru-RU" dirty="0">
              <a:solidFill>
                <a:schemeClr val="tx2"/>
              </a:solidFill>
            </a:endParaRPr>
          </a:p>
          <a:p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495" y="2084710"/>
            <a:ext cx="4176464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Например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.block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width: 300px;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padding: 20px;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border: 10px solid red;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410" y="4078813"/>
            <a:ext cx="8898033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Ширина блока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300px + 20px + 20px + 10px + 10px = 360px;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71222" y="107340"/>
            <a:ext cx="211468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001/index.html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95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18373"/>
            <a:ext cx="8928992" cy="923330"/>
          </a:xfrm>
          <a:prstGeom prst="rect">
            <a:avLst/>
          </a:prstGeom>
          <a:solidFill>
            <a:srgbClr val="FFFF0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/>
              <a:t>В С</a:t>
            </a:r>
            <a:r>
              <a:rPr lang="en-US" dirty="0" smtClean="0"/>
              <a:t>SS</a:t>
            </a:r>
            <a:r>
              <a:rPr lang="ru-RU" dirty="0" smtClean="0"/>
              <a:t> </a:t>
            </a:r>
            <a:r>
              <a:rPr lang="en-US" dirty="0" smtClean="0"/>
              <a:t>3 </a:t>
            </a:r>
            <a:r>
              <a:rPr lang="ru-RU" dirty="0" smtClean="0"/>
              <a:t>добавлено свойство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box-sizing</a:t>
            </a:r>
            <a:r>
              <a:rPr lang="en-US" dirty="0" smtClean="0"/>
              <a:t>: </a:t>
            </a:r>
            <a:r>
              <a:rPr lang="en-US" dirty="0">
                <a:solidFill>
                  <a:srgbClr val="0070C0"/>
                </a:solidFill>
              </a:rPr>
              <a:t>content-box | </a:t>
            </a:r>
            <a:r>
              <a:rPr lang="en-US" dirty="0" smtClean="0">
                <a:solidFill>
                  <a:srgbClr val="0070C0"/>
                </a:solidFill>
              </a:rPr>
              <a:t>border-box</a:t>
            </a:r>
            <a:endParaRPr lang="ru-RU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  </a:t>
            </a:r>
            <a:r>
              <a:rPr lang="ru-RU" dirty="0" smtClean="0"/>
              <a:t>которое меняет алгоритм расчета ширины блока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597" y="1087636"/>
            <a:ext cx="4176464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Например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box-sizing: border-box; 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.block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width: 300px;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padding: 20px;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border: 10px solid red;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27984" y="1102825"/>
            <a:ext cx="4608512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Ширина блока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300px </a:t>
            </a: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то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свойства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включают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 </a:t>
            </a:r>
            <a:r>
              <a:rPr lang="uk-U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себя</a:t>
            </a:r>
            <a:r>
              <a:rPr lang="uk-U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uk-UA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и</a:t>
            </a:r>
            <a:r>
              <a:rPr lang="en-US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border-width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1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dirty="0" smtClean="0"/>
              <a:t>Наименование сторон блока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51720" y="2276872"/>
            <a:ext cx="4680520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779912" y="1412776"/>
            <a:ext cx="9090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top</a:t>
            </a:r>
            <a:endParaRPr lang="ru-RU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79912" y="4881354"/>
            <a:ext cx="1773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bottom</a:t>
            </a:r>
            <a:endParaRPr lang="ru-RU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8633" y="3068960"/>
            <a:ext cx="905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left</a:t>
            </a:r>
            <a:endParaRPr lang="ru-RU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38967" y="2996952"/>
            <a:ext cx="1186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right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29751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Составная">
  <a:themeElements>
    <a:clrScheme name="Составная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Состав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тав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1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2250</TotalTime>
  <Words>1828</Words>
  <Application>Microsoft Office PowerPoint</Application>
  <PresentationFormat>Экран (4:3)</PresentationFormat>
  <Paragraphs>452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34</vt:i4>
      </vt:variant>
    </vt:vector>
  </HeadingPairs>
  <TitlesOfParts>
    <vt:vector size="45" baseType="lpstr">
      <vt:lpstr>Arial</vt:lpstr>
      <vt:lpstr>Calibri</vt:lpstr>
      <vt:lpstr>Courier New</vt:lpstr>
      <vt:lpstr>Lucida Sans Unicode</vt:lpstr>
      <vt:lpstr>Verdana</vt:lpstr>
      <vt:lpstr>Wingdings</vt:lpstr>
      <vt:lpstr>Wingdings 2</vt:lpstr>
      <vt:lpstr>Wingdings 3</vt:lpstr>
      <vt:lpstr>Составная</vt:lpstr>
      <vt:lpstr>Тема Office</vt:lpstr>
      <vt:lpstr>Тема1</vt:lpstr>
      <vt:lpstr>Блочная модель  CSS</vt:lpstr>
      <vt:lpstr>Презентация PowerPoint</vt:lpstr>
      <vt:lpstr>Свойство display</vt:lpstr>
      <vt:lpstr>Презентация PowerPoint</vt:lpstr>
      <vt:lpstr>Блочная модель</vt:lpstr>
      <vt:lpstr>Презентация PowerPoint</vt:lpstr>
      <vt:lpstr>Презентация PowerPoint</vt:lpstr>
      <vt:lpstr>Презентация PowerPoint</vt:lpstr>
      <vt:lpstr>Наименование сторон блока</vt:lpstr>
      <vt:lpstr>Примеры применения свойств    блока    width, height</vt:lpstr>
      <vt:lpstr>Сокращенная запись свойств блока</vt:lpstr>
      <vt:lpstr>Свойства блока paddind, margin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Превышение ширины контента заданной ширины блока</vt:lpstr>
      <vt:lpstr>Свойство блока margin</vt:lpstr>
      <vt:lpstr>Презентация PowerPoint</vt:lpstr>
      <vt:lpstr>Презентация PowerPoint</vt:lpstr>
      <vt:lpstr>Презентация PowerPoint</vt:lpstr>
      <vt:lpstr>Презентация PowerPoint</vt:lpstr>
      <vt:lpstr>Свойство блока padding</vt:lpstr>
      <vt:lpstr>border  блока</vt:lpstr>
      <vt:lpstr>Фон блока</vt:lpstr>
      <vt:lpstr>Фон блока</vt:lpstr>
      <vt:lpstr>Презентация PowerPoint</vt:lpstr>
      <vt:lpstr>Фон блока</vt:lpstr>
      <vt:lpstr>Фон блока одним правилом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roman</cp:lastModifiedBy>
  <cp:revision>485</cp:revision>
  <dcterms:modified xsi:type="dcterms:W3CDTF">2017-09-20T08:38:50Z</dcterms:modified>
</cp:coreProperties>
</file>