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57" r:id="rId2"/>
    <p:sldId id="477" r:id="rId3"/>
    <p:sldId id="527" r:id="rId4"/>
    <p:sldId id="528" r:id="rId5"/>
    <p:sldId id="529" r:id="rId6"/>
    <p:sldId id="479" r:id="rId7"/>
    <p:sldId id="531" r:id="rId8"/>
    <p:sldId id="480" r:id="rId9"/>
    <p:sldId id="481" r:id="rId10"/>
    <p:sldId id="542" r:id="rId11"/>
    <p:sldId id="540" r:id="rId12"/>
    <p:sldId id="541" r:id="rId13"/>
    <p:sldId id="539" r:id="rId14"/>
    <p:sldId id="532" r:id="rId15"/>
    <p:sldId id="543" r:id="rId16"/>
    <p:sldId id="544" r:id="rId17"/>
    <p:sldId id="482" r:id="rId18"/>
    <p:sldId id="493" r:id="rId19"/>
    <p:sldId id="483" r:id="rId20"/>
    <p:sldId id="545" r:id="rId21"/>
    <p:sldId id="549" r:id="rId22"/>
    <p:sldId id="462" r:id="rId23"/>
    <p:sldId id="546" r:id="rId24"/>
    <p:sldId id="547" r:id="rId25"/>
    <p:sldId id="550" r:id="rId26"/>
    <p:sldId id="551" r:id="rId27"/>
    <p:sldId id="552" r:id="rId28"/>
    <p:sldId id="555" r:id="rId29"/>
    <p:sldId id="554" r:id="rId30"/>
    <p:sldId id="553" r:id="rId31"/>
    <p:sldId id="548" r:id="rId32"/>
    <p:sldId id="556" r:id="rId33"/>
    <p:sldId id="44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4" autoAdjust="0"/>
  </p:normalViewPr>
  <p:slideViewPr>
    <p:cSldViewPr showGuides="1">
      <p:cViewPr varScale="1">
        <p:scale>
          <a:sx n="103" d="100"/>
          <a:sy n="103" d="100"/>
        </p:scale>
        <p:origin x="234" y="96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5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0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82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5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2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68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6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7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04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6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411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18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70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07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60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63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99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0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3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produc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sz="4000" dirty="0" err="1" smtClean="0"/>
              <a:t>занятие</a:t>
            </a:r>
            <a:r>
              <a:rPr lang="uk-UA" sz="4000" dirty="0" smtClean="0"/>
              <a:t> </a:t>
            </a:r>
            <a:r>
              <a:rPr lang="en-US" sz="4000" dirty="0" smtClean="0"/>
              <a:t>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43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35" y="11663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набираем 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init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66" y="4365104"/>
            <a:ext cx="8975530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Теперь каталог проекта – это </a:t>
            </a:r>
            <a:r>
              <a:rPr lang="ru-RU" dirty="0" err="1" smtClean="0"/>
              <a:t>репозиторий</a:t>
            </a:r>
            <a:r>
              <a:rPr lang="ru-RU" dirty="0" smtClean="0"/>
              <a:t> файлов проекта, и </a:t>
            </a:r>
            <a:r>
              <a:rPr lang="en-US" dirty="0" smtClean="0"/>
              <a:t>GIT</a:t>
            </a:r>
            <a:r>
              <a:rPr lang="ru-RU" dirty="0" smtClean="0"/>
              <a:t>   будет</a:t>
            </a:r>
            <a:r>
              <a:rPr lang="en-US" dirty="0" smtClean="0"/>
              <a:t> </a:t>
            </a:r>
            <a:r>
              <a:rPr lang="ru-RU" dirty="0" smtClean="0"/>
              <a:t>отслеживать все сделанные в нем изменения.</a:t>
            </a:r>
          </a:p>
          <a:p>
            <a:endParaRPr lang="ru-RU" dirty="0"/>
          </a:p>
          <a:p>
            <a:r>
              <a:rPr lang="ru-RU" dirty="0" smtClean="0"/>
              <a:t>В каталоге проекта создается каталог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где будут хранится служебные файлы </a:t>
            </a:r>
            <a:r>
              <a:rPr lang="en-US" dirty="0" smtClean="0">
                <a:solidFill>
                  <a:schemeClr val="accent2"/>
                </a:solidFill>
              </a:rPr>
              <a:t>GIT</a:t>
            </a:r>
            <a:r>
              <a:rPr lang="en-US" dirty="0" smtClean="0"/>
              <a:t> </a:t>
            </a:r>
            <a:r>
              <a:rPr lang="ru-RU" dirty="0" smtClean="0"/>
              <a:t>и все изменения, сделанные в проекте</a:t>
            </a:r>
          </a:p>
          <a:p>
            <a:endParaRPr lang="ru-RU" dirty="0"/>
          </a:p>
          <a:p>
            <a:r>
              <a:rPr lang="ru-RU" dirty="0" smtClean="0"/>
              <a:t>Из командной строки можно увидеть этот каталог набрав команду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</a:rPr>
              <a:t>ls</a:t>
            </a:r>
            <a:r>
              <a:rPr lang="en-US" dirty="0" smtClean="0">
                <a:solidFill>
                  <a:schemeClr val="accent2"/>
                </a:solidFill>
              </a:rPr>
              <a:t> –la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0466"/>
            <a:ext cx="8964488" cy="35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07904" y="3128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Концепция </a:t>
            </a:r>
            <a:r>
              <a:rPr lang="en-US" dirty="0" smtClean="0">
                <a:solidFill>
                  <a:srgbClr val="002060"/>
                </a:solidFill>
              </a:rPr>
              <a:t>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Архитектура </a:t>
            </a:r>
            <a:r>
              <a:rPr lang="en-US" dirty="0" smtClean="0"/>
              <a:t>GIT </a:t>
            </a:r>
            <a:r>
              <a:rPr lang="ru-RU" dirty="0" smtClean="0"/>
              <a:t>– </a:t>
            </a:r>
            <a:r>
              <a:rPr lang="en-US" dirty="0" smtClean="0"/>
              <a:t>three tree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51920" y="1412776"/>
            <a:ext cx="3528392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repository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2996952"/>
            <a:ext cx="3528392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staging index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4581128"/>
            <a:ext cx="3528392" cy="7920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working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635896" y="3573016"/>
            <a:ext cx="0" cy="1404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938" y="416507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</a:t>
            </a:r>
            <a:r>
              <a:rPr lang="en-US" sz="2400" b="1" dirty="0" smtClean="0"/>
              <a:t> add f1.txt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2780" y="54138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</a:t>
            </a:r>
            <a:endParaRPr lang="ru-RU" b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635896" y="1772816"/>
            <a:ext cx="0" cy="1404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2558" y="2276872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</a:t>
            </a:r>
            <a:r>
              <a:rPr lang="en-US" sz="2400" b="1" dirty="0" smtClean="0"/>
              <a:t> commit f1.txt </a:t>
            </a:r>
            <a:endParaRPr lang="ru-RU" sz="2400" b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7596336" y="1844824"/>
            <a:ext cx="0" cy="34563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1920" y="1412776"/>
            <a:ext cx="3528392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repository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2996952"/>
            <a:ext cx="3528392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staging index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4581128"/>
            <a:ext cx="3528392" cy="7920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working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938" y="21655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add f1.txt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47925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f1.txt(v1)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50861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commit f1.txt 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4817558"/>
            <a:ext cx="4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6336" y="320368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f1.txt(v1)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6336" y="16195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f1.txt(v1)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96336" y="4797152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f1.txt(v2)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8549" y="868650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add f1.txt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4284" y="48244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45256" y="3212976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f1.txt(v2)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9060" y="122869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commit f1.txt </a:t>
            </a:r>
            <a:endParaRPr lang="ru-RU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5256" y="1628800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f1.txt(v2)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655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12673E-6 L 8.33333E-7 -0.235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3611 L 0.00121 -0.470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4347E-6 L 0.00225 -0.240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0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24074 L 0.00225 -0.47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3" grpId="0"/>
      <p:bldP spid="13" grpId="1"/>
      <p:bldP spid="14" grpId="0"/>
      <p:bldP spid="21" grpId="0"/>
      <p:bldP spid="22" grpId="0" animBg="1"/>
      <p:bldP spid="23" grpId="0"/>
      <p:bldP spid="4" grpId="0"/>
      <p:bldP spid="4" grpId="1"/>
      <p:bldP spid="4" grpId="2"/>
      <p:bldP spid="24" grpId="0" animBg="1"/>
      <p:bldP spid="25" grpId="0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83768" y="44624"/>
            <a:ext cx="4464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 workflow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632877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ru-RU" dirty="0" smtClean="0"/>
              <a:t>Создаем</a:t>
            </a:r>
            <a:r>
              <a:rPr lang="en-US" dirty="0" smtClean="0"/>
              <a:t>(</a:t>
            </a:r>
            <a:r>
              <a:rPr lang="ru-RU" dirty="0" smtClean="0"/>
              <a:t>редактируем</a:t>
            </a:r>
            <a:r>
              <a:rPr lang="en-US" dirty="0" smtClean="0"/>
              <a:t>)</a:t>
            </a:r>
            <a:r>
              <a:rPr lang="ru-RU" dirty="0" smtClean="0"/>
              <a:t> файл(ы)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Добавляем их в </a:t>
            </a:r>
            <a:r>
              <a:rPr lang="en-US" dirty="0" smtClean="0"/>
              <a:t>staging area</a:t>
            </a:r>
          </a:p>
          <a:p>
            <a:pPr marL="342900" indent="-342900">
              <a:buAutoNum type="arabicPeriod"/>
            </a:pPr>
            <a:r>
              <a:rPr lang="en-US" dirty="0" smtClean="0"/>
              <a:t>Commit</a:t>
            </a:r>
            <a:r>
              <a:rPr lang="ru-RU" dirty="0" smtClean="0"/>
              <a:t> изменения в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2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3888" y="44624"/>
            <a:ext cx="208823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Начало работы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9" y="526608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ru-RU" dirty="0" smtClean="0"/>
              <a:t>Создадим в каталоге проекта файл </a:t>
            </a:r>
            <a:r>
              <a:rPr lang="en-US" dirty="0" smtClean="0"/>
              <a:t> file1.txt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Набрать команду </a:t>
            </a:r>
          </a:p>
          <a:p>
            <a:r>
              <a:rPr lang="ru-RU" dirty="0" smtClean="0"/>
              <a:t>       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status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3" y="1628800"/>
            <a:ext cx="88292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39" y="150892"/>
            <a:ext cx="8975530" cy="126188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3. </a:t>
            </a:r>
            <a:r>
              <a:rPr lang="ru-RU" dirty="0" smtClean="0"/>
              <a:t>Дадим команду </a:t>
            </a:r>
            <a:r>
              <a:rPr lang="en-US" dirty="0" smtClean="0"/>
              <a:t>GIT</a:t>
            </a:r>
            <a:r>
              <a:rPr lang="ru-RU" dirty="0" smtClean="0"/>
              <a:t> добавить изменения в </a:t>
            </a:r>
            <a:r>
              <a:rPr lang="en-US" dirty="0" smtClean="0"/>
              <a:t>staging area</a:t>
            </a:r>
            <a:endParaRPr lang="ru-RU" dirty="0" smtClean="0"/>
          </a:p>
          <a:p>
            <a:r>
              <a:rPr lang="en-US" dirty="0" smtClean="0"/>
              <a:t>			</a:t>
            </a:r>
            <a:r>
              <a:rPr lang="en-US" sz="2200" dirty="0" err="1" smtClean="0">
                <a:solidFill>
                  <a:schemeClr val="accent2"/>
                </a:solidFill>
              </a:rPr>
              <a:t>git</a:t>
            </a:r>
            <a:r>
              <a:rPr lang="en-US" sz="2200" dirty="0" smtClean="0">
                <a:solidFill>
                  <a:schemeClr val="accent2"/>
                </a:solidFill>
              </a:rPr>
              <a:t> add .</a:t>
            </a:r>
          </a:p>
          <a:p>
            <a:endParaRPr lang="en-US" dirty="0"/>
          </a:p>
          <a:p>
            <a:r>
              <a:rPr lang="ru-RU" dirty="0" smtClean="0"/>
              <a:t>где . – текущий каталог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5170"/>
            <a:ext cx="8532440" cy="40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016"/>
            <a:ext cx="8975530" cy="98488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Теперь нам нужно отправить изменения в постоянную память </a:t>
            </a:r>
            <a:r>
              <a:rPr lang="en-US" dirty="0" smtClean="0"/>
              <a:t>GIT</a:t>
            </a:r>
            <a:endParaRPr lang="ru-RU" dirty="0" smtClean="0"/>
          </a:p>
          <a:p>
            <a:r>
              <a:rPr lang="en-US" dirty="0"/>
              <a:t>	</a:t>
            </a:r>
            <a:r>
              <a:rPr lang="en-US" sz="2200" dirty="0" err="1" smtClean="0">
                <a:solidFill>
                  <a:schemeClr val="accent2"/>
                </a:solidFill>
              </a:rPr>
              <a:t>git</a:t>
            </a:r>
            <a:r>
              <a:rPr lang="en-US" sz="2200" dirty="0" smtClean="0">
                <a:solidFill>
                  <a:schemeClr val="accent2"/>
                </a:solidFill>
              </a:rPr>
              <a:t> commit –m  "initial </a:t>
            </a:r>
            <a:r>
              <a:rPr lang="en-US" sz="2200" dirty="0">
                <a:solidFill>
                  <a:schemeClr val="accent2"/>
                </a:solidFill>
              </a:rPr>
              <a:t>commit</a:t>
            </a:r>
            <a:r>
              <a:rPr lang="en-US" sz="2200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 </a:t>
            </a:r>
          </a:p>
          <a:p>
            <a:r>
              <a:rPr lang="ru-RU" dirty="0" smtClean="0"/>
              <a:t>Где  </a:t>
            </a:r>
            <a:r>
              <a:rPr lang="en-US" dirty="0" smtClean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m </a:t>
            </a:r>
            <a:r>
              <a:rPr lang="en-US" dirty="0" smtClean="0">
                <a:solidFill>
                  <a:srgbClr val="002060"/>
                </a:solidFill>
              </a:rPr>
              <a:t> "initial </a:t>
            </a:r>
            <a:r>
              <a:rPr lang="en-US" dirty="0">
                <a:solidFill>
                  <a:srgbClr val="002060"/>
                </a:solidFill>
              </a:rPr>
              <a:t>commit"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smtClean="0"/>
              <a:t>-&gt; </a:t>
            </a:r>
            <a:r>
              <a:rPr lang="ru-RU" dirty="0" smtClean="0"/>
              <a:t>это описание </a:t>
            </a:r>
            <a:r>
              <a:rPr lang="ru-RU" dirty="0" err="1" smtClean="0"/>
              <a:t>коммита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" y="1556792"/>
            <a:ext cx="9067874" cy="37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116632"/>
            <a:ext cx="494308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Как писать сообщения для </a:t>
            </a:r>
            <a:r>
              <a:rPr lang="en-US" dirty="0" smtClean="0">
                <a:solidFill>
                  <a:srgbClr val="002060"/>
                </a:solidFill>
              </a:rPr>
              <a:t>commit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64102"/>
            <a:ext cx="8975530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- </a:t>
            </a:r>
            <a:r>
              <a:rPr lang="ru-RU" dirty="0" smtClean="0"/>
              <a:t>использовать в первой строке для общего описания </a:t>
            </a:r>
            <a:r>
              <a:rPr lang="ru-RU" dirty="0" err="1" smtClean="0"/>
              <a:t>коммита</a:t>
            </a:r>
            <a:r>
              <a:rPr lang="ru-RU" dirty="0" smtClean="0"/>
              <a:t> не   </a:t>
            </a:r>
          </a:p>
          <a:p>
            <a:r>
              <a:rPr lang="ru-RU" dirty="0" smtClean="0"/>
              <a:t>  более 50 символов, затем пустая строка, и более подробное </a:t>
            </a:r>
          </a:p>
          <a:p>
            <a:r>
              <a:rPr lang="ru-RU" dirty="0"/>
              <a:t> </a:t>
            </a:r>
            <a:r>
              <a:rPr lang="ru-RU" dirty="0" smtClean="0"/>
              <a:t> описание не более 70 символов в строке</a:t>
            </a:r>
          </a:p>
          <a:p>
            <a:r>
              <a:rPr lang="ru-RU" dirty="0" smtClean="0"/>
              <a:t>- сообщения писать в настоящем времени</a:t>
            </a:r>
          </a:p>
          <a:p>
            <a:r>
              <a:rPr lang="ru-RU" dirty="0" smtClean="0"/>
              <a:t>- можно перед сообщением указывать номер бага, типы файлов в </a:t>
            </a:r>
          </a:p>
          <a:p>
            <a:r>
              <a:rPr lang="ru-RU" dirty="0" smtClean="0"/>
              <a:t>  квадратных скобках которые изменялись. Например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 smtClean="0">
                <a:solidFill>
                  <a:srgbClr val="002060"/>
                </a:solidFill>
              </a:rPr>
              <a:t>js,css</a:t>
            </a:r>
            <a:r>
              <a:rPr lang="en-US" dirty="0" smtClean="0">
                <a:solidFill>
                  <a:srgbClr val="002060"/>
                </a:solidFill>
              </a:rPr>
              <a:t>]: ...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bugfix</a:t>
            </a:r>
            <a:r>
              <a:rPr lang="en-US" dirty="0" smtClean="0">
                <a:solidFill>
                  <a:srgbClr val="002060"/>
                </a:solidFill>
              </a:rPr>
              <a:t>: ...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  </a:t>
            </a:r>
            <a:r>
              <a:rPr lang="en-US" dirty="0" smtClean="0">
                <a:solidFill>
                  <a:srgbClr val="002060"/>
                </a:solidFill>
              </a:rPr>
              <a:t>#20130810: ...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67" y="3356992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smtClean="0"/>
              <a:t>Плохое описание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"</a:t>
            </a:r>
            <a:r>
              <a:rPr lang="ru-RU" dirty="0">
                <a:solidFill>
                  <a:srgbClr val="002060"/>
                </a:solidFill>
              </a:rPr>
              <a:t>исправить </a:t>
            </a:r>
            <a:r>
              <a:rPr lang="ru-RU" dirty="0" smtClean="0">
                <a:solidFill>
                  <a:srgbClr val="002060"/>
                </a:solidFill>
              </a:rPr>
              <a:t>опечатку" </a:t>
            </a:r>
          </a:p>
          <a:p>
            <a:r>
              <a:rPr lang="ru-RU" i="1" dirty="0" smtClean="0"/>
              <a:t>Правильно бы было так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[#3443]: </a:t>
            </a:r>
            <a:r>
              <a:rPr lang="ru-RU" dirty="0" smtClean="0">
                <a:solidFill>
                  <a:srgbClr val="002060"/>
                </a:solidFill>
              </a:rPr>
              <a:t>добавить закрывающий 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r>
              <a:rPr lang="ru-RU" dirty="0" smtClean="0">
                <a:solidFill>
                  <a:srgbClr val="002060"/>
                </a:solidFill>
              </a:rPr>
              <a:t> тег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в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разделе </a:t>
            </a:r>
            <a:r>
              <a:rPr lang="en-US" dirty="0" smtClean="0">
                <a:solidFill>
                  <a:srgbClr val="002060"/>
                </a:solidFill>
              </a:rPr>
              <a:t>HTML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4653136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smtClean="0"/>
              <a:t>Плохое описание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"обновить код логина" </a:t>
            </a:r>
          </a:p>
          <a:p>
            <a:r>
              <a:rPr lang="ru-RU" i="1" dirty="0" smtClean="0"/>
              <a:t>Правильно бы было так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[#3443]: </a:t>
            </a:r>
            <a:r>
              <a:rPr lang="ru-RU" dirty="0" smtClean="0">
                <a:solidFill>
                  <a:srgbClr val="002060"/>
                </a:solidFill>
              </a:rPr>
              <a:t>изменить пользовательскую аутентификацию  с 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     использованием существующих ролей системы"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95" y="116632"/>
            <a:ext cx="897553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smtClean="0"/>
              <a:t>Правильно бы было так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ru-RU" dirty="0" smtClean="0">
                <a:solidFill>
                  <a:srgbClr val="002060"/>
                </a:solidFill>
              </a:rPr>
              <a:t>54445</a:t>
            </a:r>
            <a:r>
              <a:rPr lang="en-US" dirty="0" smtClean="0">
                <a:solidFill>
                  <a:srgbClr val="002060"/>
                </a:solidFill>
              </a:rPr>
              <a:t>: fixed bug in logout admin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When an admin logged out of admin area, they could not log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in the members area because their session [:</a:t>
            </a:r>
            <a:r>
              <a:rPr lang="en-US" dirty="0" err="1" smtClean="0">
                <a:solidFill>
                  <a:srgbClr val="002060"/>
                </a:solidFill>
              </a:rPr>
              <a:t>user_id</a:t>
            </a:r>
            <a:r>
              <a:rPr lang="en-US" dirty="0" smtClean="0">
                <a:solidFill>
                  <a:srgbClr val="002060"/>
                </a:solidFill>
              </a:rPr>
              <a:t>] was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still set to the admin ID. This patch fixes the bug by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setting session[:</a:t>
            </a:r>
            <a:r>
              <a:rPr lang="en-US" dirty="0" err="1" smtClean="0">
                <a:solidFill>
                  <a:srgbClr val="002060"/>
                </a:solidFill>
              </a:rPr>
              <a:t>user_id</a:t>
            </a:r>
            <a:r>
              <a:rPr lang="en-US" dirty="0" smtClean="0">
                <a:solidFill>
                  <a:srgbClr val="002060"/>
                </a:solidFill>
              </a:rPr>
              <a:t>] to null when any users logs out of  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any area</a:t>
            </a:r>
            <a:r>
              <a:rPr lang="ru-RU" dirty="0" smtClean="0">
                <a:solidFill>
                  <a:srgbClr val="002060"/>
                </a:solidFill>
              </a:rPr>
              <a:t>“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ru-RU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То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есть описано </a:t>
            </a:r>
            <a:r>
              <a:rPr lang="ru-RU" dirty="0" smtClean="0">
                <a:solidFill>
                  <a:schemeClr val="accent2"/>
                </a:solidFill>
              </a:rPr>
              <a:t>в чем заключалась проблема </a:t>
            </a:r>
            <a:r>
              <a:rPr lang="ru-RU" dirty="0" smtClean="0">
                <a:solidFill>
                  <a:schemeClr val="tx2"/>
                </a:solidFill>
              </a:rPr>
              <a:t>и </a:t>
            </a:r>
            <a:r>
              <a:rPr lang="ru-RU" dirty="0" smtClean="0">
                <a:solidFill>
                  <a:schemeClr val="accent2"/>
                </a:solidFill>
              </a:rPr>
              <a:t>какое было решение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99803" y="79561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Просмотр логов </a:t>
            </a:r>
            <a:r>
              <a:rPr lang="ru-RU" dirty="0" err="1" smtClean="0">
                <a:solidFill>
                  <a:srgbClr val="002060"/>
                </a:solidFill>
              </a:rPr>
              <a:t>коммита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Команда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log</a:t>
            </a:r>
          </a:p>
          <a:p>
            <a:r>
              <a:rPr lang="ru-RU" dirty="0" smtClean="0"/>
              <a:t>Показывает</a:t>
            </a:r>
            <a:r>
              <a:rPr lang="en-US" dirty="0" smtClean="0"/>
              <a:t> </a:t>
            </a:r>
            <a:r>
              <a:rPr lang="ru-RU" dirty="0" smtClean="0"/>
              <a:t>все </a:t>
            </a:r>
            <a:r>
              <a:rPr lang="ru-RU" dirty="0" err="1" smtClean="0"/>
              <a:t>коммиты</a:t>
            </a:r>
            <a:r>
              <a:rPr lang="ru-RU" dirty="0" smtClean="0"/>
              <a:t>. Показывается </a:t>
            </a:r>
          </a:p>
          <a:p>
            <a:r>
              <a:rPr lang="ru-RU" dirty="0" smtClean="0"/>
              <a:t>- уникальный </a:t>
            </a:r>
            <a:r>
              <a:rPr lang="en-US" dirty="0" smtClean="0"/>
              <a:t>ID </a:t>
            </a:r>
            <a:r>
              <a:rPr lang="ru-RU" dirty="0" err="1" smtClean="0"/>
              <a:t>коммита</a:t>
            </a:r>
            <a:r>
              <a:rPr lang="ru-RU" dirty="0" smtClean="0"/>
              <a:t> – </a:t>
            </a:r>
            <a:r>
              <a:rPr lang="en-US" dirty="0" smtClean="0"/>
              <a:t>hash</a:t>
            </a:r>
            <a:r>
              <a:rPr lang="ru-RU" dirty="0" smtClean="0"/>
              <a:t>, </a:t>
            </a:r>
          </a:p>
          <a:p>
            <a:r>
              <a:rPr lang="ru-RU" dirty="0" smtClean="0"/>
              <a:t>- автор </a:t>
            </a:r>
            <a:r>
              <a:rPr lang="ru-RU" dirty="0" err="1" smtClean="0"/>
              <a:t>коммита</a:t>
            </a:r>
            <a:r>
              <a:rPr lang="ru-RU" dirty="0" smtClean="0"/>
              <a:t> (данные берутся из глобальной конфигурации)</a:t>
            </a:r>
          </a:p>
          <a:p>
            <a:r>
              <a:rPr lang="ru-RU" dirty="0" smtClean="0"/>
              <a:t>- дата </a:t>
            </a:r>
            <a:r>
              <a:rPr lang="ru-RU" dirty="0" err="1" smtClean="0"/>
              <a:t>коммита</a:t>
            </a:r>
            <a:endParaRPr lang="ru-RU" dirty="0" smtClean="0"/>
          </a:p>
          <a:p>
            <a:r>
              <a:rPr lang="ru-RU" dirty="0" smtClean="0"/>
              <a:t>- сообщение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5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496" y="1268760"/>
            <a:ext cx="9001000" cy="27238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sz="9600" dirty="0" smtClean="0">
                <a:solidFill>
                  <a:schemeClr val="accent2"/>
                </a:solidFill>
              </a:rPr>
              <a:t>Внимание</a:t>
            </a:r>
            <a:endParaRPr lang="en-US" sz="9600" dirty="0" smtClean="0">
              <a:solidFill>
                <a:schemeClr val="accent2"/>
              </a:solidFill>
            </a:endParaRPr>
          </a:p>
          <a:p>
            <a:pPr algn="ctr"/>
            <a:r>
              <a:rPr lang="ru-RU" sz="2500" dirty="0" smtClean="0">
                <a:solidFill>
                  <a:srgbClr val="002060"/>
                </a:solidFill>
              </a:rPr>
              <a:t>при работе для именования файлов, каталогов, </a:t>
            </a:r>
            <a:r>
              <a:rPr lang="ru-RU" sz="2500" dirty="0" err="1" smtClean="0">
                <a:solidFill>
                  <a:srgbClr val="002060"/>
                </a:solidFill>
              </a:rPr>
              <a:t>коммитов</a:t>
            </a:r>
            <a:r>
              <a:rPr lang="ru-RU" sz="2500" dirty="0" smtClean="0">
                <a:solidFill>
                  <a:srgbClr val="002060"/>
                </a:solidFill>
              </a:rPr>
              <a:t> и т.д. использовать только английский язык</a:t>
            </a:r>
            <a:endParaRPr lang="ru-RU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99803" y="79561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Просмотр логов </a:t>
            </a:r>
            <a:r>
              <a:rPr lang="ru-RU" dirty="0" err="1" smtClean="0">
                <a:solidFill>
                  <a:srgbClr val="002060"/>
                </a:solidFill>
              </a:rPr>
              <a:t>коммита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6" y="527769"/>
            <a:ext cx="8975530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У команды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log</a:t>
            </a:r>
            <a:r>
              <a:rPr lang="en-US" dirty="0" smtClean="0"/>
              <a:t> </a:t>
            </a:r>
            <a:r>
              <a:rPr lang="ru-RU" dirty="0" smtClean="0"/>
              <a:t>есть дополнительные опции, их можно посмотреть набрав</a:t>
            </a:r>
            <a:r>
              <a:rPr lang="en-US" dirty="0" smtClean="0"/>
              <a:t> </a:t>
            </a:r>
            <a:r>
              <a:rPr lang="ru-RU" dirty="0" smtClean="0"/>
              <a:t>команду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help </a:t>
            </a:r>
            <a:r>
              <a:rPr lang="en-US" dirty="0" smtClean="0">
                <a:solidFill>
                  <a:schemeClr val="accent2"/>
                </a:solidFill>
              </a:rPr>
              <a:t>log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Примеры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log –n 4</a:t>
            </a:r>
            <a:r>
              <a:rPr lang="en-US" dirty="0" smtClean="0"/>
              <a:t>    -&gt; </a:t>
            </a:r>
            <a:r>
              <a:rPr lang="ru-RU" dirty="0" smtClean="0"/>
              <a:t>показать 4 </a:t>
            </a:r>
            <a:r>
              <a:rPr lang="ru-RU" dirty="0" err="1" smtClean="0"/>
              <a:t>коммита</a:t>
            </a:r>
            <a:endParaRPr lang="en-US" dirty="0" smtClean="0"/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 </a:t>
            </a:r>
            <a:r>
              <a:rPr lang="ru-RU" dirty="0" smtClean="0">
                <a:solidFill>
                  <a:schemeClr val="accent2"/>
                </a:solidFill>
              </a:rPr>
              <a:t>--</a:t>
            </a:r>
            <a:r>
              <a:rPr lang="en-US" dirty="0" smtClean="0">
                <a:solidFill>
                  <a:schemeClr val="accent2"/>
                </a:solidFill>
              </a:rPr>
              <a:t>since=2014-08-08 </a:t>
            </a:r>
            <a:r>
              <a:rPr lang="en-US" dirty="0" smtClean="0"/>
              <a:t>-&gt; </a:t>
            </a:r>
            <a:r>
              <a:rPr lang="ru-RU" dirty="0" smtClean="0"/>
              <a:t>показать </a:t>
            </a:r>
            <a:r>
              <a:rPr lang="ru-RU" dirty="0" err="1" smtClean="0"/>
              <a:t>коммиты</a:t>
            </a:r>
            <a:r>
              <a:rPr lang="ru-RU" dirty="0" smtClean="0"/>
              <a:t> начиная с этой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даты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 </a:t>
            </a:r>
            <a:r>
              <a:rPr lang="ru-RU" dirty="0" smtClean="0">
                <a:solidFill>
                  <a:schemeClr val="accent2"/>
                </a:solidFill>
              </a:rPr>
              <a:t>--</a:t>
            </a:r>
            <a:r>
              <a:rPr lang="en-US" dirty="0" smtClean="0">
                <a:solidFill>
                  <a:schemeClr val="accent2"/>
                </a:solidFill>
              </a:rPr>
              <a:t>until=2014-08-08 </a:t>
            </a:r>
            <a:r>
              <a:rPr lang="en-US" dirty="0"/>
              <a:t>-&gt; </a:t>
            </a:r>
            <a:r>
              <a:rPr lang="ru-RU" dirty="0"/>
              <a:t>показать </a:t>
            </a:r>
            <a:r>
              <a:rPr lang="ru-RU" dirty="0" err="1"/>
              <a:t>коммиты</a:t>
            </a:r>
            <a:r>
              <a:rPr lang="ru-RU" dirty="0"/>
              <a:t> </a:t>
            </a:r>
            <a:r>
              <a:rPr lang="ru-RU" dirty="0" smtClean="0"/>
              <a:t>до этой даты</a:t>
            </a:r>
            <a:endParaRPr lang="ru-RU" dirty="0"/>
          </a:p>
          <a:p>
            <a:endParaRPr lang="ru-RU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log </a:t>
            </a:r>
            <a:r>
              <a:rPr lang="ru-RU" dirty="0" smtClean="0">
                <a:solidFill>
                  <a:schemeClr val="accent2"/>
                </a:solidFill>
              </a:rPr>
              <a:t>--</a:t>
            </a:r>
            <a:r>
              <a:rPr lang="en-US" dirty="0" smtClean="0">
                <a:solidFill>
                  <a:schemeClr val="accent2"/>
                </a:solidFill>
              </a:rPr>
              <a:t>author=sweet-</a:t>
            </a:r>
            <a:r>
              <a:rPr lang="en-US" dirty="0" err="1" smtClean="0">
                <a:solidFill>
                  <a:schemeClr val="accent2"/>
                </a:solidFill>
              </a:rPr>
              <a:t>ochek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-&gt; </a:t>
            </a:r>
            <a:r>
              <a:rPr lang="ru-RU" dirty="0"/>
              <a:t>показать </a:t>
            </a:r>
            <a:r>
              <a:rPr lang="ru-RU" dirty="0" err="1"/>
              <a:t>коммиты</a:t>
            </a:r>
            <a:r>
              <a:rPr lang="ru-RU" dirty="0"/>
              <a:t> </a:t>
            </a:r>
            <a:r>
              <a:rPr lang="ru-RU" dirty="0" smtClean="0"/>
              <a:t>автора </a:t>
            </a:r>
            <a:endParaRPr lang="ru-RU" dirty="0"/>
          </a:p>
          <a:p>
            <a:endParaRPr lang="ru-RU" dirty="0"/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log </a:t>
            </a:r>
            <a:r>
              <a:rPr lang="ru-RU" dirty="0" smtClean="0">
                <a:solidFill>
                  <a:schemeClr val="accent2"/>
                </a:solidFill>
              </a:rPr>
              <a:t> --</a:t>
            </a:r>
            <a:r>
              <a:rPr lang="en-US" dirty="0" err="1" smtClean="0">
                <a:solidFill>
                  <a:schemeClr val="accent2"/>
                </a:solidFill>
              </a:rPr>
              <a:t>grep</a:t>
            </a:r>
            <a:r>
              <a:rPr lang="en-US" dirty="0" smtClean="0">
                <a:solidFill>
                  <a:schemeClr val="accent2"/>
                </a:solidFill>
              </a:rPr>
              <a:t>="</a:t>
            </a:r>
            <a:r>
              <a:rPr lang="en-US" dirty="0" err="1" smtClean="0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 </a:t>
            </a:r>
            <a:r>
              <a:rPr lang="ru-RU" dirty="0" smtClean="0"/>
              <a:t>поиск </a:t>
            </a:r>
            <a:r>
              <a:rPr lang="ru-RU" dirty="0" err="1"/>
              <a:t>коммиты</a:t>
            </a:r>
            <a:r>
              <a:rPr lang="ru-RU" dirty="0"/>
              <a:t> </a:t>
            </a:r>
            <a:r>
              <a:rPr lang="ru-RU" dirty="0" smtClean="0"/>
              <a:t>по регулярному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выражению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4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chemeClr val="accent2"/>
                </a:solidFill>
              </a:rPr>
              <a:t>Лабараторная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uk-UA" dirty="0" err="1" smtClean="0">
                <a:solidFill>
                  <a:schemeClr val="accent2"/>
                </a:solidFill>
              </a:rPr>
              <a:t>работа</a:t>
            </a:r>
            <a:r>
              <a:rPr lang="uk-UA" dirty="0" smtClean="0">
                <a:solidFill>
                  <a:schemeClr val="accent2"/>
                </a:solidFill>
              </a:rPr>
              <a:t> 1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4102285" cy="11427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8" y="548680"/>
            <a:ext cx="3906044" cy="1084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1553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Этот файл в </a:t>
            </a:r>
            <a:r>
              <a:rPr lang="ru-RU" b="1" dirty="0" err="1" smtClean="0"/>
              <a:t>репозитории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25588" y="168794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Этот файл изменили и хотим</a:t>
            </a:r>
          </a:p>
          <a:p>
            <a:r>
              <a:rPr lang="ru-RU" b="1" dirty="0" smtClean="0"/>
              <a:t>узнать чем они отличаются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411596"/>
            <a:ext cx="26642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>$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diff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9144000" cy="36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847" y="828088"/>
            <a:ext cx="4824536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index </a:t>
            </a:r>
            <a:r>
              <a:rPr lang="en-US" dirty="0"/>
              <a:t>417caa1..5275135 100644</a:t>
            </a:r>
          </a:p>
          <a:p>
            <a:endParaRPr lang="en-US" dirty="0" smtClean="0"/>
          </a:p>
          <a:p>
            <a:r>
              <a:rPr lang="en-US" dirty="0" smtClean="0"/>
              <a:t>--- a/license.txt     </a:t>
            </a:r>
            <a:endParaRPr lang="en-US" dirty="0"/>
          </a:p>
          <a:p>
            <a:r>
              <a:rPr lang="en-US" dirty="0"/>
              <a:t>+++ b/license.txt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@@ -1,3 +1,3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@@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Copyrihgt</a:t>
            </a:r>
            <a:r>
              <a:rPr lang="en-US" dirty="0">
                <a:solidFill>
                  <a:srgbClr val="FF0000"/>
                </a:solidFill>
              </a:rPr>
              <a:t> (c) 2016 Design-class</a:t>
            </a:r>
          </a:p>
          <a:p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 err="1">
                <a:solidFill>
                  <a:srgbClr val="00B050"/>
                </a:solidFill>
              </a:rPr>
              <a:t>Copyrihgt</a:t>
            </a:r>
            <a:r>
              <a:rPr lang="en-US" dirty="0">
                <a:solidFill>
                  <a:srgbClr val="00B050"/>
                </a:solidFill>
              </a:rPr>
              <a:t> (c) 2017 Design-class</a:t>
            </a:r>
          </a:p>
          <a:p>
            <a:r>
              <a:rPr lang="ru-RU" dirty="0"/>
              <a:t> ...</a:t>
            </a:r>
          </a:p>
          <a:p>
            <a:r>
              <a:rPr lang="en-US" dirty="0"/>
              <a:t> text here</a:t>
            </a:r>
          </a:p>
          <a:p>
            <a:r>
              <a:rPr lang="en-US" dirty="0"/>
              <a:t>\ No newline at end of file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499990" y="83957"/>
            <a:ext cx="4522313" cy="1616851"/>
            <a:chOff x="4499990" y="83957"/>
            <a:chExt cx="4522313" cy="1616851"/>
          </a:xfrm>
        </p:grpSpPr>
        <p:sp>
          <p:nvSpPr>
            <p:cNvPr id="13" name="TextBox 12"/>
            <p:cNvSpPr txBox="1"/>
            <p:nvPr/>
          </p:nvSpPr>
          <p:spPr>
            <a:xfrm>
              <a:off x="5931228" y="83957"/>
              <a:ext cx="3091075" cy="36933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chemeClr val="accent2"/>
                  </a:solidFill>
                </a:rPr>
                <a:t>Это измененный файл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H="1">
              <a:off x="4499990" y="469319"/>
              <a:ext cx="2976777" cy="123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107504" y="103233"/>
            <a:ext cx="4251318" cy="1381551"/>
            <a:chOff x="107504" y="103233"/>
            <a:chExt cx="4251318" cy="1381551"/>
          </a:xfrm>
        </p:grpSpPr>
        <p:cxnSp>
          <p:nvCxnSpPr>
            <p:cNvPr id="6" name="Прямая со стрелкой 5"/>
            <p:cNvCxnSpPr>
              <a:stCxn id="16" idx="2"/>
            </p:cNvCxnSpPr>
            <p:nvPr/>
          </p:nvCxnSpPr>
          <p:spPr>
            <a:xfrm>
              <a:off x="1653042" y="472565"/>
              <a:ext cx="2705780" cy="1012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7504" y="103233"/>
              <a:ext cx="3091075" cy="36933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chemeClr val="accent2"/>
                  </a:solidFill>
                </a:rPr>
                <a:t>Это </a:t>
              </a:r>
              <a:r>
                <a:rPr lang="ru-RU" b="1" dirty="0" err="1" smtClean="0">
                  <a:solidFill>
                    <a:schemeClr val="accent2"/>
                  </a:solidFill>
                </a:rPr>
                <a:t>сохранненный</a:t>
              </a:r>
              <a:r>
                <a:rPr lang="ru-RU" b="1" dirty="0" smtClean="0">
                  <a:solidFill>
                    <a:schemeClr val="accent2"/>
                  </a:solidFill>
                </a:rPr>
                <a:t> файл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0" y="1235108"/>
            <a:ext cx="4716016" cy="923330"/>
            <a:chOff x="0" y="1235108"/>
            <a:chExt cx="4716016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0" y="1235108"/>
              <a:ext cx="3491880" cy="92333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chemeClr val="accent2"/>
                  </a:solidFill>
                </a:rPr>
                <a:t>-1,3</a:t>
              </a:r>
              <a:r>
                <a:rPr lang="ru-RU" b="1" dirty="0" smtClean="0">
                  <a:solidFill>
                    <a:schemeClr val="bg2">
                      <a:lumMod val="25000"/>
                    </a:schemeClr>
                  </a:solidFill>
                </a:rPr>
                <a:t> – какое количество строк </a:t>
              </a:r>
              <a:r>
                <a:rPr lang="ru-RU" b="1" dirty="0" err="1" smtClean="0">
                  <a:solidFill>
                    <a:schemeClr val="accent2"/>
                  </a:solidFill>
                </a:rPr>
                <a:t>сохранненого</a:t>
              </a:r>
              <a:r>
                <a:rPr lang="ru-RU" b="1" dirty="0" smtClean="0">
                  <a:solidFill>
                    <a:schemeClr val="accent2"/>
                  </a:solidFill>
                </a:rPr>
                <a:t> </a:t>
              </a:r>
              <a:r>
                <a:rPr lang="ru-RU" b="1" dirty="0" smtClean="0">
                  <a:solidFill>
                    <a:schemeClr val="bg2">
                      <a:lumMod val="25000"/>
                    </a:schemeClr>
                  </a:solidFill>
                </a:rPr>
                <a:t>файла показано</a:t>
              </a:r>
              <a:endParaRPr lang="ru-RU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3491880" y="1714015"/>
              <a:ext cx="1224136" cy="346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Группа 38"/>
          <p:cNvGrpSpPr/>
          <p:nvPr/>
        </p:nvGrpSpPr>
        <p:grpSpPr>
          <a:xfrm>
            <a:off x="72008" y="2204864"/>
            <a:ext cx="5364088" cy="923330"/>
            <a:chOff x="0" y="1235108"/>
            <a:chExt cx="5364088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0" y="1235108"/>
              <a:ext cx="3491880" cy="92333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chemeClr val="accent2"/>
                  </a:solidFill>
                </a:rPr>
                <a:t>+1,3 </a:t>
              </a:r>
              <a:r>
                <a:rPr lang="ru-RU" b="1" dirty="0" smtClean="0">
                  <a:solidFill>
                    <a:schemeClr val="bg2">
                      <a:lumMod val="25000"/>
                    </a:schemeClr>
                  </a:solidFill>
                </a:rPr>
                <a:t>– какое количество строк </a:t>
              </a:r>
              <a:r>
                <a:rPr lang="ru-RU" b="1" dirty="0" smtClean="0">
                  <a:solidFill>
                    <a:schemeClr val="accent2"/>
                  </a:solidFill>
                </a:rPr>
                <a:t>измененного </a:t>
              </a:r>
              <a:r>
                <a:rPr lang="ru-RU" b="1" dirty="0" smtClean="0">
                  <a:solidFill>
                    <a:schemeClr val="bg2">
                      <a:lumMod val="25000"/>
                    </a:schemeClr>
                  </a:solidFill>
                </a:rPr>
                <a:t>файла показано</a:t>
              </a:r>
              <a:endParaRPr lang="ru-RU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41" name="Прямая со стрелкой 40"/>
            <p:cNvCxnSpPr/>
            <p:nvPr/>
          </p:nvCxnSpPr>
          <p:spPr>
            <a:xfrm flipV="1">
              <a:off x="3491880" y="1320323"/>
              <a:ext cx="1872208" cy="393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47058" y="2683771"/>
            <a:ext cx="4311764" cy="1173124"/>
            <a:chOff x="11562" y="189073"/>
            <a:chExt cx="4311764" cy="1173124"/>
          </a:xfrm>
        </p:grpSpPr>
        <p:sp>
          <p:nvSpPr>
            <p:cNvPr id="44" name="TextBox 43"/>
            <p:cNvSpPr txBox="1"/>
            <p:nvPr/>
          </p:nvSpPr>
          <p:spPr>
            <a:xfrm>
              <a:off x="11562" y="992865"/>
              <a:ext cx="3491880" cy="36933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004070"/>
                  </a:solidFill>
                </a:rPr>
                <a:t>Какие строки поменялись</a:t>
              </a:r>
              <a:endParaRPr lang="ru-RU" b="1" dirty="0">
                <a:solidFill>
                  <a:srgbClr val="004070"/>
                </a:solidFill>
              </a:endParaRPr>
            </a:p>
          </p:txBody>
        </p:sp>
        <p:cxnSp>
          <p:nvCxnSpPr>
            <p:cNvPr id="45" name="Прямая со стрелкой 44"/>
            <p:cNvCxnSpPr>
              <a:stCxn id="44" idx="3"/>
            </p:cNvCxnSpPr>
            <p:nvPr/>
          </p:nvCxnSpPr>
          <p:spPr>
            <a:xfrm flipV="1">
              <a:off x="3503442" y="189073"/>
              <a:ext cx="819884" cy="98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116220" y="3077464"/>
            <a:ext cx="4242602" cy="1729651"/>
            <a:chOff x="11562" y="-90455"/>
            <a:chExt cx="4242602" cy="1729651"/>
          </a:xfrm>
        </p:grpSpPr>
        <p:sp>
          <p:nvSpPr>
            <p:cNvPr id="49" name="TextBox 48"/>
            <p:cNvSpPr txBox="1"/>
            <p:nvPr/>
          </p:nvSpPr>
          <p:spPr>
            <a:xfrm>
              <a:off x="11562" y="992865"/>
              <a:ext cx="3491880" cy="64633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004070"/>
                  </a:solidFill>
                </a:rPr>
                <a:t>На какой текст строки поменялись</a:t>
              </a:r>
              <a:endParaRPr lang="ru-RU" b="1" dirty="0">
                <a:solidFill>
                  <a:srgbClr val="004070"/>
                </a:solidFill>
              </a:endParaRPr>
            </a:p>
          </p:txBody>
        </p:sp>
        <p:cxnSp>
          <p:nvCxnSpPr>
            <p:cNvPr id="50" name="Прямая со стрелкой 49"/>
            <p:cNvCxnSpPr>
              <a:stCxn id="49" idx="3"/>
            </p:cNvCxnSpPr>
            <p:nvPr/>
          </p:nvCxnSpPr>
          <p:spPr>
            <a:xfrm flipV="1">
              <a:off x="3503442" y="-90455"/>
              <a:ext cx="750722" cy="140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928992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Добавим файл в </a:t>
            </a:r>
            <a:r>
              <a:rPr lang="en-US" dirty="0" err="1" smtClean="0">
                <a:solidFill>
                  <a:srgbClr val="002060"/>
                </a:solidFill>
              </a:rPr>
              <a:t>StageArea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add 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И выполним команду </a:t>
            </a:r>
            <a:r>
              <a:rPr lang="ru-RU" dirty="0" smtClean="0">
                <a:solidFill>
                  <a:srgbClr val="002060"/>
                </a:solidFill>
              </a:rPr>
              <a:t>сравнения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diff  </a:t>
            </a:r>
            <a:r>
              <a:rPr lang="en-US" dirty="0">
                <a:solidFill>
                  <a:srgbClr val="002060"/>
                </a:solidFill>
              </a:rPr>
              <a:t>-&gt; </a:t>
            </a:r>
            <a:r>
              <a:rPr lang="uk-UA" dirty="0" err="1">
                <a:solidFill>
                  <a:srgbClr val="002060"/>
                </a:solidFill>
              </a:rPr>
              <a:t>ничего</a:t>
            </a:r>
            <a:r>
              <a:rPr lang="uk-UA" dirty="0">
                <a:solidFill>
                  <a:srgbClr val="002060"/>
                </a:solidFill>
              </a:rPr>
              <a:t> не увидим, так </a:t>
            </a:r>
            <a:r>
              <a:rPr lang="uk-UA" dirty="0" err="1">
                <a:solidFill>
                  <a:srgbClr val="002060"/>
                </a:solidFill>
              </a:rPr>
              <a:t>как</a:t>
            </a:r>
            <a:r>
              <a:rPr lang="uk-UA" dirty="0">
                <a:solidFill>
                  <a:srgbClr val="002060"/>
                </a:solidFill>
              </a:rPr>
              <a:t> файл </a:t>
            </a:r>
            <a:r>
              <a:rPr lang="uk-UA" dirty="0" err="1">
                <a:solidFill>
                  <a:srgbClr val="002060"/>
                </a:solidFill>
              </a:rPr>
              <a:t>э</a:t>
            </a:r>
            <a:r>
              <a:rPr lang="uk-UA" dirty="0" err="1" smtClean="0">
                <a:solidFill>
                  <a:srgbClr val="002060"/>
                </a:solidFill>
              </a:rPr>
              <a:t>та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>
                <a:solidFill>
                  <a:srgbClr val="002060"/>
                </a:solidFill>
              </a:rPr>
              <a:t>команда</a:t>
            </a:r>
          </a:p>
          <a:p>
            <a:r>
              <a:rPr lang="uk-UA" dirty="0">
                <a:solidFill>
                  <a:schemeClr val="accent2"/>
                </a:solidFill>
              </a:rPr>
              <a:t> </a:t>
            </a:r>
            <a:r>
              <a:rPr lang="uk-UA" dirty="0" smtClean="0">
                <a:solidFill>
                  <a:schemeClr val="accent2"/>
                </a:solidFill>
              </a:rPr>
              <a:t>              </a:t>
            </a:r>
            <a:r>
              <a:rPr lang="uk-UA" dirty="0" err="1" smtClean="0">
                <a:solidFill>
                  <a:srgbClr val="004070"/>
                </a:solidFill>
              </a:rPr>
              <a:t>сравнивает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файлы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находящиеся</a:t>
            </a:r>
            <a:r>
              <a:rPr lang="uk-UA" dirty="0" smtClean="0">
                <a:solidFill>
                  <a:srgbClr val="004070"/>
                </a:solidFill>
              </a:rPr>
              <a:t> в </a:t>
            </a:r>
            <a:r>
              <a:rPr lang="uk-UA" dirty="0" err="1" smtClean="0">
                <a:solidFill>
                  <a:srgbClr val="004070"/>
                </a:solidFill>
              </a:rPr>
              <a:t>репозитории</a:t>
            </a:r>
            <a:endParaRPr lang="uk-UA" dirty="0" smtClean="0">
              <a:solidFill>
                <a:srgbClr val="004070"/>
              </a:solidFill>
            </a:endParaRPr>
          </a:p>
          <a:p>
            <a:r>
              <a:rPr lang="uk-UA" dirty="0">
                <a:solidFill>
                  <a:srgbClr val="004070"/>
                </a:solidFill>
              </a:rPr>
              <a:t> </a:t>
            </a:r>
            <a:r>
              <a:rPr lang="uk-UA" dirty="0" smtClean="0">
                <a:solidFill>
                  <a:srgbClr val="004070"/>
                </a:solidFill>
              </a:rPr>
              <a:t>              с файлами в  </a:t>
            </a:r>
            <a:r>
              <a:rPr lang="en-US" dirty="0" err="1" smtClean="0">
                <a:solidFill>
                  <a:srgbClr val="004070"/>
                </a:solidFill>
              </a:rPr>
              <a:t>WorkArea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endParaRPr lang="ru-RU" dirty="0">
              <a:solidFill>
                <a:srgbClr val="00407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261771"/>
            <a:ext cx="892899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4070"/>
                </a:solidFill>
              </a:rPr>
              <a:t>Чтоб</a:t>
            </a:r>
            <a:r>
              <a:rPr lang="ru-RU" dirty="0" smtClean="0">
                <a:solidFill>
                  <a:srgbClr val="004070"/>
                </a:solidFill>
              </a:rPr>
              <a:t>ы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сравнить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файлы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находящиеся</a:t>
            </a:r>
            <a:r>
              <a:rPr lang="uk-UA" dirty="0" smtClean="0">
                <a:solidFill>
                  <a:srgbClr val="004070"/>
                </a:solidFill>
              </a:rPr>
              <a:t> в </a:t>
            </a:r>
            <a:r>
              <a:rPr lang="uk-UA" dirty="0" err="1" smtClean="0">
                <a:solidFill>
                  <a:srgbClr val="004070"/>
                </a:solidFill>
              </a:rPr>
              <a:t>репозитории</a:t>
            </a:r>
            <a:r>
              <a:rPr lang="uk-UA" dirty="0" smtClean="0">
                <a:solidFill>
                  <a:srgbClr val="004070"/>
                </a:solidFill>
              </a:rPr>
              <a:t> с файлами, </a:t>
            </a:r>
            <a:r>
              <a:rPr lang="uk-UA" dirty="0" err="1" smtClean="0">
                <a:solidFill>
                  <a:srgbClr val="004070"/>
                </a:solidFill>
              </a:rPr>
              <a:t>которые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добавлены</a:t>
            </a:r>
            <a:r>
              <a:rPr lang="uk-UA" dirty="0" smtClean="0">
                <a:solidFill>
                  <a:srgbClr val="004070"/>
                </a:solidFill>
              </a:rPr>
              <a:t> в </a:t>
            </a:r>
            <a:r>
              <a:rPr lang="en-US" dirty="0" err="1" smtClean="0">
                <a:solidFill>
                  <a:srgbClr val="004070"/>
                </a:solidFill>
              </a:rPr>
              <a:t>StageArea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надо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выполнить</a:t>
            </a:r>
            <a:r>
              <a:rPr lang="uk-UA" dirty="0" smtClean="0">
                <a:solidFill>
                  <a:srgbClr val="004070"/>
                </a:solidFill>
              </a:rPr>
              <a:t>  </a:t>
            </a:r>
            <a:r>
              <a:rPr lang="uk-UA" dirty="0" err="1" smtClean="0">
                <a:solidFill>
                  <a:srgbClr val="004070"/>
                </a:solidFill>
              </a:rPr>
              <a:t>эту</a:t>
            </a:r>
            <a:r>
              <a:rPr lang="uk-UA" dirty="0" smtClean="0">
                <a:solidFill>
                  <a:srgbClr val="004070"/>
                </a:solidFill>
              </a:rPr>
              <a:t> команду с </a:t>
            </a:r>
            <a:endParaRPr lang="en-US" dirty="0" smtClean="0">
              <a:solidFill>
                <a:srgbClr val="004070"/>
              </a:solidFill>
            </a:endParaRPr>
          </a:p>
          <a:p>
            <a:r>
              <a:rPr lang="ru-RU" dirty="0" err="1" smtClean="0">
                <a:solidFill>
                  <a:srgbClr val="004070"/>
                </a:solidFill>
              </a:rPr>
              <a:t>ключем</a:t>
            </a:r>
            <a:r>
              <a:rPr lang="ru-RU" dirty="0" smtClean="0">
                <a:solidFill>
                  <a:srgbClr val="004070"/>
                </a:solidFill>
              </a:rPr>
              <a:t> </a:t>
            </a:r>
            <a:r>
              <a:rPr lang="en-US" dirty="0" smtClean="0">
                <a:solidFill>
                  <a:srgbClr val="004070"/>
                </a:solidFill>
              </a:rPr>
              <a:t>--staged</a:t>
            </a:r>
            <a:endParaRPr lang="ru-RU" dirty="0" smtClean="0">
              <a:solidFill>
                <a:srgbClr val="004070"/>
              </a:solidFill>
            </a:endParaRPr>
          </a:p>
          <a:p>
            <a:endParaRPr lang="en-US" dirty="0">
              <a:solidFill>
                <a:srgbClr val="00407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diff</a:t>
            </a:r>
            <a:r>
              <a:rPr lang="ru-RU" dirty="0" smtClean="0">
                <a:solidFill>
                  <a:schemeClr val="accent2"/>
                </a:solidFill>
              </a:rPr>
              <a:t> --</a:t>
            </a:r>
            <a:r>
              <a:rPr lang="en-US" dirty="0" smtClean="0">
                <a:solidFill>
                  <a:schemeClr val="accent2"/>
                </a:solidFill>
              </a:rPr>
              <a:t>staged</a:t>
            </a:r>
            <a:endParaRPr lang="ru-RU" dirty="0">
              <a:solidFill>
                <a:srgbClr val="004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6672"/>
            <a:ext cx="8928992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4070"/>
                </a:solidFill>
              </a:rPr>
              <a:t>Например</a:t>
            </a:r>
            <a:r>
              <a:rPr lang="uk-UA" dirty="0" smtClean="0">
                <a:solidFill>
                  <a:srgbClr val="004070"/>
                </a:solidFill>
              </a:rPr>
              <a:t> в </a:t>
            </a:r>
            <a:r>
              <a:rPr lang="en-US" dirty="0" err="1" smtClean="0">
                <a:solidFill>
                  <a:srgbClr val="004070"/>
                </a:solidFill>
              </a:rPr>
              <a:t>StageArea</a:t>
            </a:r>
            <a:r>
              <a:rPr lang="uk-UA" dirty="0" smtClean="0">
                <a:solidFill>
                  <a:srgbClr val="004070"/>
                </a:solidFill>
              </a:rPr>
              <a:t> уже </a:t>
            </a:r>
            <a:r>
              <a:rPr lang="uk-UA" dirty="0" err="1" smtClean="0">
                <a:solidFill>
                  <a:srgbClr val="004070"/>
                </a:solidFill>
              </a:rPr>
              <a:t>есть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несколько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файлов</a:t>
            </a:r>
            <a:r>
              <a:rPr lang="uk-UA" dirty="0" smtClean="0">
                <a:solidFill>
                  <a:srgbClr val="004070"/>
                </a:solidFill>
              </a:rPr>
              <a:t>. </a:t>
            </a:r>
            <a:r>
              <a:rPr lang="uk-UA" dirty="0" err="1" smtClean="0">
                <a:solidFill>
                  <a:srgbClr val="004070"/>
                </a:solidFill>
              </a:rPr>
              <a:t>Изменили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еще</a:t>
            </a:r>
            <a:r>
              <a:rPr lang="uk-UA" dirty="0" smtClean="0">
                <a:solidFill>
                  <a:srgbClr val="004070"/>
                </a:solidFill>
              </a:rPr>
              <a:t> один файл, добавили его в </a:t>
            </a:r>
            <a:r>
              <a:rPr lang="en-US" dirty="0" err="1" smtClean="0">
                <a:solidFill>
                  <a:srgbClr val="004070"/>
                </a:solidFill>
              </a:rPr>
              <a:t>StageArea</a:t>
            </a:r>
            <a:r>
              <a:rPr lang="uk-UA" dirty="0" smtClean="0">
                <a:solidFill>
                  <a:srgbClr val="004070"/>
                </a:solidFill>
              </a:rPr>
              <a:t>, </a:t>
            </a:r>
            <a:r>
              <a:rPr lang="uk-UA" dirty="0" err="1" smtClean="0">
                <a:solidFill>
                  <a:srgbClr val="004070"/>
                </a:solidFill>
              </a:rPr>
              <a:t>затем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решили</a:t>
            </a:r>
            <a:r>
              <a:rPr lang="uk-UA" dirty="0" smtClean="0">
                <a:solidFill>
                  <a:srgbClr val="004070"/>
                </a:solidFill>
              </a:rPr>
              <a:t>, </a:t>
            </a:r>
            <a:r>
              <a:rPr lang="uk-UA" dirty="0" err="1" smtClean="0">
                <a:solidFill>
                  <a:srgbClr val="004070"/>
                </a:solidFill>
              </a:rPr>
              <a:t>что</a:t>
            </a:r>
            <a:r>
              <a:rPr lang="uk-UA" dirty="0" smtClean="0">
                <a:solidFill>
                  <a:srgbClr val="004070"/>
                </a:solidFill>
              </a:rPr>
              <a:t> не </a:t>
            </a:r>
            <a:r>
              <a:rPr lang="uk-UA" dirty="0" err="1" smtClean="0">
                <a:solidFill>
                  <a:srgbClr val="004070"/>
                </a:solidFill>
              </a:rPr>
              <a:t>надо</a:t>
            </a:r>
            <a:r>
              <a:rPr lang="uk-UA" dirty="0" smtClean="0">
                <a:solidFill>
                  <a:srgbClr val="004070"/>
                </a:solidFill>
              </a:rPr>
              <a:t> его </a:t>
            </a:r>
            <a:r>
              <a:rPr lang="uk-UA" dirty="0" err="1" smtClean="0">
                <a:solidFill>
                  <a:srgbClr val="004070"/>
                </a:solidFill>
              </a:rPr>
              <a:t>коммитить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вместе</a:t>
            </a:r>
            <a:r>
              <a:rPr lang="uk-UA" dirty="0" smtClean="0">
                <a:solidFill>
                  <a:srgbClr val="004070"/>
                </a:solidFill>
              </a:rPr>
              <a:t> с теми файлами </a:t>
            </a:r>
            <a:r>
              <a:rPr lang="uk-UA" dirty="0" err="1" smtClean="0">
                <a:solidFill>
                  <a:srgbClr val="004070"/>
                </a:solidFill>
              </a:rPr>
              <a:t>которые</a:t>
            </a:r>
            <a:r>
              <a:rPr lang="uk-UA" dirty="0" smtClean="0">
                <a:solidFill>
                  <a:srgbClr val="004070"/>
                </a:solidFill>
              </a:rPr>
              <a:t> уже </a:t>
            </a:r>
            <a:r>
              <a:rPr lang="uk-UA" dirty="0" err="1" smtClean="0">
                <a:solidFill>
                  <a:srgbClr val="004070"/>
                </a:solidFill>
              </a:rPr>
              <a:t>находятся</a:t>
            </a:r>
            <a:r>
              <a:rPr lang="uk-UA" dirty="0" smtClean="0">
                <a:solidFill>
                  <a:srgbClr val="004070"/>
                </a:solidFill>
              </a:rPr>
              <a:t> в</a:t>
            </a:r>
          </a:p>
          <a:p>
            <a:r>
              <a:rPr lang="en-US" dirty="0" err="1" smtClean="0">
                <a:solidFill>
                  <a:srgbClr val="004070"/>
                </a:solidFill>
              </a:rPr>
              <a:t>StageArea</a:t>
            </a:r>
            <a:r>
              <a:rPr lang="ru-RU" dirty="0" smtClean="0">
                <a:solidFill>
                  <a:srgbClr val="004070"/>
                </a:solidFill>
              </a:rPr>
              <a:t> и готовы для </a:t>
            </a:r>
            <a:r>
              <a:rPr lang="en-US" dirty="0" smtClean="0">
                <a:solidFill>
                  <a:srgbClr val="004070"/>
                </a:solidFill>
              </a:rPr>
              <a:t>commit</a:t>
            </a:r>
            <a:endParaRPr lang="ru-RU" dirty="0" smtClean="0">
              <a:solidFill>
                <a:srgbClr val="004070"/>
              </a:solidFill>
            </a:endParaRPr>
          </a:p>
          <a:p>
            <a:r>
              <a:rPr lang="uk-UA" dirty="0" smtClean="0">
                <a:solidFill>
                  <a:srgbClr val="004070"/>
                </a:solidFill>
              </a:rPr>
              <a:t>То </a:t>
            </a:r>
            <a:r>
              <a:rPr lang="uk-UA" dirty="0" err="1" smtClean="0">
                <a:solidFill>
                  <a:srgbClr val="004070"/>
                </a:solidFill>
              </a:rPr>
              <a:t>есть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хотим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вытащить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этот</a:t>
            </a:r>
            <a:r>
              <a:rPr lang="uk-UA" dirty="0" smtClean="0">
                <a:solidFill>
                  <a:srgbClr val="004070"/>
                </a:solidFill>
              </a:rPr>
              <a:t> файл </a:t>
            </a:r>
            <a:r>
              <a:rPr lang="uk-UA" dirty="0" err="1" smtClean="0">
                <a:solidFill>
                  <a:srgbClr val="004070"/>
                </a:solidFill>
              </a:rPr>
              <a:t>из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en-US" dirty="0" err="1" smtClean="0">
                <a:solidFill>
                  <a:srgbClr val="004070"/>
                </a:solidFill>
              </a:rPr>
              <a:t>StageArea</a:t>
            </a:r>
            <a:r>
              <a:rPr lang="ru-RU" dirty="0" smtClean="0">
                <a:solidFill>
                  <a:srgbClr val="004070"/>
                </a:solidFill>
              </a:rPr>
              <a:t> в </a:t>
            </a:r>
            <a:r>
              <a:rPr lang="en-US" dirty="0" err="1" smtClean="0">
                <a:solidFill>
                  <a:srgbClr val="004070"/>
                </a:solidFill>
              </a:rPr>
              <a:t>WorkArea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endParaRPr lang="en-US" dirty="0" smtClean="0">
              <a:solidFill>
                <a:srgbClr val="004070"/>
              </a:solidFill>
            </a:endParaRPr>
          </a:p>
          <a:p>
            <a:endParaRPr lang="uk-UA" dirty="0" smtClean="0">
              <a:solidFill>
                <a:srgbClr val="004070"/>
              </a:solidFill>
            </a:endParaRPr>
          </a:p>
          <a:p>
            <a:r>
              <a:rPr lang="uk-UA" dirty="0" err="1" smtClean="0">
                <a:solidFill>
                  <a:srgbClr val="004070"/>
                </a:solidFill>
              </a:rPr>
              <a:t>Выполняем</a:t>
            </a:r>
            <a:r>
              <a:rPr lang="uk-UA" dirty="0" smtClean="0">
                <a:solidFill>
                  <a:srgbClr val="004070"/>
                </a:solidFill>
              </a:rPr>
              <a:t> команду</a:t>
            </a:r>
            <a:endParaRPr lang="en-US" dirty="0">
              <a:solidFill>
                <a:srgbClr val="004070"/>
              </a:solidFill>
            </a:endParaRPr>
          </a:p>
          <a:p>
            <a:endParaRPr lang="en-US" dirty="0">
              <a:solidFill>
                <a:srgbClr val="00407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reset HEAD </a:t>
            </a:r>
            <a:r>
              <a:rPr lang="uk-UA" dirty="0" err="1" smtClean="0">
                <a:solidFill>
                  <a:srgbClr val="0070C0"/>
                </a:solidFill>
              </a:rPr>
              <a:t>имя_файла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chemeClr val="accent2"/>
                </a:solidFill>
              </a:rPr>
              <a:t>Лабараторная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uk-UA" dirty="0" err="1" smtClean="0">
                <a:solidFill>
                  <a:schemeClr val="accent2"/>
                </a:solidFill>
              </a:rPr>
              <a:t>работа</a:t>
            </a:r>
            <a:r>
              <a:rPr lang="uk-UA" dirty="0" smtClean="0">
                <a:solidFill>
                  <a:schemeClr val="accent2"/>
                </a:solidFill>
              </a:rPr>
              <a:t> 2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3728" y="116632"/>
            <a:ext cx="494308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Как </a:t>
            </a:r>
            <a:r>
              <a:rPr lang="en-US" dirty="0" smtClean="0">
                <a:solidFill>
                  <a:srgbClr val="002060"/>
                </a:solidFill>
              </a:rPr>
              <a:t>GIT </a:t>
            </a:r>
            <a:r>
              <a:rPr lang="ru-RU" dirty="0" smtClean="0">
                <a:solidFill>
                  <a:srgbClr val="002060"/>
                </a:solidFill>
              </a:rPr>
              <a:t>ссылается на свои </a:t>
            </a:r>
            <a:r>
              <a:rPr lang="ru-RU" dirty="0" err="1" smtClean="0">
                <a:solidFill>
                  <a:srgbClr val="002060"/>
                </a:solidFill>
              </a:rPr>
              <a:t>коммиты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Ранее на слайде № 12 было показано как в </a:t>
            </a:r>
            <a:r>
              <a:rPr lang="en-US" dirty="0" smtClean="0"/>
              <a:t>GIT </a:t>
            </a:r>
            <a:r>
              <a:rPr lang="ru-RU" dirty="0" smtClean="0"/>
              <a:t>добавляются файлы</a:t>
            </a:r>
          </a:p>
          <a:p>
            <a:endParaRPr lang="ru-RU" dirty="0" smtClean="0"/>
          </a:p>
          <a:p>
            <a:r>
              <a:rPr lang="ru-RU" dirty="0" smtClean="0"/>
              <a:t>Добавление </a:t>
            </a:r>
            <a:r>
              <a:rPr lang="en-US" dirty="0" smtClean="0"/>
              <a:t>A </a:t>
            </a:r>
            <a:r>
              <a:rPr lang="ru-RU" dirty="0" smtClean="0"/>
              <a:t>или</a:t>
            </a:r>
            <a:r>
              <a:rPr lang="en-US" dirty="0" smtClean="0"/>
              <a:t> B </a:t>
            </a:r>
            <a:r>
              <a:rPr lang="ru-RU" dirty="0" smtClean="0"/>
              <a:t> - это наборы изменений, при этом в каждом из них может быть любое количество файлов и эти файлы могут быть разными в каждом изменении.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04864"/>
            <a:ext cx="8975530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Когда мы отправляем файлы в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/>
              <a:t>генерирует уникальную </a:t>
            </a:r>
            <a:r>
              <a:rPr lang="ru-RU" dirty="0">
                <a:solidFill>
                  <a:schemeClr val="accent2"/>
                </a:solidFill>
              </a:rPr>
              <a:t>контрольную сумму</a:t>
            </a:r>
            <a:r>
              <a:rPr lang="ru-RU" dirty="0"/>
              <a:t> изменений.</a:t>
            </a:r>
          </a:p>
          <a:p>
            <a:r>
              <a:rPr lang="ru-RU" dirty="0"/>
              <a:t>Это число, сгенерированное с помощью алгоритма </a:t>
            </a:r>
            <a:r>
              <a:rPr lang="en-US" dirty="0">
                <a:solidFill>
                  <a:schemeClr val="accent2"/>
                </a:solidFill>
              </a:rPr>
              <a:t>SHA1</a:t>
            </a:r>
            <a:r>
              <a:rPr lang="ru-RU" dirty="0"/>
              <a:t>, который конвертирует данные в число –  </a:t>
            </a:r>
            <a:r>
              <a:rPr lang="en-US" dirty="0">
                <a:solidFill>
                  <a:srgbClr val="002060"/>
                </a:solidFill>
              </a:rPr>
              <a:t>HEX</a:t>
            </a:r>
            <a:r>
              <a:rPr lang="ru-RU" dirty="0">
                <a:solidFill>
                  <a:srgbClr val="002060"/>
                </a:solidFill>
              </a:rPr>
              <a:t> строка длиной 40 символов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Одни и те же данные, отправленные алгоритму равны одной и той же контрольной сумме. </a:t>
            </a:r>
          </a:p>
          <a:p>
            <a:r>
              <a:rPr lang="ru-RU" dirty="0" err="1"/>
              <a:t>Т.о</a:t>
            </a:r>
            <a:r>
              <a:rPr lang="ru-RU" dirty="0"/>
              <a:t>. контрольная сумма служит для проверки изменились ли данные.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число еще называют </a:t>
            </a:r>
            <a:r>
              <a:rPr lang="en-US" dirty="0"/>
              <a:t>ID </a:t>
            </a:r>
            <a:r>
              <a:rPr lang="ru-RU" dirty="0" err="1"/>
              <a:t>коммита</a:t>
            </a:r>
            <a:r>
              <a:rPr lang="ru-RU" dirty="0"/>
              <a:t>, и мы его видим когда вводим команду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1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554" y="2276872"/>
            <a:ext cx="265224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smtClean="0"/>
              <a:t>snapshot 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74114" y="2293110"/>
            <a:ext cx="262133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smtClean="0"/>
              <a:t>snapshot 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2264586"/>
            <a:ext cx="26642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smtClean="0"/>
              <a:t>snapshot C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88339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54fd76e...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nil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initial commit...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3242635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747fab3a...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54fd76e…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Fix bug in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6353035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34ba640ed984...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747fab3a…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 feature..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 flipV="1">
            <a:off x="2051720" y="476672"/>
            <a:ext cx="12241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5364088" y="476672"/>
            <a:ext cx="1008112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6" y="3258850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parent</a:t>
            </a:r>
            <a:r>
              <a:rPr lang="en-US" dirty="0" smtClean="0"/>
              <a:t> </a:t>
            </a:r>
            <a:r>
              <a:rPr lang="ru-RU" dirty="0" smtClean="0"/>
              <a:t>всегда </a:t>
            </a:r>
            <a:r>
              <a:rPr lang="ru-RU" dirty="0" smtClean="0"/>
              <a:t>содержит</a:t>
            </a:r>
            <a:r>
              <a:rPr lang="ru-RU" dirty="0" smtClean="0"/>
              <a:t> </a:t>
            </a:r>
            <a:r>
              <a:rPr lang="ru-RU" dirty="0" smtClean="0"/>
              <a:t>значение контрольной суммы родительского </a:t>
            </a:r>
            <a:r>
              <a:rPr lang="ru-RU" dirty="0" err="1" smtClean="0"/>
              <a:t>коммита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То есть связь между </a:t>
            </a:r>
            <a:r>
              <a:rPr lang="ru-RU" dirty="0" err="1" smtClean="0"/>
              <a:t>коммитами</a:t>
            </a:r>
            <a:r>
              <a:rPr lang="ru-RU" dirty="0" smtClean="0"/>
              <a:t> – </a:t>
            </a:r>
            <a:r>
              <a:rPr lang="ru-RU" dirty="0" err="1" smtClean="0"/>
              <a:t>коммит</a:t>
            </a:r>
            <a:r>
              <a:rPr lang="en-US" dirty="0" smtClean="0"/>
              <a:t> </a:t>
            </a:r>
            <a:r>
              <a:rPr lang="ru-RU" dirty="0" smtClean="0"/>
              <a:t>ссылается</a:t>
            </a:r>
            <a:r>
              <a:rPr lang="en-US" dirty="0" smtClean="0"/>
              <a:t> </a:t>
            </a:r>
            <a:r>
              <a:rPr lang="ru-RU" dirty="0" smtClean="0"/>
              <a:t>на значение </a:t>
            </a:r>
            <a:r>
              <a:rPr lang="ru-RU" dirty="0" smtClean="0"/>
              <a:t>зашифрованное алгоритмом </a:t>
            </a:r>
            <a:r>
              <a:rPr lang="en-US" dirty="0" smtClean="0"/>
              <a:t>SHA-1 </a:t>
            </a:r>
            <a:r>
              <a:rPr lang="ru-RU" dirty="0" smtClean="0"/>
              <a:t>того </a:t>
            </a:r>
            <a:r>
              <a:rPr lang="ru-RU" dirty="0" err="1" smtClean="0"/>
              <a:t>коммита</a:t>
            </a:r>
            <a:r>
              <a:rPr lang="ru-RU" dirty="0" smtClean="0"/>
              <a:t>, который был перед ним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6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43141" y="44624"/>
            <a:ext cx="230425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Указатель </a:t>
            </a:r>
            <a:r>
              <a:rPr lang="en-US" dirty="0" smtClean="0">
                <a:solidFill>
                  <a:srgbClr val="002060"/>
                </a:solidFill>
              </a:rPr>
              <a:t>HEAD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21164"/>
            <a:ext cx="8975530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GIT </a:t>
            </a:r>
            <a:r>
              <a:rPr lang="ru-RU" dirty="0" smtClean="0"/>
              <a:t>поддерживает ссылочную переменную </a:t>
            </a:r>
            <a:r>
              <a:rPr lang="en-US" dirty="0" smtClean="0">
                <a:solidFill>
                  <a:schemeClr val="accent2"/>
                </a:solidFill>
              </a:rPr>
              <a:t>HEAD</a:t>
            </a:r>
            <a:r>
              <a:rPr lang="en-US" dirty="0" smtClean="0"/>
              <a:t>  - </a:t>
            </a:r>
            <a:r>
              <a:rPr lang="ru-RU" dirty="0" smtClean="0"/>
              <a:t> это указатель, так как ее цель ссылаться или указывать на конкретный  </a:t>
            </a:r>
            <a:r>
              <a:rPr lang="ru-RU" dirty="0" err="1" smtClean="0"/>
              <a:t>коммит</a:t>
            </a:r>
            <a:r>
              <a:rPr lang="ru-RU" dirty="0" smtClean="0"/>
              <a:t> в </a:t>
            </a:r>
            <a:r>
              <a:rPr lang="ru-RU" dirty="0" err="1" smtClean="0"/>
              <a:t>репозитории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Когда мы делаем новые </a:t>
            </a:r>
            <a:r>
              <a:rPr lang="ru-RU" dirty="0" err="1" smtClean="0"/>
              <a:t>коммиты</a:t>
            </a:r>
            <a:r>
              <a:rPr lang="ru-RU" dirty="0" smtClean="0"/>
              <a:t> указатель перемещается чтобы выделить новый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HEAD</a:t>
            </a:r>
            <a:r>
              <a:rPr lang="en-US" dirty="0" smtClean="0"/>
              <a:t> </a:t>
            </a:r>
            <a:r>
              <a:rPr lang="ru-RU" dirty="0" smtClean="0"/>
              <a:t>всегда указывает на верхушку текущего </a:t>
            </a:r>
            <a:r>
              <a:rPr lang="en-US" dirty="0" smtClean="0">
                <a:solidFill>
                  <a:schemeClr val="accent2"/>
                </a:solidFill>
              </a:rPr>
              <a:t>branch</a:t>
            </a:r>
            <a:r>
              <a:rPr lang="en-US" dirty="0" smtClean="0"/>
              <a:t> </a:t>
            </a:r>
            <a:r>
              <a:rPr lang="ru-RU" dirty="0" smtClean="0"/>
              <a:t>нашего </a:t>
            </a:r>
            <a:r>
              <a:rPr lang="ru-RU" dirty="0" err="1" smtClean="0"/>
              <a:t>репозитория</a:t>
            </a:r>
            <a:r>
              <a:rPr lang="ru-RU" dirty="0" smtClean="0"/>
              <a:t>. Или другими словами – это последнее </a:t>
            </a:r>
            <a:r>
              <a:rPr lang="ru-RU" dirty="0" err="1" smtClean="0"/>
              <a:t>состоянее</a:t>
            </a:r>
            <a:r>
              <a:rPr lang="ru-RU" dirty="0" smtClean="0"/>
              <a:t> нашего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(то есть это то, что было </a:t>
            </a:r>
            <a:r>
              <a:rPr lang="ru-RU" dirty="0" err="1" smtClean="0"/>
              <a:t>закоммитчено</a:t>
            </a:r>
            <a:r>
              <a:rPr lang="ru-RU" dirty="0" smtClean="0"/>
              <a:t> последним) – то есть </a:t>
            </a:r>
            <a:r>
              <a:rPr lang="en-US" dirty="0" smtClean="0"/>
              <a:t>HEAD </a:t>
            </a:r>
            <a:r>
              <a:rPr lang="ru-RU" dirty="0" smtClean="0"/>
              <a:t>по сути указывает на родителя следующего </a:t>
            </a:r>
            <a:r>
              <a:rPr lang="ru-RU" dirty="0" err="1" smtClean="0"/>
              <a:t>коммита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Еще говорят что </a:t>
            </a:r>
            <a:r>
              <a:rPr lang="en-US" dirty="0" smtClean="0"/>
              <a:t>HEAD </a:t>
            </a:r>
            <a:r>
              <a:rPr lang="ru-RU" dirty="0" smtClean="0"/>
              <a:t>указывает на место откуда мы будем начинать запись.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97152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54fd76e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4801888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747fa</a:t>
            </a:r>
            <a:r>
              <a:rPr lang="ru-RU" dirty="0" smtClean="0"/>
              <a:t>с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02412" y="4806624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34fd5ca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4" idx="3"/>
            <a:endCxn id="5" idx="1"/>
          </p:cNvCxnSpPr>
          <p:nvPr/>
        </p:nvCxnSpPr>
        <p:spPr>
          <a:xfrm>
            <a:off x="1763688" y="498181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448848" y="497817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55576" y="5175956"/>
            <a:ext cx="792088" cy="701316"/>
            <a:chOff x="4121734" y="5175956"/>
            <a:chExt cx="792088" cy="701316"/>
          </a:xfrm>
        </p:grpSpPr>
        <p:sp>
          <p:nvSpPr>
            <p:cNvPr id="11" name="TextBox 10"/>
            <p:cNvSpPr txBox="1"/>
            <p:nvPr/>
          </p:nvSpPr>
          <p:spPr>
            <a:xfrm>
              <a:off x="4121734" y="550794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HEAD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stCxn id="11" idx="0"/>
              <a:endCxn id="6" idx="2"/>
            </p:cNvCxnSpPr>
            <p:nvPr/>
          </p:nvCxnSpPr>
          <p:spPr>
            <a:xfrm flipH="1" flipV="1">
              <a:off x="4514480" y="5175956"/>
              <a:ext cx="3298" cy="331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27930" y="43651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branch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53732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branch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98fd7a2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7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19223E-7 L 0.18108 -3.19223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7 2.14897E-6 L 0.38194 -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94 -0.00139 L -0.00382 0.135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8413"/>
            <a:ext cx="89289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4070"/>
                </a:solidFill>
              </a:rPr>
              <a:t>Изменили</a:t>
            </a:r>
            <a:r>
              <a:rPr lang="uk-UA" dirty="0" smtClean="0">
                <a:solidFill>
                  <a:srgbClr val="004070"/>
                </a:solidFill>
              </a:rPr>
              <a:t> файл в </a:t>
            </a:r>
            <a:r>
              <a:rPr lang="en-US" dirty="0" err="1" smtClean="0">
                <a:solidFill>
                  <a:srgbClr val="004070"/>
                </a:solidFill>
              </a:rPr>
              <a:t>WorkArea</a:t>
            </a:r>
            <a:r>
              <a:rPr lang="uk-UA" dirty="0" smtClean="0">
                <a:solidFill>
                  <a:srgbClr val="004070"/>
                </a:solidFill>
              </a:rPr>
              <a:t>, но потом </a:t>
            </a:r>
            <a:r>
              <a:rPr lang="uk-UA" dirty="0" err="1" smtClean="0">
                <a:solidFill>
                  <a:srgbClr val="004070"/>
                </a:solidFill>
              </a:rPr>
              <a:t>решили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что</a:t>
            </a:r>
            <a:r>
              <a:rPr lang="uk-UA" dirty="0" smtClean="0">
                <a:solidFill>
                  <a:srgbClr val="004070"/>
                </a:solidFill>
              </a:rPr>
              <a:t> все </a:t>
            </a:r>
            <a:r>
              <a:rPr lang="ru-RU" dirty="0">
                <a:solidFill>
                  <a:srgbClr val="004070"/>
                </a:solidFill>
              </a:rPr>
              <a:t>э</a:t>
            </a:r>
            <a:r>
              <a:rPr lang="uk-UA" dirty="0" smtClean="0">
                <a:solidFill>
                  <a:srgbClr val="004070"/>
                </a:solidFill>
              </a:rPr>
              <a:t>то </a:t>
            </a:r>
            <a:r>
              <a:rPr lang="uk-UA" dirty="0" smtClean="0">
                <a:solidFill>
                  <a:srgbClr val="004070"/>
                </a:solidFill>
              </a:rPr>
              <a:t>неправильно, и </a:t>
            </a:r>
            <a:r>
              <a:rPr lang="uk-UA" dirty="0" err="1" smtClean="0">
                <a:solidFill>
                  <a:srgbClr val="004070"/>
                </a:solidFill>
              </a:rPr>
              <a:t>хотим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восстановить</a:t>
            </a:r>
            <a:r>
              <a:rPr lang="uk-UA" dirty="0" smtClean="0">
                <a:solidFill>
                  <a:srgbClr val="004070"/>
                </a:solidFill>
              </a:rPr>
              <a:t> файл </a:t>
            </a:r>
            <a:r>
              <a:rPr lang="uk-UA" dirty="0" err="1" smtClean="0">
                <a:solidFill>
                  <a:srgbClr val="004070"/>
                </a:solidFill>
              </a:rPr>
              <a:t>из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крайнего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en-US" dirty="0" smtClean="0">
                <a:solidFill>
                  <a:srgbClr val="004070"/>
                </a:solidFill>
              </a:rPr>
              <a:t>commit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35" y="3030866"/>
            <a:ext cx="404725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4070"/>
                </a:solidFill>
              </a:rPr>
              <a:t>Выполним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сначала</a:t>
            </a:r>
            <a:r>
              <a:rPr lang="uk-UA" dirty="0" smtClean="0">
                <a:solidFill>
                  <a:srgbClr val="004070"/>
                </a:solidFill>
              </a:rPr>
              <a:t> команду</a:t>
            </a:r>
            <a:endParaRPr lang="en-US" dirty="0" smtClean="0">
              <a:solidFill>
                <a:srgbClr val="00407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status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" y="1198493"/>
            <a:ext cx="4116833" cy="1082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8493"/>
            <a:ext cx="4032746" cy="1082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89" y="227109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Файл в </a:t>
            </a:r>
            <a:r>
              <a:rPr lang="uk-UA" b="1" dirty="0" err="1" smtClean="0"/>
              <a:t>репозитории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2190" y="227687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err="1" smtClean="0"/>
              <a:t>Изменен</a:t>
            </a:r>
            <a:r>
              <a:rPr lang="ru-RU" b="1" dirty="0" err="1" smtClean="0"/>
              <a:t>ый</a:t>
            </a:r>
            <a:r>
              <a:rPr lang="ru-RU" b="1" dirty="0" smtClean="0"/>
              <a:t> ф</a:t>
            </a:r>
            <a:r>
              <a:rPr lang="uk-UA" b="1" dirty="0" err="1" smtClean="0"/>
              <a:t>айл</a:t>
            </a:r>
            <a:r>
              <a:rPr lang="uk-UA" b="1" dirty="0" smtClean="0"/>
              <a:t> в </a:t>
            </a:r>
            <a:r>
              <a:rPr lang="en-US" b="1" dirty="0" err="1" smtClean="0"/>
              <a:t>WorkArea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" y="3933056"/>
            <a:ext cx="9144000" cy="2179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chemeClr val="accent2"/>
                </a:solidFill>
              </a:rPr>
              <a:t>Лабараторная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uk-UA" dirty="0" err="1" smtClean="0">
                <a:solidFill>
                  <a:schemeClr val="accent2"/>
                </a:solidFill>
              </a:rPr>
              <a:t>работа</a:t>
            </a:r>
            <a:r>
              <a:rPr lang="uk-UA" dirty="0" smtClean="0">
                <a:solidFill>
                  <a:schemeClr val="accent2"/>
                </a:solidFill>
              </a:rPr>
              <a:t> 3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57" y="188640"/>
            <a:ext cx="5116215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4070"/>
                </a:solidFill>
              </a:rPr>
              <a:t>Выполняем</a:t>
            </a:r>
            <a:r>
              <a:rPr lang="uk-UA" dirty="0" smtClean="0">
                <a:solidFill>
                  <a:srgbClr val="004070"/>
                </a:solidFill>
              </a:rPr>
              <a:t> команду</a:t>
            </a:r>
            <a:endParaRPr lang="en-US" dirty="0" smtClean="0">
              <a:solidFill>
                <a:srgbClr val="00407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checkout -- </a:t>
            </a:r>
            <a:r>
              <a:rPr lang="uk-UA" dirty="0" err="1" smtClean="0">
                <a:solidFill>
                  <a:srgbClr val="0070C0"/>
                </a:solidFill>
              </a:rPr>
              <a:t>имя_файла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uk-UA" dirty="0" smtClean="0">
                <a:solidFill>
                  <a:srgbClr val="004070"/>
                </a:solidFill>
              </a:rPr>
              <a:t>и </a:t>
            </a:r>
            <a:r>
              <a:rPr lang="uk-UA" dirty="0" err="1" smtClean="0">
                <a:solidFill>
                  <a:srgbClr val="004070"/>
                </a:solidFill>
              </a:rPr>
              <a:t>опять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 err="1" smtClean="0">
                <a:solidFill>
                  <a:srgbClr val="004070"/>
                </a:solidFill>
              </a:rPr>
              <a:t>смотрим</a:t>
            </a:r>
            <a:endParaRPr lang="en-US" dirty="0" smtClean="0">
              <a:solidFill>
                <a:srgbClr val="004070"/>
              </a:solidFill>
            </a:endParaRPr>
          </a:p>
          <a:p>
            <a:r>
              <a:rPr lang="uk-UA" dirty="0" smtClean="0">
                <a:solidFill>
                  <a:srgbClr val="00407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status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" y="2359156"/>
            <a:ext cx="8911487" cy="23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162798"/>
            <a:ext cx="5639893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GIT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git-scm.com/download/win</a:t>
            </a:r>
            <a:endParaRPr lang="en-US" dirty="0" smtClean="0"/>
          </a:p>
          <a:p>
            <a:r>
              <a:rPr lang="ru-RU" dirty="0" smtClean="0"/>
              <a:t>При установке выбирать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6879850" cy="5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2232248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Software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6" y="478413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1.Как с</a:t>
            </a:r>
            <a:r>
              <a:rPr lang="uk-UA" dirty="0"/>
              <a:t>д</a:t>
            </a:r>
            <a:r>
              <a:rPr lang="ru-RU" dirty="0" err="1" smtClean="0"/>
              <a:t>елать</a:t>
            </a:r>
            <a:r>
              <a:rPr lang="ru-RU" dirty="0" smtClean="0"/>
              <a:t> </a:t>
            </a:r>
            <a:r>
              <a:rPr lang="en-US" dirty="0" smtClean="0"/>
              <a:t>commit </a:t>
            </a:r>
            <a:r>
              <a:rPr lang="ru-RU" dirty="0" smtClean="0"/>
              <a:t>измененного файла минуя </a:t>
            </a:r>
            <a:r>
              <a:rPr lang="en-US" dirty="0" err="1" smtClean="0"/>
              <a:t>StageArea</a:t>
            </a:r>
            <a:endParaRPr lang="ru-RU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commit –am  "…"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268760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2.Сделали </a:t>
            </a:r>
            <a:r>
              <a:rPr lang="en-US" dirty="0" smtClean="0"/>
              <a:t>commit</a:t>
            </a:r>
            <a:r>
              <a:rPr lang="uk-UA" dirty="0" smtClean="0"/>
              <a:t> </a:t>
            </a:r>
            <a:r>
              <a:rPr lang="uk-UA" dirty="0" err="1" smtClean="0"/>
              <a:t>файла</a:t>
            </a:r>
            <a:r>
              <a:rPr lang="uk-UA" dirty="0" smtClean="0"/>
              <a:t>, потом внесли </a:t>
            </a:r>
            <a:r>
              <a:rPr lang="uk-UA" dirty="0" err="1" smtClean="0"/>
              <a:t>изменения</a:t>
            </a:r>
            <a:r>
              <a:rPr lang="uk-UA" dirty="0" smtClean="0"/>
              <a:t> в </a:t>
            </a:r>
            <a:r>
              <a:rPr lang="uk-UA" dirty="0" err="1" smtClean="0"/>
              <a:t>этот</a:t>
            </a:r>
            <a:r>
              <a:rPr lang="uk-UA" dirty="0" smtClean="0"/>
              <a:t> файл и </a:t>
            </a:r>
            <a:r>
              <a:rPr lang="uk-UA" dirty="0" err="1" smtClean="0"/>
              <a:t>хотим</a:t>
            </a:r>
            <a:r>
              <a:rPr lang="uk-UA" dirty="0" smtClean="0"/>
              <a:t> </a:t>
            </a:r>
            <a:r>
              <a:rPr lang="uk-UA" dirty="0" err="1" smtClean="0"/>
              <a:t>чтобы</a:t>
            </a:r>
            <a:r>
              <a:rPr lang="uk-UA" dirty="0" smtClean="0"/>
              <a:t> </a:t>
            </a:r>
            <a:r>
              <a:rPr lang="uk-UA" dirty="0" err="1" smtClean="0"/>
              <a:t>эти</a:t>
            </a:r>
            <a:r>
              <a:rPr lang="uk-UA" dirty="0" smtClean="0"/>
              <a:t> </a:t>
            </a:r>
            <a:r>
              <a:rPr lang="uk-UA" dirty="0" err="1" smtClean="0"/>
              <a:t>изменения</a:t>
            </a:r>
            <a:r>
              <a:rPr lang="uk-UA" dirty="0" smtClean="0"/>
              <a:t> </a:t>
            </a:r>
            <a:r>
              <a:rPr lang="uk-UA" dirty="0" err="1" smtClean="0"/>
              <a:t>вошли</a:t>
            </a:r>
            <a:r>
              <a:rPr lang="uk-UA" dirty="0" smtClean="0"/>
              <a:t> в уже </a:t>
            </a:r>
            <a:r>
              <a:rPr lang="uk-UA" dirty="0" err="1" smtClean="0"/>
              <a:t>сделанный</a:t>
            </a:r>
            <a:r>
              <a:rPr lang="uk-UA" dirty="0" smtClean="0"/>
              <a:t> </a:t>
            </a:r>
            <a:r>
              <a:rPr lang="en-US" dirty="0" smtClean="0"/>
              <a:t>commit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732240" y="2348880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552220" y="229062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60231" y="306896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560231" y="38472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7092280" y="2081471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2177286"/>
            <a:ext cx="5616624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reset –soft HEAD^</a:t>
            </a:r>
          </a:p>
          <a:p>
            <a:r>
              <a:rPr lang="uk-UA" dirty="0" smtClean="0"/>
              <a:t>то</a:t>
            </a:r>
            <a:r>
              <a:rPr lang="en-US" dirty="0" smtClean="0"/>
              <a:t> </a:t>
            </a:r>
            <a:r>
              <a:rPr lang="uk-UA" dirty="0" err="1" smtClean="0"/>
              <a:t>есть</a:t>
            </a:r>
            <a:r>
              <a:rPr lang="uk-UA" dirty="0" smtClean="0"/>
              <a:t> на </a:t>
            </a:r>
            <a:r>
              <a:rPr lang="uk-UA" dirty="0" err="1" smtClean="0"/>
              <a:t>шкале</a:t>
            </a:r>
            <a:r>
              <a:rPr lang="uk-UA" dirty="0" smtClean="0"/>
              <a:t> </a:t>
            </a:r>
            <a:r>
              <a:rPr lang="uk-UA" dirty="0" err="1" smtClean="0"/>
              <a:t>коммитов</a:t>
            </a:r>
            <a:r>
              <a:rPr lang="uk-UA" dirty="0" smtClean="0"/>
              <a:t> </a:t>
            </a:r>
            <a:r>
              <a:rPr lang="uk-UA" dirty="0" err="1" smtClean="0"/>
              <a:t>двигаем</a:t>
            </a:r>
            <a:r>
              <a:rPr lang="uk-UA" dirty="0" smtClean="0"/>
              <a:t> </a:t>
            </a:r>
            <a:r>
              <a:rPr lang="en-US" dirty="0" smtClean="0"/>
              <a:t>HEAD </a:t>
            </a:r>
            <a:r>
              <a:rPr lang="uk-UA" dirty="0" smtClean="0"/>
              <a:t>на 1 шаг назад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^^ </a:t>
            </a:r>
            <a:r>
              <a:rPr lang="en-US" dirty="0" smtClean="0"/>
              <a:t>-&gt; </a:t>
            </a:r>
            <a:r>
              <a:rPr lang="uk-UA" dirty="0" smtClean="0"/>
              <a:t>два </a:t>
            </a:r>
            <a:r>
              <a:rPr lang="uk-UA" dirty="0" err="1" smtClean="0"/>
              <a:t>шага</a:t>
            </a:r>
            <a:r>
              <a:rPr lang="uk-UA" dirty="0" smtClean="0"/>
              <a:t> назад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HEAD~3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uk-UA" dirty="0" smtClean="0"/>
              <a:t>три </a:t>
            </a:r>
            <a:r>
              <a:rPr lang="uk-UA" dirty="0" err="1"/>
              <a:t>шага</a:t>
            </a:r>
            <a:r>
              <a:rPr lang="uk-UA" dirty="0"/>
              <a:t> </a:t>
            </a:r>
            <a:r>
              <a:rPr lang="uk-UA" dirty="0" smtClean="0"/>
              <a:t>назад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4078813"/>
            <a:ext cx="561662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вносить </a:t>
            </a:r>
            <a:r>
              <a:rPr lang="uk-UA" dirty="0" err="1" smtClean="0"/>
              <a:t>изменения</a:t>
            </a:r>
            <a:r>
              <a:rPr lang="uk-UA" dirty="0" smtClean="0"/>
              <a:t> и </a:t>
            </a:r>
            <a:r>
              <a:rPr lang="uk-UA" dirty="0" err="1" smtClean="0"/>
              <a:t>делать</a:t>
            </a:r>
            <a:endParaRPr lang="uk-UA" dirty="0" smtClean="0"/>
          </a:p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19" name="Умножение 18"/>
          <p:cNvSpPr/>
          <p:nvPr/>
        </p:nvSpPr>
        <p:spPr>
          <a:xfrm>
            <a:off x="6284917" y="1982411"/>
            <a:ext cx="873697" cy="936104"/>
          </a:xfrm>
          <a:prstGeom prst="mathMultiply">
            <a:avLst>
              <a:gd name="adj1" fmla="val 138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chemeClr val="accent2"/>
                </a:solidFill>
              </a:rPr>
              <a:t>Лабараторная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uk-UA" dirty="0" err="1" smtClean="0">
                <a:solidFill>
                  <a:schemeClr val="accent2"/>
                </a:solidFill>
              </a:rPr>
              <a:t>работа</a:t>
            </a:r>
            <a:r>
              <a:rPr lang="uk-UA" dirty="0" smtClean="0">
                <a:solidFill>
                  <a:schemeClr val="accent2"/>
                </a:solidFill>
              </a:rPr>
              <a:t> 4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399 0.10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4" grpId="1" animBg="1"/>
      <p:bldP spid="15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5841" y="35332"/>
            <a:ext cx="2694311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>
                <a:solidFill>
                  <a:srgbClr val="002060"/>
                </a:solidFill>
              </a:rPr>
              <a:t>Домашнее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 err="1" smtClean="0">
                <a:solidFill>
                  <a:srgbClr val="002060"/>
                </a:solidFill>
              </a:rPr>
              <a:t>задание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478413"/>
            <a:ext cx="8975530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1. Для работать в </a:t>
            </a:r>
            <a:r>
              <a:rPr lang="ru-RU" dirty="0" err="1" smtClean="0"/>
              <a:t>комманде</a:t>
            </a:r>
            <a:r>
              <a:rPr lang="ru-RU" dirty="0" smtClean="0"/>
              <a:t> </a:t>
            </a:r>
            <a:r>
              <a:rPr lang="uk-UA" dirty="0" err="1" smtClean="0"/>
              <a:t>существуют</a:t>
            </a:r>
            <a:r>
              <a:rPr lang="uk-UA" dirty="0" smtClean="0"/>
              <a:t> </a:t>
            </a:r>
            <a:r>
              <a:rPr lang="uk-UA" dirty="0" err="1" smtClean="0"/>
              <a:t>удаленные</a:t>
            </a:r>
            <a:r>
              <a:rPr lang="uk-UA" dirty="0" smtClean="0"/>
              <a:t> </a:t>
            </a:r>
            <a:r>
              <a:rPr lang="uk-UA" dirty="0" err="1" smtClean="0"/>
              <a:t>репозитории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bitbucket.org</a:t>
            </a:r>
            <a:r>
              <a:rPr lang="en-US" dirty="0" smtClean="0"/>
              <a:t>	</a:t>
            </a:r>
          </a:p>
          <a:p>
            <a:endParaRPr lang="uk-UA" dirty="0" smtClean="0"/>
          </a:p>
          <a:p>
            <a:endParaRPr lang="uk-UA" dirty="0"/>
          </a:p>
          <a:p>
            <a:r>
              <a:rPr lang="ru-RU" dirty="0" smtClean="0"/>
              <a:t>Задача – </a:t>
            </a:r>
            <a:r>
              <a:rPr lang="ru-RU" dirty="0" err="1" smtClean="0"/>
              <a:t>зарегестрироваться</a:t>
            </a:r>
            <a:r>
              <a:rPr lang="ru-RU" dirty="0" smtClean="0"/>
              <a:t> на них, и на следующее занятие данные  регистрации иметь с собой.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66" y="3212976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2. Выполнить </a:t>
            </a:r>
            <a:r>
              <a:rPr lang="ru-RU" dirty="0" err="1" smtClean="0"/>
              <a:t>лабараторные</a:t>
            </a:r>
            <a:r>
              <a:rPr lang="ru-RU" dirty="0" smtClean="0"/>
              <a:t> работы  </a:t>
            </a:r>
            <a:r>
              <a:rPr lang="ru-RU" dirty="0"/>
              <a:t>1, </a:t>
            </a:r>
            <a:r>
              <a:rPr lang="ru-RU" dirty="0" smtClean="0"/>
              <a:t>2, 3, 4 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9126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5892761" y="432121"/>
            <a:ext cx="341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76581" y="764704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596336" y="362478"/>
            <a:ext cx="0" cy="80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732240" y="2348880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52220" y="229062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560231" y="306896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560231" y="38472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лево 22"/>
          <p:cNvSpPr/>
          <p:nvPr/>
        </p:nvSpPr>
        <p:spPr>
          <a:xfrm>
            <a:off x="7092280" y="2081471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399 0.1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35" y="11663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GIT </a:t>
            </a:r>
            <a:r>
              <a:rPr lang="en-US" dirty="0"/>
              <a:t>- </a:t>
            </a:r>
            <a:r>
              <a:rPr lang="ru-RU" dirty="0" smtClean="0"/>
              <a:t>при установке выбирать  - 2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7296077" cy="55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35" y="11663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GIT </a:t>
            </a:r>
            <a:r>
              <a:rPr lang="en-US" dirty="0"/>
              <a:t>- </a:t>
            </a:r>
            <a:r>
              <a:rPr lang="ru-RU" dirty="0" smtClean="0"/>
              <a:t>при установке выбирать  - 3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42938"/>
            <a:ext cx="7200800" cy="55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44624"/>
            <a:ext cx="3177261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Базовая настройка </a:t>
            </a:r>
            <a:r>
              <a:rPr lang="en-US" dirty="0" smtClean="0"/>
              <a:t>GIT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65710"/>
              </p:ext>
            </p:extLst>
          </p:nvPr>
        </p:nvGraphicFramePr>
        <p:xfrm>
          <a:off x="69084" y="548680"/>
          <a:ext cx="890644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20">
                  <a:extLst>
                    <a:ext uri="{9D8B030D-6E8A-4147-A177-3AD203B41FA5}">
                      <a16:colId xmlns:a16="http://schemas.microsoft.com/office/drawing/2014/main" val="387118737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968628085"/>
                    </a:ext>
                  </a:extLst>
                </a:gridCol>
                <a:gridCol w="4187505">
                  <a:extLst>
                    <a:ext uri="{9D8B030D-6E8A-4147-A177-3AD203B41FA5}">
                      <a16:colId xmlns:a16="http://schemas.microsoft.com/office/drawing/2014/main" val="299410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Уровень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системы</a:t>
                      </a:r>
                      <a:endParaRPr lang="ru-RU" sz="18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ru-RU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etc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ProgramFiles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etc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6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пользователя</a:t>
                      </a:r>
                      <a:endParaRPr lang="en-US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--global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/home/</a:t>
                      </a:r>
                      <a:r>
                        <a:rPr lang="ru-RU" b="1" dirty="0" err="1" smtClean="0">
                          <a:solidFill>
                            <a:srgbClr val="002060"/>
                          </a:solidFill>
                        </a:rPr>
                        <a:t>имя_польз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C\Users\</a:t>
                      </a:r>
                      <a:r>
                        <a:rPr lang="ru-RU" b="1" dirty="0" err="1" smtClean="0">
                          <a:solidFill>
                            <a:srgbClr val="002060"/>
                          </a:solidFill>
                        </a:rPr>
                        <a:t>имя_польз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8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проекта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err="1" smtClean="0">
                          <a:solidFill>
                            <a:srgbClr val="002060"/>
                          </a:solidFill>
                        </a:rPr>
                        <a:t>каталог_проекта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/.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/.</a:t>
                      </a: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9725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3888"/>
              </p:ext>
            </p:extLst>
          </p:nvPr>
        </p:nvGraphicFramePr>
        <p:xfrm>
          <a:off x="92207" y="3140968"/>
          <a:ext cx="8906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20">
                  <a:extLst>
                    <a:ext uri="{9D8B030D-6E8A-4147-A177-3AD203B41FA5}">
                      <a16:colId xmlns:a16="http://schemas.microsoft.com/office/drawing/2014/main" val="3871187370"/>
                    </a:ext>
                  </a:extLst>
                </a:gridCol>
                <a:gridCol w="7067825">
                  <a:extLst>
                    <a:ext uri="{9D8B030D-6E8A-4147-A177-3AD203B41FA5}">
                      <a16:colId xmlns:a16="http://schemas.microsoft.com/office/drawing/2014/main" val="196862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Уровень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Формат команды для конфигурации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системы</a:t>
                      </a:r>
                      <a:endParaRPr lang="ru-RU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--system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 команда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6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пользователя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--global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 команда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8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проекта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команда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9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7684" y="44624"/>
            <a:ext cx="568863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smtClean="0"/>
              <a:t>Практика - базовая настройка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817" y="500479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Набрать команды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--</a:t>
            </a:r>
            <a:r>
              <a:rPr lang="en-US" dirty="0" smtClean="0">
                <a:solidFill>
                  <a:srgbClr val="002060"/>
                </a:solidFill>
              </a:rPr>
              <a:t>global user.name 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Bill"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--</a:t>
            </a:r>
            <a:r>
              <a:rPr lang="en-US" dirty="0">
                <a:solidFill>
                  <a:srgbClr val="002060"/>
                </a:solidFill>
              </a:rPr>
              <a:t>global </a:t>
            </a:r>
            <a:r>
              <a:rPr lang="en-US" dirty="0" err="1" smtClean="0">
                <a:solidFill>
                  <a:srgbClr val="002060"/>
                </a:solidFill>
              </a:rPr>
              <a:t>user.email</a:t>
            </a:r>
            <a:r>
              <a:rPr lang="en-US" dirty="0" smtClean="0">
                <a:solidFill>
                  <a:srgbClr val="002060"/>
                </a:solidFill>
              </a:rPr>
              <a:t> some@mail.com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--</a:t>
            </a:r>
            <a:r>
              <a:rPr lang="en-US" dirty="0">
                <a:solidFill>
                  <a:srgbClr val="002060"/>
                </a:solidFill>
              </a:rPr>
              <a:t>global </a:t>
            </a:r>
            <a:r>
              <a:rPr lang="en-US" dirty="0" err="1" smtClean="0">
                <a:solidFill>
                  <a:srgbClr val="002060"/>
                </a:solidFill>
              </a:rPr>
              <a:t>color.ui</a:t>
            </a:r>
            <a:r>
              <a:rPr lang="en-US" dirty="0" smtClean="0">
                <a:solidFill>
                  <a:srgbClr val="002060"/>
                </a:solidFill>
              </a:rPr>
              <a:t>  true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817" y="2060848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Проверка настроек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config</a:t>
            </a:r>
            <a:r>
              <a:rPr lang="en-US" dirty="0" smtClean="0">
                <a:solidFill>
                  <a:srgbClr val="002060"/>
                </a:solidFill>
              </a:rPr>
              <a:t> –list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config</a:t>
            </a:r>
            <a:r>
              <a:rPr lang="en-US" dirty="0" smtClean="0">
                <a:solidFill>
                  <a:srgbClr val="002060"/>
                </a:solidFill>
              </a:rPr>
              <a:t> user.name</a:t>
            </a:r>
            <a:endParaRPr lang="ru-RU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16972" y="60269"/>
            <a:ext cx="208823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Помощь  </a:t>
            </a:r>
            <a:r>
              <a:rPr lang="en-US" dirty="0" smtClean="0">
                <a:solidFill>
                  <a:srgbClr val="002060"/>
                </a:solidFill>
              </a:rPr>
              <a:t>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help</a:t>
            </a:r>
            <a:r>
              <a:rPr lang="en-US" dirty="0" smtClean="0"/>
              <a:t>   -&gt; </a:t>
            </a:r>
            <a:r>
              <a:rPr lang="ru-RU" dirty="0" smtClean="0"/>
              <a:t>выведет список команд</a:t>
            </a:r>
          </a:p>
          <a:p>
            <a:endParaRPr lang="ru-RU" dirty="0"/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help log  </a:t>
            </a:r>
            <a:r>
              <a:rPr lang="en-US" dirty="0" smtClean="0"/>
              <a:t>-&gt; </a:t>
            </a:r>
            <a:r>
              <a:rPr lang="ru-RU" dirty="0" smtClean="0"/>
              <a:t>справка по конкретной команде</a:t>
            </a:r>
          </a:p>
          <a:p>
            <a:r>
              <a:rPr lang="ru-RU" dirty="0"/>
              <a:t> </a:t>
            </a:r>
            <a:r>
              <a:rPr lang="ru-RU" dirty="0" smtClean="0"/>
              <a:t>   Перемещение по тексту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smtClean="0">
                <a:solidFill>
                  <a:schemeClr val="accent2"/>
                </a:solidFill>
              </a:rPr>
              <a:t>пробел</a:t>
            </a:r>
            <a:r>
              <a:rPr lang="ru-RU" dirty="0" smtClean="0"/>
              <a:t>(или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ru-RU" dirty="0" smtClean="0"/>
              <a:t>)  -</a:t>
            </a:r>
            <a:r>
              <a:rPr lang="en-US" dirty="0" smtClean="0"/>
              <a:t>&gt; </a:t>
            </a:r>
            <a:r>
              <a:rPr lang="ru-RU" dirty="0" smtClean="0"/>
              <a:t>следующая страница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ru-RU" dirty="0" smtClean="0"/>
              <a:t> 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ru-RU" dirty="0" smtClean="0"/>
              <a:t>предыдущая </a:t>
            </a:r>
            <a:r>
              <a:rPr lang="ru-RU" dirty="0"/>
              <a:t>страница</a:t>
            </a:r>
          </a:p>
          <a:p>
            <a:r>
              <a:rPr lang="ru-RU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q</a:t>
            </a:r>
            <a:r>
              <a:rPr lang="ru-RU" dirty="0" smtClean="0"/>
              <a:t> 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ru-RU" dirty="0" smtClean="0"/>
              <a:t>выход</a:t>
            </a:r>
            <a:r>
              <a:rPr lang="en-US" dirty="0" smtClean="0"/>
              <a:t> </a:t>
            </a:r>
            <a:r>
              <a:rPr lang="ru-RU" dirty="0" smtClean="0"/>
              <a:t>из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83768" y="44624"/>
            <a:ext cx="4464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Инициализация  </a:t>
            </a:r>
            <a:r>
              <a:rPr lang="ru-RU" dirty="0" err="1" smtClean="0">
                <a:solidFill>
                  <a:srgbClr val="002060"/>
                </a:solidFill>
              </a:rPr>
              <a:t>репозитория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476672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1. </a:t>
            </a:r>
            <a:r>
              <a:rPr lang="ru-RU" dirty="0" smtClean="0"/>
              <a:t>Создаем каталог проекта – например на диске </a:t>
            </a:r>
            <a:r>
              <a:rPr lang="en-US" dirty="0" smtClean="0"/>
              <a:t>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 D:\your_name\project_1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2. </a:t>
            </a:r>
            <a:r>
              <a:rPr lang="ru-RU" dirty="0" smtClean="0"/>
              <a:t>Заходим в каталог проекта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/>
                </a:solidFill>
              </a:rPr>
              <a:t>cd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путь_к_проекту</a:t>
            </a:r>
            <a:endParaRPr lang="ru-RU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" y="2214212"/>
            <a:ext cx="9118530" cy="33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1367</Words>
  <Application>Microsoft Office PowerPoint</Application>
  <PresentationFormat>Экран (4:3)</PresentationFormat>
  <Paragraphs>303</Paragraphs>
  <Slides>33</Slides>
  <Notes>33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731</cp:revision>
  <dcterms:created xsi:type="dcterms:W3CDTF">2012-03-08T07:38:11Z</dcterms:created>
  <dcterms:modified xsi:type="dcterms:W3CDTF">2017-09-20T10:43:38Z</dcterms:modified>
</cp:coreProperties>
</file>