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503" r:id="rId2"/>
    <p:sldId id="540" r:id="rId3"/>
    <p:sldId id="541" r:id="rId4"/>
    <p:sldId id="542" r:id="rId5"/>
    <p:sldId id="543" r:id="rId6"/>
    <p:sldId id="544" r:id="rId7"/>
    <p:sldId id="511" r:id="rId8"/>
    <p:sldId id="550" r:id="rId9"/>
    <p:sldId id="555" r:id="rId10"/>
    <p:sldId id="552" r:id="rId11"/>
    <p:sldId id="553" r:id="rId12"/>
    <p:sldId id="554" r:id="rId13"/>
    <p:sldId id="462" r:id="rId14"/>
    <p:sldId id="442" r:id="rId1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33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070"/>
    <a:srgbClr val="66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776" autoAdjust="0"/>
  </p:normalViewPr>
  <p:slideViewPr>
    <p:cSldViewPr showGuides="1">
      <p:cViewPr>
        <p:scale>
          <a:sx n="80" d="100"/>
          <a:sy n="80" d="100"/>
        </p:scale>
        <p:origin x="336" y="576"/>
      </p:cViewPr>
      <p:guideLst>
        <p:guide orient="horz" pos="1933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70" d="100"/>
          <a:sy n="70" d="100"/>
        </p:scale>
        <p:origin x="-1891" y="-103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731450-B050-45E2-8615-538A492B15A9}" type="datetimeFigureOut">
              <a:rPr lang="ru-RU" smtClean="0"/>
              <a:t>29.03.2017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0A7537-64E2-4FB1-A143-BC4EC49EFF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9302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B44945-8607-4F2F-AB6B-4EC0DBA6E6CF}" type="datetimeFigureOut">
              <a:rPr lang="ru-RU" smtClean="0"/>
              <a:t>29.03.2017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B747D1-FEBF-423A-AD6B-EF9B292E11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85852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747D1-FEBF-423A-AD6B-EF9B292E11F6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16605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747D1-FEBF-423A-AD6B-EF9B292E11F6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88062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747D1-FEBF-423A-AD6B-EF9B292E11F6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12453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747D1-FEBF-423A-AD6B-EF9B292E11F6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02497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747D1-FEBF-423A-AD6B-EF9B292E11F6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11486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747D1-FEBF-423A-AD6B-EF9B292E11F6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63724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747D1-FEBF-423A-AD6B-EF9B292E11F6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07846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747D1-FEBF-423A-AD6B-EF9B292E11F6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26103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747D1-FEBF-423A-AD6B-EF9B292E11F6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31645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747D1-FEBF-423A-AD6B-EF9B292E11F6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11456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747D1-FEBF-423A-AD6B-EF9B292E11F6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17297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747D1-FEBF-423A-AD6B-EF9B292E11F6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16605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747D1-FEBF-423A-AD6B-EF9B292E11F6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43704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747D1-FEBF-423A-AD6B-EF9B292E11F6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15263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81336" y="58614"/>
            <a:ext cx="4618856" cy="562074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>
            <a:normAutofit/>
          </a:bodyPr>
          <a:lstStyle>
            <a:lvl1pPr>
              <a:defRPr sz="2200" b="1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107504" y="908720"/>
            <a:ext cx="8928992" cy="369332"/>
          </a:xfrm>
          <a:prstGeom prst="rect">
            <a:avLst/>
          </a:prstGeom>
          <a:solidFill>
            <a:srgbClr val="92D050">
              <a:alpha val="9000"/>
            </a:srgb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text</a:t>
            </a:r>
            <a:endParaRPr lang="ru-RU" b="1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107504" y="2195572"/>
            <a:ext cx="8928992" cy="369332"/>
          </a:xfrm>
          <a:prstGeom prst="rect">
            <a:avLst/>
          </a:prstGeom>
          <a:solidFill>
            <a:srgbClr val="FFFF00">
              <a:alpha val="9000"/>
            </a:srgb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text</a:t>
            </a:r>
            <a:endParaRPr lang="ru-RU" b="1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107504" y="3707740"/>
            <a:ext cx="8928992" cy="369332"/>
          </a:xfrm>
          <a:prstGeom prst="rect">
            <a:avLst/>
          </a:prstGeom>
          <a:solidFill>
            <a:srgbClr val="7030A0">
              <a:alpha val="9000"/>
            </a:srgb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text</a:t>
            </a:r>
            <a:endParaRPr lang="ru-RU" b="1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35496" y="5219908"/>
            <a:ext cx="8928992" cy="369332"/>
          </a:xfrm>
          <a:prstGeom prst="rect">
            <a:avLst/>
          </a:prstGeom>
          <a:solidFill>
            <a:srgbClr val="FF0000">
              <a:alpha val="9000"/>
            </a:srgb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text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14007336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98EDE-99C0-458B-82F9-AAF47343B0E8}" type="datetimeFigureOut">
              <a:rPr lang="ru-RU" smtClean="0"/>
              <a:t>29.03.2017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6F89E-0603-4DDE-AF50-0CBC2DCB37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4088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98EDE-99C0-458B-82F9-AAF47343B0E8}" type="datetimeFigureOut">
              <a:rPr lang="ru-RU" smtClean="0"/>
              <a:t>29.03.2017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6F89E-0603-4DDE-AF50-0CBC2DCB37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38998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98EDE-99C0-458B-82F9-AAF47343B0E8}" type="datetimeFigureOut">
              <a:rPr lang="ru-RU" smtClean="0"/>
              <a:t>29.03.2017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6F89E-0603-4DDE-AF50-0CBC2DCB37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76331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98EDE-99C0-458B-82F9-AAF47343B0E8}" type="datetimeFigureOut">
              <a:rPr lang="ru-RU" smtClean="0"/>
              <a:t>29.03.2017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6F89E-0603-4DDE-AF50-0CBC2DCB37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02624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98EDE-99C0-458B-82F9-AAF47343B0E8}" type="datetimeFigureOut">
              <a:rPr lang="ru-RU" smtClean="0"/>
              <a:t>29.03.2017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6F89E-0603-4DDE-AF50-0CBC2DCB37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65176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98EDE-99C0-458B-82F9-AAF47343B0E8}" type="datetimeFigureOut">
              <a:rPr lang="ru-RU" smtClean="0"/>
              <a:t>29.03.2017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6F89E-0603-4DDE-AF50-0CBC2DCB37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2388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98EDE-99C0-458B-82F9-AAF47343B0E8}" type="datetimeFigureOut">
              <a:rPr lang="ru-RU" smtClean="0"/>
              <a:t>29.03.2017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6F89E-0603-4DDE-AF50-0CBC2DCB37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6318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98EDE-99C0-458B-82F9-AAF47343B0E8}" type="datetimeFigureOut">
              <a:rPr lang="ru-RU" smtClean="0"/>
              <a:t>29.03.2017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6F89E-0603-4DDE-AF50-0CBC2DCB37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9470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98EDE-99C0-458B-82F9-AAF47343B0E8}" type="datetimeFigureOut">
              <a:rPr lang="ru-RU" smtClean="0"/>
              <a:t>29.03.2017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6F89E-0603-4DDE-AF50-0CBC2DCB37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76803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98EDE-99C0-458B-82F9-AAF47343B0E8}" type="datetimeFigureOut">
              <a:rPr lang="ru-RU" smtClean="0"/>
              <a:t>29.03.2017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6F89E-0603-4DDE-AF50-0CBC2DCB37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05842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98EDE-99C0-458B-82F9-AAF47343B0E8}" type="datetimeFigureOut">
              <a:rPr lang="ru-RU" smtClean="0"/>
              <a:t>29.03.2017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6F89E-0603-4DDE-AF50-0CBC2DCB37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3959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298EDE-99C0-458B-82F9-AAF47343B0E8}" type="datetimeFigureOut">
              <a:rPr lang="ru-RU" smtClean="0"/>
              <a:t>29.03.2017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86F89E-0603-4DDE-AF50-0CBC2DCB37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040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046639"/>
            <a:ext cx="9144000" cy="433364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871700" y="188640"/>
            <a:ext cx="5400600" cy="707886"/>
          </a:xfrm>
          <a:prstGeom prst="rect">
            <a:avLst/>
          </a:prstGeom>
          <a:solidFill>
            <a:schemeClr val="accent1">
              <a:lumMod val="20000"/>
              <a:lumOff val="80000"/>
              <a:alpha val="8000"/>
            </a:schemeClr>
          </a:solidFill>
          <a:ln w="19050">
            <a:noFill/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pPr algn="ctr"/>
            <a:r>
              <a:rPr lang="uk-UA" sz="4000" dirty="0" err="1" smtClean="0"/>
              <a:t>занятие</a:t>
            </a:r>
            <a:r>
              <a:rPr lang="uk-UA" sz="4000" dirty="0" smtClean="0"/>
              <a:t> </a:t>
            </a:r>
            <a:r>
              <a:rPr lang="en-US" sz="4000" dirty="0" smtClean="0"/>
              <a:t>3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1701887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Box 51"/>
          <p:cNvSpPr txBox="1"/>
          <p:nvPr/>
        </p:nvSpPr>
        <p:spPr>
          <a:xfrm>
            <a:off x="35496" y="116632"/>
            <a:ext cx="8975530" cy="646331"/>
          </a:xfrm>
          <a:prstGeom prst="rect">
            <a:avLst/>
          </a:prstGeom>
          <a:solidFill>
            <a:schemeClr val="accent1">
              <a:lumMod val="20000"/>
              <a:lumOff val="80000"/>
              <a:alpha val="8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ru-RU" dirty="0" smtClean="0"/>
              <a:t>Можно также выполнить команду</a:t>
            </a:r>
            <a:endParaRPr lang="en-US" dirty="0" smtClean="0"/>
          </a:p>
          <a:p>
            <a:r>
              <a:rPr lang="en-US" dirty="0" smtClean="0">
                <a:solidFill>
                  <a:schemeClr val="accent2"/>
                </a:solidFill>
              </a:rPr>
              <a:t>$ </a:t>
            </a:r>
            <a:r>
              <a:rPr lang="en-US" dirty="0" err="1" smtClean="0">
                <a:solidFill>
                  <a:schemeClr val="accent2"/>
                </a:solidFill>
              </a:rPr>
              <a:t>git</a:t>
            </a:r>
            <a:r>
              <a:rPr lang="en-US" dirty="0" smtClean="0">
                <a:solidFill>
                  <a:schemeClr val="accent2"/>
                </a:solidFill>
              </a:rPr>
              <a:t> checkout </a:t>
            </a:r>
            <a:r>
              <a:rPr lang="ru-RU" dirty="0" smtClean="0">
                <a:solidFill>
                  <a:schemeClr val="accent2"/>
                </a:solidFill>
              </a:rPr>
              <a:t>–</a:t>
            </a:r>
            <a:r>
              <a:rPr lang="en-US" dirty="0" smtClean="0">
                <a:solidFill>
                  <a:schemeClr val="accent2"/>
                </a:solidFill>
              </a:rPr>
              <a:t>b </a:t>
            </a:r>
            <a:r>
              <a:rPr lang="en-US" dirty="0">
                <a:solidFill>
                  <a:schemeClr val="accent2"/>
                </a:solidFill>
              </a:rPr>
              <a:t>&lt;</a:t>
            </a:r>
            <a:r>
              <a:rPr lang="ru-RU" dirty="0">
                <a:solidFill>
                  <a:srgbClr val="0070C0"/>
                </a:solidFill>
              </a:rPr>
              <a:t>имя_</a:t>
            </a:r>
            <a:r>
              <a:rPr lang="en-US" dirty="0">
                <a:solidFill>
                  <a:srgbClr val="0070C0"/>
                </a:solidFill>
              </a:rPr>
              <a:t>branch</a:t>
            </a:r>
            <a:r>
              <a:rPr lang="en-US" dirty="0">
                <a:solidFill>
                  <a:schemeClr val="accent2"/>
                </a:solidFill>
              </a:rPr>
              <a:t>&gt; 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14bdb81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endParaRPr lang="ru-RU" dirty="0">
              <a:solidFill>
                <a:srgbClr val="FF0000"/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516" y="1052736"/>
            <a:ext cx="8712968" cy="2350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182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32974" y="548680"/>
            <a:ext cx="8975530" cy="5078313"/>
          </a:xfrm>
          <a:prstGeom prst="rect">
            <a:avLst/>
          </a:prstGeom>
          <a:solidFill>
            <a:schemeClr val="accent1">
              <a:lumMod val="20000"/>
              <a:lumOff val="80000"/>
              <a:alpha val="8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ru-RU" dirty="0" smtClean="0"/>
              <a:t>Чтобы сказать </a:t>
            </a:r>
            <a:r>
              <a:rPr lang="en-US" dirty="0" smtClean="0"/>
              <a:t>GIT </a:t>
            </a:r>
            <a:r>
              <a:rPr lang="ru-RU" dirty="0" smtClean="0"/>
              <a:t>какие файлы не нужно отслеживать, надо в корне рабочего каталога создать файл</a:t>
            </a:r>
            <a:r>
              <a:rPr lang="ru-RU" dirty="0" smtClean="0">
                <a:solidFill>
                  <a:schemeClr val="accent2"/>
                </a:solidFill>
              </a:rPr>
              <a:t> </a:t>
            </a:r>
            <a:r>
              <a:rPr lang="en-US" dirty="0" smtClean="0">
                <a:solidFill>
                  <a:schemeClr val="accent2"/>
                </a:solidFill>
              </a:rPr>
              <a:t>.</a:t>
            </a:r>
            <a:r>
              <a:rPr lang="en-US" dirty="0" err="1" smtClean="0">
                <a:solidFill>
                  <a:schemeClr val="accent2"/>
                </a:solidFill>
              </a:rPr>
              <a:t>gitignore</a:t>
            </a:r>
            <a:endParaRPr lang="en-US" dirty="0" smtClean="0">
              <a:solidFill>
                <a:schemeClr val="accent2"/>
              </a:solidFill>
            </a:endParaRPr>
          </a:p>
          <a:p>
            <a:r>
              <a:rPr lang="ru-RU" dirty="0" smtClean="0"/>
              <a:t>Его содержание – один файл в одной строке</a:t>
            </a:r>
            <a:endParaRPr lang="en-US" dirty="0" smtClean="0"/>
          </a:p>
          <a:p>
            <a:r>
              <a:rPr lang="ru-RU" dirty="0" smtClean="0"/>
              <a:t>При этом можно использовать</a:t>
            </a:r>
            <a:r>
              <a:rPr lang="en-US" dirty="0" smtClean="0"/>
              <a:t>:</a:t>
            </a:r>
          </a:p>
          <a:p>
            <a:r>
              <a:rPr lang="en-US" dirty="0" smtClean="0"/>
              <a:t>-</a:t>
            </a:r>
            <a:r>
              <a:rPr lang="ru-RU" dirty="0" smtClean="0"/>
              <a:t> базовые регулярные выражения</a:t>
            </a:r>
            <a:r>
              <a:rPr lang="en-US" dirty="0" smtClean="0"/>
              <a:t>  </a:t>
            </a:r>
            <a:r>
              <a:rPr lang="en-US" dirty="0" smtClean="0">
                <a:solidFill>
                  <a:schemeClr val="accent2"/>
                </a:solidFill>
              </a:rPr>
              <a:t>* ? []</a:t>
            </a:r>
          </a:p>
          <a:p>
            <a:r>
              <a:rPr lang="en-US" dirty="0" smtClean="0"/>
              <a:t>- </a:t>
            </a:r>
            <a:r>
              <a:rPr lang="ru-RU" dirty="0" smtClean="0"/>
              <a:t>отрицание  </a:t>
            </a:r>
            <a:r>
              <a:rPr lang="en-US" dirty="0" smtClean="0">
                <a:solidFill>
                  <a:schemeClr val="accent2"/>
                </a:solidFill>
              </a:rPr>
              <a:t>!</a:t>
            </a:r>
            <a:r>
              <a:rPr lang="ru-RU" dirty="0" smtClean="0">
                <a:solidFill>
                  <a:schemeClr val="accent2"/>
                </a:solidFill>
              </a:rPr>
              <a:t> </a:t>
            </a:r>
            <a:endParaRPr lang="en-US" dirty="0">
              <a:solidFill>
                <a:schemeClr val="accent2"/>
              </a:solidFill>
            </a:endParaRPr>
          </a:p>
          <a:p>
            <a:r>
              <a:rPr lang="en-US" dirty="0" smtClean="0"/>
              <a:t>- </a:t>
            </a:r>
            <a:r>
              <a:rPr lang="ru-RU" dirty="0" smtClean="0"/>
              <a:t>файлы в каталоге</a:t>
            </a:r>
            <a:r>
              <a:rPr lang="en-US" dirty="0" smtClean="0"/>
              <a:t> </a:t>
            </a:r>
            <a:r>
              <a:rPr lang="ru-RU" dirty="0" smtClean="0"/>
              <a:t>-</a:t>
            </a:r>
            <a:r>
              <a:rPr lang="en-US" dirty="0" smtClean="0"/>
              <a:t>&gt; </a:t>
            </a:r>
            <a:r>
              <a:rPr lang="ru-RU" dirty="0" smtClean="0"/>
              <a:t>для этого указать путь к каталогу от </a:t>
            </a:r>
            <a:endParaRPr lang="en-US" dirty="0" smtClean="0"/>
          </a:p>
          <a:p>
            <a:r>
              <a:rPr lang="en-US" dirty="0" smtClean="0"/>
              <a:t>  </a:t>
            </a:r>
            <a:r>
              <a:rPr lang="ru-RU" dirty="0" smtClean="0"/>
              <a:t>корня,</a:t>
            </a:r>
            <a:r>
              <a:rPr lang="en-US" dirty="0" smtClean="0"/>
              <a:t> </a:t>
            </a:r>
            <a:r>
              <a:rPr lang="ru-RU" dirty="0" smtClean="0"/>
              <a:t>и поставить в конце прямой слеш </a:t>
            </a:r>
            <a:r>
              <a:rPr lang="ru-RU" dirty="0" smtClean="0">
                <a:solidFill>
                  <a:schemeClr val="accent2"/>
                </a:solidFill>
              </a:rPr>
              <a:t> </a:t>
            </a:r>
            <a:r>
              <a:rPr lang="en-US" dirty="0" smtClean="0">
                <a:solidFill>
                  <a:schemeClr val="accent2"/>
                </a:solidFill>
              </a:rPr>
              <a:t>/</a:t>
            </a:r>
          </a:p>
          <a:p>
            <a:endParaRPr lang="en-US" dirty="0" smtClean="0"/>
          </a:p>
          <a:p>
            <a:r>
              <a:rPr lang="ru-RU" dirty="0" smtClean="0">
                <a:solidFill>
                  <a:srgbClr val="7030A0"/>
                </a:solidFill>
              </a:rPr>
              <a:t>Например</a:t>
            </a:r>
            <a:endParaRPr lang="en-US" dirty="0">
              <a:solidFill>
                <a:srgbClr val="7030A0"/>
              </a:solidFill>
            </a:endParaRPr>
          </a:p>
          <a:p>
            <a:r>
              <a:rPr lang="en-US" dirty="0" smtClean="0">
                <a:solidFill>
                  <a:schemeClr val="accent2"/>
                </a:solidFill>
              </a:rPr>
              <a:t>*.</a:t>
            </a:r>
            <a:r>
              <a:rPr lang="en-US" dirty="0" err="1" smtClean="0">
                <a:solidFill>
                  <a:schemeClr val="accent2"/>
                </a:solidFill>
              </a:rPr>
              <a:t>php</a:t>
            </a:r>
            <a:r>
              <a:rPr lang="en-US" dirty="0" smtClean="0">
                <a:solidFill>
                  <a:schemeClr val="accent2"/>
                </a:solidFill>
              </a:rPr>
              <a:t>       </a:t>
            </a:r>
            <a:r>
              <a:rPr lang="en-US" dirty="0" smtClean="0">
                <a:solidFill>
                  <a:srgbClr val="002060"/>
                </a:solidFill>
              </a:rPr>
              <a:t>// </a:t>
            </a:r>
            <a:r>
              <a:rPr lang="ru-RU" dirty="0" smtClean="0">
                <a:solidFill>
                  <a:srgbClr val="002060"/>
                </a:solidFill>
              </a:rPr>
              <a:t>игнорировать файлы с расширением </a:t>
            </a:r>
            <a:r>
              <a:rPr lang="en-US" dirty="0" err="1" smtClean="0">
                <a:solidFill>
                  <a:srgbClr val="002060"/>
                </a:solidFill>
              </a:rPr>
              <a:t>php</a:t>
            </a:r>
            <a:r>
              <a:rPr lang="ru-RU" dirty="0" smtClean="0">
                <a:solidFill>
                  <a:schemeClr val="accent2"/>
                </a:solidFill>
              </a:rPr>
              <a:t> </a:t>
            </a:r>
            <a:endParaRPr lang="en-US" dirty="0" smtClean="0">
              <a:solidFill>
                <a:schemeClr val="accent2"/>
              </a:solidFill>
            </a:endParaRPr>
          </a:p>
          <a:p>
            <a:r>
              <a:rPr lang="en-US" dirty="0" smtClean="0">
                <a:solidFill>
                  <a:schemeClr val="accent2"/>
                </a:solidFill>
              </a:rPr>
              <a:t>!</a:t>
            </a:r>
            <a:r>
              <a:rPr lang="en-US" dirty="0" err="1" smtClean="0">
                <a:solidFill>
                  <a:schemeClr val="accent2"/>
                </a:solidFill>
              </a:rPr>
              <a:t>index.php</a:t>
            </a:r>
            <a:r>
              <a:rPr lang="en-US" dirty="0" smtClean="0">
                <a:solidFill>
                  <a:schemeClr val="accent2"/>
                </a:solidFill>
              </a:rPr>
              <a:t>  </a:t>
            </a:r>
            <a:r>
              <a:rPr lang="en-US" dirty="0" smtClean="0">
                <a:solidFill>
                  <a:srgbClr val="002060"/>
                </a:solidFill>
              </a:rPr>
              <a:t>// </a:t>
            </a:r>
            <a:r>
              <a:rPr lang="ru-RU" dirty="0" smtClean="0">
                <a:solidFill>
                  <a:srgbClr val="002060"/>
                </a:solidFill>
              </a:rPr>
              <a:t>не игнорировать </a:t>
            </a:r>
            <a:r>
              <a:rPr lang="ru-RU" dirty="0">
                <a:solidFill>
                  <a:srgbClr val="002060"/>
                </a:solidFill>
              </a:rPr>
              <a:t>файлы с </a:t>
            </a:r>
            <a:r>
              <a:rPr lang="en-US" dirty="0" err="1" smtClean="0">
                <a:solidFill>
                  <a:srgbClr val="002060"/>
                </a:solidFill>
              </a:rPr>
              <a:t>index.php</a:t>
            </a:r>
            <a:endParaRPr lang="en-US" dirty="0" smtClean="0">
              <a:solidFill>
                <a:schemeClr val="accent2"/>
              </a:solidFill>
            </a:endParaRPr>
          </a:p>
          <a:p>
            <a:r>
              <a:rPr lang="en-US" dirty="0" err="1" smtClean="0">
                <a:solidFill>
                  <a:schemeClr val="accent2"/>
                </a:solidFill>
              </a:rPr>
              <a:t>adm</a:t>
            </a:r>
            <a:r>
              <a:rPr lang="en-US" dirty="0" smtClean="0">
                <a:solidFill>
                  <a:schemeClr val="accent2"/>
                </a:solidFill>
              </a:rPr>
              <a:t>/   </a:t>
            </a:r>
            <a:r>
              <a:rPr lang="en-US" dirty="0" smtClean="0">
                <a:solidFill>
                  <a:srgbClr val="002060"/>
                </a:solidFill>
              </a:rPr>
              <a:t>// </a:t>
            </a:r>
            <a:r>
              <a:rPr lang="ru-RU" dirty="0" smtClean="0">
                <a:solidFill>
                  <a:srgbClr val="002060"/>
                </a:solidFill>
              </a:rPr>
              <a:t>игнорировать </a:t>
            </a:r>
            <a:r>
              <a:rPr lang="ru-RU" dirty="0">
                <a:solidFill>
                  <a:srgbClr val="002060"/>
                </a:solidFill>
              </a:rPr>
              <a:t>файлы </a:t>
            </a:r>
            <a:r>
              <a:rPr lang="ru-RU" dirty="0" smtClean="0">
                <a:solidFill>
                  <a:srgbClr val="002060"/>
                </a:solidFill>
              </a:rPr>
              <a:t>в каталоге </a:t>
            </a:r>
            <a:r>
              <a:rPr lang="en-US" dirty="0" err="1" smtClean="0">
                <a:solidFill>
                  <a:srgbClr val="002060"/>
                </a:solidFill>
              </a:rPr>
              <a:t>adm</a:t>
            </a:r>
            <a:endParaRPr lang="en-US" dirty="0" smtClean="0">
              <a:solidFill>
                <a:schemeClr val="accent2"/>
              </a:solidFill>
            </a:endParaRPr>
          </a:p>
          <a:p>
            <a:endParaRPr lang="en-US" dirty="0">
              <a:solidFill>
                <a:schemeClr val="accent2"/>
              </a:solidFill>
            </a:endParaRPr>
          </a:p>
          <a:p>
            <a:r>
              <a:rPr lang="ru-RU" dirty="0" smtClean="0"/>
              <a:t>Создать файл </a:t>
            </a:r>
            <a:r>
              <a:rPr lang="en-US" dirty="0" smtClean="0">
                <a:solidFill>
                  <a:schemeClr val="accent2"/>
                </a:solidFill>
              </a:rPr>
              <a:t>.</a:t>
            </a:r>
            <a:r>
              <a:rPr lang="en-US" dirty="0" err="1" smtClean="0">
                <a:solidFill>
                  <a:schemeClr val="accent2"/>
                </a:solidFill>
              </a:rPr>
              <a:t>gitignore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ru-RU" dirty="0" smtClean="0"/>
              <a:t>из </a:t>
            </a:r>
            <a:r>
              <a:rPr lang="ru-RU" dirty="0" err="1" smtClean="0"/>
              <a:t>коммандной</a:t>
            </a:r>
            <a:r>
              <a:rPr lang="ru-RU" dirty="0" smtClean="0"/>
              <a:t> строки </a:t>
            </a:r>
            <a:r>
              <a:rPr lang="en-US" dirty="0" smtClean="0"/>
              <a:t>UNIX </a:t>
            </a:r>
            <a:r>
              <a:rPr lang="ru-RU" dirty="0" smtClean="0"/>
              <a:t>можно как</a:t>
            </a:r>
          </a:p>
          <a:p>
            <a:r>
              <a:rPr lang="en-US" dirty="0" smtClean="0">
                <a:solidFill>
                  <a:schemeClr val="accent2"/>
                </a:solidFill>
              </a:rPr>
              <a:t>touch .</a:t>
            </a:r>
            <a:r>
              <a:rPr lang="en-US" dirty="0" err="1" smtClean="0">
                <a:solidFill>
                  <a:schemeClr val="accent2"/>
                </a:solidFill>
              </a:rPr>
              <a:t>gitignore</a:t>
            </a:r>
            <a:endParaRPr lang="en-US" dirty="0" smtClean="0">
              <a:solidFill>
                <a:schemeClr val="accent2"/>
              </a:solidFill>
            </a:endParaRPr>
          </a:p>
          <a:p>
            <a:endParaRPr lang="en-US" dirty="0">
              <a:solidFill>
                <a:schemeClr val="accent2"/>
              </a:solidFill>
            </a:endParaRPr>
          </a:p>
          <a:p>
            <a:r>
              <a:rPr lang="ru-RU" dirty="0" smtClean="0"/>
              <a:t>При этом для самого файла 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 err="1">
                <a:solidFill>
                  <a:schemeClr val="accent2"/>
                </a:solidFill>
              </a:rPr>
              <a:t>gitignore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ru-RU" dirty="0" smtClean="0"/>
              <a:t>надо сделать </a:t>
            </a:r>
            <a:r>
              <a:rPr lang="en-US" dirty="0" smtClean="0"/>
              <a:t>commit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2915816" y="44624"/>
            <a:ext cx="3096344" cy="369332"/>
          </a:xfrm>
          <a:prstGeom prst="rect">
            <a:avLst/>
          </a:prstGeom>
          <a:solidFill>
            <a:schemeClr val="accent1">
              <a:lumMod val="20000"/>
              <a:lumOff val="80000"/>
              <a:alpha val="8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ru-RU" dirty="0" smtClean="0">
                <a:solidFill>
                  <a:srgbClr val="002060"/>
                </a:solidFill>
              </a:rPr>
              <a:t>Игнорирование файлов</a:t>
            </a:r>
            <a:endParaRPr lang="ru-RU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7914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4235" y="548680"/>
            <a:ext cx="8975530" cy="369332"/>
          </a:xfrm>
          <a:prstGeom prst="rect">
            <a:avLst/>
          </a:prstGeom>
          <a:solidFill>
            <a:schemeClr val="accent1">
              <a:lumMod val="20000"/>
              <a:lumOff val="80000"/>
              <a:alpha val="8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uk-UA" dirty="0" err="1" smtClean="0"/>
              <a:t>Выполнить</a:t>
            </a:r>
            <a:r>
              <a:rPr lang="uk-UA" dirty="0" smtClean="0"/>
              <a:t> </a:t>
            </a:r>
            <a:r>
              <a:rPr lang="uk-UA" dirty="0" err="1" smtClean="0"/>
              <a:t>лабараторные</a:t>
            </a:r>
            <a:r>
              <a:rPr lang="uk-UA" dirty="0" smtClean="0"/>
              <a:t> </a:t>
            </a:r>
            <a:r>
              <a:rPr lang="uk-UA" dirty="0" err="1" smtClean="0"/>
              <a:t>работы</a:t>
            </a:r>
            <a:r>
              <a:rPr lang="uk-UA" dirty="0" smtClean="0"/>
              <a:t> № </a:t>
            </a:r>
            <a:r>
              <a:rPr lang="en-US" smtClean="0"/>
              <a:t>9, 10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3283906" y="66899"/>
            <a:ext cx="2576188" cy="369332"/>
          </a:xfrm>
          <a:prstGeom prst="rect">
            <a:avLst/>
          </a:prstGeom>
          <a:solidFill>
            <a:schemeClr val="accent1">
              <a:lumMod val="20000"/>
              <a:lumOff val="80000"/>
              <a:alpha val="8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pPr algn="ctr"/>
            <a:r>
              <a:rPr lang="uk-UA" dirty="0" err="1" smtClean="0">
                <a:solidFill>
                  <a:srgbClr val="002060"/>
                </a:solidFill>
              </a:rPr>
              <a:t>Домашнее</a:t>
            </a:r>
            <a:r>
              <a:rPr lang="uk-UA" dirty="0" smtClean="0">
                <a:solidFill>
                  <a:srgbClr val="002060"/>
                </a:solidFill>
              </a:rPr>
              <a:t> </a:t>
            </a:r>
            <a:r>
              <a:rPr lang="uk-UA" dirty="0" err="1" smtClean="0">
                <a:solidFill>
                  <a:srgbClr val="002060"/>
                </a:solidFill>
              </a:rPr>
              <a:t>задание</a:t>
            </a:r>
            <a:endParaRPr lang="ru-RU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009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8768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Прямая соединительная линия 23"/>
          <p:cNvCxnSpPr/>
          <p:nvPr/>
        </p:nvCxnSpPr>
        <p:spPr>
          <a:xfrm flipH="1">
            <a:off x="4824029" y="2348880"/>
            <a:ext cx="8010" cy="2139617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4644008" y="2780928"/>
            <a:ext cx="360040" cy="36004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rgbClr val="0040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/>
          <p:cNvSpPr/>
          <p:nvPr/>
        </p:nvSpPr>
        <p:spPr>
          <a:xfrm>
            <a:off x="4652019" y="3933056"/>
            <a:ext cx="360040" cy="36004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rgbClr val="0040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27" name="Группа 26"/>
          <p:cNvGrpSpPr/>
          <p:nvPr/>
        </p:nvGrpSpPr>
        <p:grpSpPr>
          <a:xfrm>
            <a:off x="3329505" y="2578653"/>
            <a:ext cx="1224136" cy="778339"/>
            <a:chOff x="4724735" y="5308082"/>
            <a:chExt cx="1224136" cy="778339"/>
          </a:xfrm>
        </p:grpSpPr>
        <p:sp>
          <p:nvSpPr>
            <p:cNvPr id="28" name="Стрелка влево 27"/>
            <p:cNvSpPr/>
            <p:nvPr/>
          </p:nvSpPr>
          <p:spPr>
            <a:xfrm rot="10800000">
              <a:off x="4724735" y="5308082"/>
              <a:ext cx="1224136" cy="778339"/>
            </a:xfrm>
            <a:prstGeom prst="leftArrow">
              <a:avLst/>
            </a:prstGeom>
            <a:solidFill>
              <a:schemeClr val="accent2">
                <a:alpha val="6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855928" y="5517232"/>
              <a:ext cx="80021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chemeClr val="bg1"/>
                  </a:solidFill>
                </a:rPr>
                <a:t>HEAD</a:t>
              </a:r>
              <a:endParaRPr lang="ru-RU" sz="20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30" name="Прямая соединительная линия 29"/>
          <p:cNvCxnSpPr/>
          <p:nvPr/>
        </p:nvCxnSpPr>
        <p:spPr>
          <a:xfrm flipH="1">
            <a:off x="4832039" y="3356992"/>
            <a:ext cx="1288133" cy="432048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>
            <a:off x="6120172" y="2348880"/>
            <a:ext cx="9381" cy="1011392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Овал 31"/>
          <p:cNvSpPr/>
          <p:nvPr/>
        </p:nvSpPr>
        <p:spPr>
          <a:xfrm>
            <a:off x="5940152" y="2708920"/>
            <a:ext cx="360040" cy="36004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rgbClr val="0040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TextBox 32"/>
          <p:cNvSpPr txBox="1"/>
          <p:nvPr/>
        </p:nvSpPr>
        <p:spPr>
          <a:xfrm>
            <a:off x="4352273" y="1916832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master</a:t>
            </a:r>
            <a:endParaRPr lang="ru-RU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5648417" y="1916832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cat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3571917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1.11111E-6 L 0.1757 -0.1733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785" y="-86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757 -0.17338 L -2.77778E-6 1.11111E-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785" y="86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4000"/>
                            </p:stCondLst>
                            <p:childTnLst>
                              <p:par>
                                <p:cTn id="11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1.11111E-6 L -0.00468 -0.3412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3" y="-170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4235" y="620688"/>
            <a:ext cx="8975530" cy="369332"/>
          </a:xfrm>
          <a:prstGeom prst="rect">
            <a:avLst/>
          </a:prstGeom>
          <a:solidFill>
            <a:schemeClr val="accent1">
              <a:lumMod val="20000"/>
              <a:lumOff val="80000"/>
              <a:alpha val="8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ru-RU" dirty="0" smtClean="0"/>
              <a:t>В</a:t>
            </a:r>
            <a:r>
              <a:rPr lang="en-US" dirty="0"/>
              <a:t> </a:t>
            </a:r>
            <a:r>
              <a:rPr lang="en-US" dirty="0" smtClean="0">
                <a:solidFill>
                  <a:srgbClr val="0070C0"/>
                </a:solidFill>
              </a:rPr>
              <a:t>master branch</a:t>
            </a:r>
            <a:r>
              <a:rPr lang="ru-RU" dirty="0" smtClean="0">
                <a:solidFill>
                  <a:srgbClr val="0070C0"/>
                </a:solidFill>
              </a:rPr>
              <a:t> </a:t>
            </a:r>
            <a:r>
              <a:rPr lang="ru-RU" dirty="0" smtClean="0"/>
              <a:t>есть файл </a:t>
            </a:r>
            <a:r>
              <a:rPr lang="en-US" dirty="0" smtClean="0">
                <a:solidFill>
                  <a:srgbClr val="0070C0"/>
                </a:solidFill>
              </a:rPr>
              <a:t>license.txt</a:t>
            </a:r>
            <a:r>
              <a:rPr lang="en-US" dirty="0" smtClean="0"/>
              <a:t> </a:t>
            </a:r>
            <a:r>
              <a:rPr lang="ru-RU" dirty="0" smtClean="0"/>
              <a:t>с </a:t>
            </a:r>
            <a:r>
              <a:rPr lang="ru-RU" dirty="0" smtClean="0"/>
              <a:t>содержимым</a:t>
            </a:r>
            <a:endParaRPr lang="ru-RU" dirty="0"/>
          </a:p>
        </p:txBody>
      </p:sp>
      <p:sp>
        <p:nvSpPr>
          <p:cNvPr id="19" name="TextBox 18"/>
          <p:cNvSpPr txBox="1"/>
          <p:nvPr/>
        </p:nvSpPr>
        <p:spPr>
          <a:xfrm>
            <a:off x="755576" y="44624"/>
            <a:ext cx="7704856" cy="369332"/>
          </a:xfrm>
          <a:prstGeom prst="rect">
            <a:avLst/>
          </a:prstGeom>
          <a:solidFill>
            <a:schemeClr val="accent1">
              <a:lumMod val="20000"/>
              <a:lumOff val="80000"/>
              <a:alpha val="8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uk-UA" dirty="0" err="1" smtClean="0"/>
              <a:t>Лабараторная</a:t>
            </a:r>
            <a:r>
              <a:rPr lang="uk-UA" dirty="0" smtClean="0"/>
              <a:t> </a:t>
            </a:r>
            <a:r>
              <a:rPr lang="uk-UA" dirty="0" err="1" smtClean="0"/>
              <a:t>работа</a:t>
            </a:r>
            <a:r>
              <a:rPr lang="uk-UA" dirty="0" smtClean="0"/>
              <a:t> </a:t>
            </a:r>
            <a:r>
              <a:rPr lang="en-US" dirty="0"/>
              <a:t>9</a:t>
            </a:r>
            <a:r>
              <a:rPr lang="en-US" smtClean="0"/>
              <a:t> </a:t>
            </a:r>
            <a:r>
              <a:rPr lang="en-US" dirty="0" smtClean="0"/>
              <a:t>- </a:t>
            </a:r>
            <a:r>
              <a:rPr lang="ru-RU" dirty="0" smtClean="0"/>
              <a:t>к</a:t>
            </a:r>
            <a:r>
              <a:rPr lang="ru-RU" dirty="0" smtClean="0">
                <a:solidFill>
                  <a:srgbClr val="002060"/>
                </a:solidFill>
              </a:rPr>
              <a:t>онфликты </a:t>
            </a:r>
            <a:r>
              <a:rPr lang="ru-RU" dirty="0">
                <a:solidFill>
                  <a:srgbClr val="002060"/>
                </a:solidFill>
              </a:rPr>
              <a:t>при </a:t>
            </a:r>
            <a:r>
              <a:rPr lang="ru-RU" dirty="0" smtClean="0">
                <a:solidFill>
                  <a:srgbClr val="002060"/>
                </a:solidFill>
              </a:rPr>
              <a:t>слиянии</a:t>
            </a:r>
            <a:r>
              <a:rPr lang="en-US" dirty="0" smtClean="0">
                <a:solidFill>
                  <a:srgbClr val="002060"/>
                </a:solidFill>
              </a:rPr>
              <a:t> branches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35" y="1124744"/>
            <a:ext cx="5423869" cy="1416761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07504" y="2780928"/>
            <a:ext cx="8975530" cy="1200329"/>
          </a:xfrm>
          <a:prstGeom prst="rect">
            <a:avLst/>
          </a:prstGeom>
          <a:solidFill>
            <a:schemeClr val="accent1">
              <a:lumMod val="20000"/>
              <a:lumOff val="80000"/>
              <a:alpha val="8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uk-UA" dirty="0" err="1" smtClean="0"/>
              <a:t>Создаем</a:t>
            </a:r>
            <a:r>
              <a:rPr lang="uk-UA" dirty="0" smtClean="0"/>
              <a:t> </a:t>
            </a:r>
            <a:r>
              <a:rPr lang="uk-UA" dirty="0" err="1" smtClean="0"/>
              <a:t>новый</a:t>
            </a:r>
            <a:r>
              <a:rPr lang="uk-UA" dirty="0" smtClean="0">
                <a:solidFill>
                  <a:srgbClr val="0070C0"/>
                </a:solidFill>
              </a:rPr>
              <a:t> </a:t>
            </a:r>
            <a:r>
              <a:rPr lang="en-US" dirty="0" smtClean="0">
                <a:solidFill>
                  <a:srgbClr val="0070C0"/>
                </a:solidFill>
              </a:rPr>
              <a:t>branch</a:t>
            </a:r>
            <a:r>
              <a:rPr lang="ru-RU" dirty="0" smtClean="0"/>
              <a:t> по имени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70C0"/>
                </a:solidFill>
              </a:rPr>
              <a:t>cat</a:t>
            </a:r>
            <a:r>
              <a:rPr lang="en-US" dirty="0" smtClean="0"/>
              <a:t> </a:t>
            </a:r>
            <a:r>
              <a:rPr lang="uk-UA" dirty="0" smtClean="0"/>
              <a:t>и переходим в </a:t>
            </a:r>
            <a:r>
              <a:rPr lang="uk-UA" dirty="0" err="1" smtClean="0"/>
              <a:t>него</a:t>
            </a:r>
            <a:endParaRPr lang="ru-RU" dirty="0" smtClean="0"/>
          </a:p>
          <a:p>
            <a:r>
              <a:rPr lang="en-US" dirty="0">
                <a:solidFill>
                  <a:schemeClr val="accent2"/>
                </a:solidFill>
              </a:rPr>
              <a:t>$ </a:t>
            </a:r>
            <a:r>
              <a:rPr lang="en-US" dirty="0" err="1">
                <a:solidFill>
                  <a:schemeClr val="accent2"/>
                </a:solidFill>
              </a:rPr>
              <a:t>git</a:t>
            </a:r>
            <a:r>
              <a:rPr lang="en-US" dirty="0">
                <a:solidFill>
                  <a:schemeClr val="accent2"/>
                </a:solidFill>
              </a:rPr>
              <a:t> checkout </a:t>
            </a:r>
            <a:r>
              <a:rPr lang="en-US" dirty="0" smtClean="0">
                <a:solidFill>
                  <a:schemeClr val="accent2"/>
                </a:solidFill>
              </a:rPr>
              <a:t>–b cat</a:t>
            </a:r>
            <a:endParaRPr lang="ru-RU" dirty="0">
              <a:solidFill>
                <a:schemeClr val="accent2"/>
              </a:solidFill>
            </a:endParaRPr>
          </a:p>
          <a:p>
            <a:endParaRPr lang="en-US" dirty="0" smtClean="0"/>
          </a:p>
          <a:p>
            <a:r>
              <a:rPr lang="ru-RU" dirty="0" smtClean="0"/>
              <a:t>Вносим изменения в файл </a:t>
            </a:r>
            <a:r>
              <a:rPr lang="uk-UA" dirty="0" smtClean="0"/>
              <a:t> 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35" y="4077072"/>
            <a:ext cx="5184576" cy="1361606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60966" y="5589240"/>
            <a:ext cx="8975530" cy="923330"/>
          </a:xfrm>
          <a:prstGeom prst="rect">
            <a:avLst/>
          </a:prstGeom>
          <a:solidFill>
            <a:schemeClr val="accent1">
              <a:lumMod val="20000"/>
              <a:lumOff val="80000"/>
              <a:alpha val="8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uk-UA" dirty="0" err="1" smtClean="0"/>
              <a:t>Делаем</a:t>
            </a:r>
            <a:r>
              <a:rPr lang="uk-UA" dirty="0" smtClean="0"/>
              <a:t> </a:t>
            </a:r>
            <a:r>
              <a:rPr lang="en-US" dirty="0" smtClean="0"/>
              <a:t>commit </a:t>
            </a:r>
            <a:r>
              <a:rPr lang="uk-UA" dirty="0" smtClean="0"/>
              <a:t> в </a:t>
            </a:r>
            <a:r>
              <a:rPr lang="en-US" dirty="0" smtClean="0">
                <a:solidFill>
                  <a:srgbClr val="0070C0"/>
                </a:solidFill>
              </a:rPr>
              <a:t>branch</a:t>
            </a:r>
            <a:r>
              <a:rPr lang="ru-RU" dirty="0" smtClean="0"/>
              <a:t> </a:t>
            </a:r>
            <a:r>
              <a:rPr lang="en-US" dirty="0" smtClean="0">
                <a:solidFill>
                  <a:srgbClr val="0070C0"/>
                </a:solidFill>
              </a:rPr>
              <a:t>cat</a:t>
            </a:r>
            <a:r>
              <a:rPr lang="en-US" dirty="0" smtClean="0"/>
              <a:t> </a:t>
            </a:r>
            <a:r>
              <a:rPr lang="uk-UA" dirty="0" smtClean="0"/>
              <a:t>и переходим в </a:t>
            </a:r>
            <a:r>
              <a:rPr lang="en-US" dirty="0">
                <a:solidFill>
                  <a:srgbClr val="0070C0"/>
                </a:solidFill>
              </a:rPr>
              <a:t>branch</a:t>
            </a:r>
            <a:r>
              <a:rPr lang="ru-RU" dirty="0"/>
              <a:t> </a:t>
            </a:r>
            <a:r>
              <a:rPr lang="en-US" dirty="0" smtClean="0">
                <a:solidFill>
                  <a:srgbClr val="0070C0"/>
                </a:solidFill>
              </a:rPr>
              <a:t>master</a:t>
            </a:r>
            <a:endParaRPr lang="ru-RU" dirty="0" smtClean="0">
              <a:solidFill>
                <a:srgbClr val="0070C0"/>
              </a:solidFill>
            </a:endParaRPr>
          </a:p>
          <a:p>
            <a:r>
              <a:rPr lang="en-US" dirty="0">
                <a:solidFill>
                  <a:schemeClr val="accent2"/>
                </a:solidFill>
              </a:rPr>
              <a:t>$ </a:t>
            </a:r>
            <a:r>
              <a:rPr lang="en-US" dirty="0" err="1">
                <a:solidFill>
                  <a:schemeClr val="accent2"/>
                </a:solidFill>
              </a:rPr>
              <a:t>git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smtClean="0">
                <a:solidFill>
                  <a:schemeClr val="accent2"/>
                </a:solidFill>
              </a:rPr>
              <a:t>add .</a:t>
            </a:r>
          </a:p>
          <a:p>
            <a:r>
              <a:rPr lang="en-US" dirty="0">
                <a:solidFill>
                  <a:schemeClr val="accent2"/>
                </a:solidFill>
              </a:rPr>
              <a:t>$ </a:t>
            </a:r>
            <a:r>
              <a:rPr lang="en-US" dirty="0" err="1">
                <a:solidFill>
                  <a:schemeClr val="accent2"/>
                </a:solidFill>
              </a:rPr>
              <a:t>git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smtClean="0">
                <a:solidFill>
                  <a:schemeClr val="accent2"/>
                </a:solidFill>
              </a:rPr>
              <a:t>commit –m  "change line number 3</a:t>
            </a:r>
            <a:r>
              <a:rPr lang="en-US" dirty="0">
                <a:solidFill>
                  <a:schemeClr val="accent2"/>
                </a:solidFill>
              </a:rPr>
              <a:t>"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05672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8268" y="116632"/>
            <a:ext cx="5488793" cy="923330"/>
          </a:xfrm>
          <a:prstGeom prst="rect">
            <a:avLst/>
          </a:prstGeom>
          <a:solidFill>
            <a:schemeClr val="accent1">
              <a:lumMod val="20000"/>
              <a:lumOff val="80000"/>
              <a:alpha val="8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ru-RU" dirty="0" smtClean="0"/>
              <a:t>Возвращается в </a:t>
            </a:r>
            <a:r>
              <a:rPr lang="en-US" dirty="0" smtClean="0">
                <a:solidFill>
                  <a:srgbClr val="0070C0"/>
                </a:solidFill>
              </a:rPr>
              <a:t>master</a:t>
            </a:r>
            <a:r>
              <a:rPr lang="uk-UA" dirty="0" smtClean="0">
                <a:solidFill>
                  <a:srgbClr val="0070C0"/>
                </a:solidFill>
              </a:rPr>
              <a:t> </a:t>
            </a:r>
            <a:r>
              <a:rPr lang="en-US" dirty="0" smtClean="0">
                <a:solidFill>
                  <a:srgbClr val="0070C0"/>
                </a:solidFill>
              </a:rPr>
              <a:t>branch</a:t>
            </a:r>
            <a:endParaRPr lang="ru-RU" dirty="0" smtClean="0">
              <a:solidFill>
                <a:srgbClr val="0070C0"/>
              </a:solidFill>
            </a:endParaRPr>
          </a:p>
          <a:p>
            <a:r>
              <a:rPr lang="ru-RU" dirty="0" smtClean="0">
                <a:solidFill>
                  <a:schemeClr val="accent2"/>
                </a:solidFill>
              </a:rPr>
              <a:t> </a:t>
            </a:r>
            <a:r>
              <a:rPr lang="en-US" dirty="0" smtClean="0">
                <a:solidFill>
                  <a:schemeClr val="accent2"/>
                </a:solidFill>
              </a:rPr>
              <a:t>$ </a:t>
            </a:r>
            <a:r>
              <a:rPr lang="en-US" dirty="0" err="1">
                <a:solidFill>
                  <a:schemeClr val="accent2"/>
                </a:solidFill>
              </a:rPr>
              <a:t>git</a:t>
            </a:r>
            <a:r>
              <a:rPr lang="en-US" dirty="0">
                <a:solidFill>
                  <a:schemeClr val="accent2"/>
                </a:solidFill>
              </a:rPr>
              <a:t> checkout master</a:t>
            </a:r>
            <a:endParaRPr lang="ru-RU" dirty="0"/>
          </a:p>
          <a:p>
            <a:r>
              <a:rPr lang="ru-RU" dirty="0" smtClean="0"/>
              <a:t>в</a:t>
            </a:r>
            <a:r>
              <a:rPr lang="uk-UA" dirty="0" err="1" smtClean="0"/>
              <a:t>носим</a:t>
            </a:r>
            <a:r>
              <a:rPr lang="uk-UA" dirty="0" smtClean="0"/>
              <a:t> </a:t>
            </a:r>
            <a:r>
              <a:rPr lang="uk-UA" dirty="0" err="1" smtClean="0"/>
              <a:t>изменения</a:t>
            </a:r>
            <a:r>
              <a:rPr lang="uk-UA" dirty="0" smtClean="0"/>
              <a:t> в файл </a:t>
            </a:r>
            <a:r>
              <a:rPr lang="en-US" dirty="0" smtClean="0">
                <a:solidFill>
                  <a:srgbClr val="0070C0"/>
                </a:solidFill>
              </a:rPr>
              <a:t>license.txt</a:t>
            </a:r>
            <a:endParaRPr lang="ru-RU" dirty="0"/>
          </a:p>
        </p:txBody>
      </p:sp>
      <p:sp>
        <p:nvSpPr>
          <p:cNvPr id="23" name="TextBox 22"/>
          <p:cNvSpPr txBox="1"/>
          <p:nvPr/>
        </p:nvSpPr>
        <p:spPr>
          <a:xfrm>
            <a:off x="53606" y="2492896"/>
            <a:ext cx="6074577" cy="1200329"/>
          </a:xfrm>
          <a:prstGeom prst="rect">
            <a:avLst/>
          </a:prstGeom>
          <a:solidFill>
            <a:schemeClr val="accent1">
              <a:lumMod val="20000"/>
              <a:lumOff val="80000"/>
              <a:alpha val="8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uk-UA" dirty="0" err="1" smtClean="0"/>
              <a:t>Делаем</a:t>
            </a:r>
            <a:r>
              <a:rPr lang="uk-UA" dirty="0" smtClean="0"/>
              <a:t> </a:t>
            </a:r>
            <a:r>
              <a:rPr lang="en-US" dirty="0" smtClean="0"/>
              <a:t>commit </a:t>
            </a:r>
            <a:r>
              <a:rPr lang="uk-UA" dirty="0" err="1" smtClean="0"/>
              <a:t>этого</a:t>
            </a:r>
            <a:r>
              <a:rPr lang="uk-UA" dirty="0" smtClean="0"/>
              <a:t> </a:t>
            </a:r>
            <a:r>
              <a:rPr lang="uk-UA" dirty="0" err="1" smtClean="0"/>
              <a:t>файла</a:t>
            </a:r>
            <a:endParaRPr lang="uk-UA" dirty="0" smtClean="0"/>
          </a:p>
          <a:p>
            <a:r>
              <a:rPr lang="en-US" dirty="0" smtClean="0">
                <a:solidFill>
                  <a:schemeClr val="accent2"/>
                </a:solidFill>
              </a:rPr>
              <a:t>$ </a:t>
            </a:r>
            <a:r>
              <a:rPr lang="en-US" dirty="0" err="1">
                <a:solidFill>
                  <a:schemeClr val="accent2"/>
                </a:solidFill>
              </a:rPr>
              <a:t>git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smtClean="0">
                <a:solidFill>
                  <a:schemeClr val="accent2"/>
                </a:solidFill>
              </a:rPr>
              <a:t>commit –m "add JavaScript to line 3" </a:t>
            </a:r>
            <a:endParaRPr lang="en-US" dirty="0" smtClean="0"/>
          </a:p>
          <a:p>
            <a:endParaRPr lang="en-US" dirty="0" smtClean="0"/>
          </a:p>
          <a:p>
            <a:r>
              <a:rPr lang="uk-UA" dirty="0" err="1" smtClean="0"/>
              <a:t>Теперь</a:t>
            </a:r>
            <a:r>
              <a:rPr lang="uk-UA" dirty="0" smtClean="0"/>
              <a:t> </a:t>
            </a:r>
            <a:r>
              <a:rPr lang="uk-UA" dirty="0" err="1" smtClean="0"/>
              <a:t>хотим</a:t>
            </a:r>
            <a:r>
              <a:rPr lang="uk-UA" dirty="0" smtClean="0"/>
              <a:t> </a:t>
            </a:r>
            <a:r>
              <a:rPr lang="uk-UA" dirty="0" err="1" smtClean="0"/>
              <a:t>сделать</a:t>
            </a:r>
            <a:r>
              <a:rPr lang="uk-UA" dirty="0" smtClean="0"/>
              <a:t> </a:t>
            </a:r>
            <a:r>
              <a:rPr lang="uk-UA" dirty="0" err="1" smtClean="0"/>
              <a:t>слияние</a:t>
            </a:r>
            <a:r>
              <a:rPr lang="en-US" dirty="0"/>
              <a:t> </a:t>
            </a:r>
            <a:r>
              <a:rPr lang="en-US" dirty="0" smtClean="0">
                <a:solidFill>
                  <a:srgbClr val="0070C0"/>
                </a:solidFill>
              </a:rPr>
              <a:t>branches</a:t>
            </a:r>
            <a:endParaRPr lang="ru-RU" dirty="0">
              <a:solidFill>
                <a:srgbClr val="0070C0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35" y="1124744"/>
            <a:ext cx="4884018" cy="1296886"/>
          </a:xfrm>
          <a:prstGeom prst="rect">
            <a:avLst/>
          </a:prstGeom>
        </p:spPr>
      </p:pic>
      <p:cxnSp>
        <p:nvCxnSpPr>
          <p:cNvPr id="10" name="Прямая соединительная линия 9"/>
          <p:cNvCxnSpPr/>
          <p:nvPr/>
        </p:nvCxnSpPr>
        <p:spPr>
          <a:xfrm flipH="1">
            <a:off x="6120173" y="4437112"/>
            <a:ext cx="8010" cy="2139617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Овал 10"/>
          <p:cNvSpPr/>
          <p:nvPr/>
        </p:nvSpPr>
        <p:spPr>
          <a:xfrm>
            <a:off x="5940153" y="4917361"/>
            <a:ext cx="360040" cy="36004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rgbClr val="0040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Овал 12"/>
          <p:cNvSpPr/>
          <p:nvPr/>
        </p:nvSpPr>
        <p:spPr>
          <a:xfrm>
            <a:off x="5948163" y="6021288"/>
            <a:ext cx="360040" cy="36004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rgbClr val="0040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5" name="Группа 14"/>
          <p:cNvGrpSpPr/>
          <p:nvPr/>
        </p:nvGrpSpPr>
        <p:grpSpPr>
          <a:xfrm>
            <a:off x="4625649" y="5877272"/>
            <a:ext cx="1224136" cy="778339"/>
            <a:chOff x="4724735" y="5308082"/>
            <a:chExt cx="1224136" cy="778339"/>
          </a:xfrm>
        </p:grpSpPr>
        <p:sp>
          <p:nvSpPr>
            <p:cNvPr id="16" name="Стрелка влево 15"/>
            <p:cNvSpPr/>
            <p:nvPr/>
          </p:nvSpPr>
          <p:spPr>
            <a:xfrm rot="10800000">
              <a:off x="4724735" y="5308082"/>
              <a:ext cx="1224136" cy="778339"/>
            </a:xfrm>
            <a:prstGeom prst="leftArrow">
              <a:avLst/>
            </a:prstGeom>
            <a:solidFill>
              <a:schemeClr val="accent2">
                <a:alpha val="6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855928" y="5517232"/>
              <a:ext cx="80021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chemeClr val="bg1"/>
                  </a:solidFill>
                </a:rPr>
                <a:t>HEAD</a:t>
              </a:r>
              <a:endParaRPr lang="ru-RU" sz="2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" name="Группа 1"/>
          <p:cNvGrpSpPr/>
          <p:nvPr/>
        </p:nvGrpSpPr>
        <p:grpSpPr>
          <a:xfrm>
            <a:off x="6128183" y="4437112"/>
            <a:ext cx="1297514" cy="1440160"/>
            <a:chOff x="6128183" y="4437112"/>
            <a:chExt cx="1297514" cy="1440160"/>
          </a:xfrm>
        </p:grpSpPr>
        <p:cxnSp>
          <p:nvCxnSpPr>
            <p:cNvPr id="18" name="Прямая соединительная линия 17"/>
            <p:cNvCxnSpPr/>
            <p:nvPr/>
          </p:nvCxnSpPr>
          <p:spPr>
            <a:xfrm flipH="1">
              <a:off x="6128183" y="5445224"/>
              <a:ext cx="1288133" cy="432048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Прямая соединительная линия 21"/>
            <p:cNvCxnSpPr/>
            <p:nvPr/>
          </p:nvCxnSpPr>
          <p:spPr>
            <a:xfrm>
              <a:off x="7416316" y="4437112"/>
              <a:ext cx="9381" cy="1011392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Овал 11"/>
          <p:cNvSpPr/>
          <p:nvPr/>
        </p:nvSpPr>
        <p:spPr>
          <a:xfrm>
            <a:off x="7236296" y="4869160"/>
            <a:ext cx="360040" cy="36004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rgbClr val="0040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TextBox 33"/>
          <p:cNvSpPr txBox="1"/>
          <p:nvPr/>
        </p:nvSpPr>
        <p:spPr>
          <a:xfrm>
            <a:off x="5648417" y="4005064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master</a:t>
            </a:r>
            <a:endParaRPr lang="ru-RU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7070103" y="4005064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cat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3421890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2.59259E-6 L 0.14879 -0.17222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431" y="-86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879 -0.17222 L -3.33333E-6 -7.40741E-7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535" y="84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2.59259E-6 L -0.00191 -0.1632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" y="-81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3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84235" y="116632"/>
            <a:ext cx="2399533" cy="369332"/>
          </a:xfrm>
          <a:prstGeom prst="rect">
            <a:avLst/>
          </a:prstGeom>
          <a:solidFill>
            <a:schemeClr val="accent1">
              <a:lumMod val="20000"/>
              <a:lumOff val="80000"/>
              <a:alpha val="8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en-US" dirty="0" smtClean="0">
                <a:solidFill>
                  <a:schemeClr val="accent2"/>
                </a:solidFill>
              </a:rPr>
              <a:t>$ </a:t>
            </a:r>
            <a:r>
              <a:rPr lang="en-US" dirty="0" err="1">
                <a:solidFill>
                  <a:schemeClr val="accent2"/>
                </a:solidFill>
              </a:rPr>
              <a:t>git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smtClean="0">
                <a:solidFill>
                  <a:schemeClr val="accent2"/>
                </a:solidFill>
              </a:rPr>
              <a:t>merge cat </a:t>
            </a:r>
            <a:endParaRPr lang="en-US" dirty="0" smtClean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48" y="620688"/>
            <a:ext cx="9144000" cy="1425945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60966" y="2132856"/>
            <a:ext cx="8975530" cy="923330"/>
          </a:xfrm>
          <a:prstGeom prst="rect">
            <a:avLst/>
          </a:prstGeom>
          <a:solidFill>
            <a:schemeClr val="accent1">
              <a:lumMod val="20000"/>
              <a:lumOff val="80000"/>
              <a:alpha val="8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en-US" dirty="0" smtClean="0"/>
              <a:t>GIT </a:t>
            </a:r>
            <a:r>
              <a:rPr lang="ru-RU" dirty="0" smtClean="0"/>
              <a:t>выдаст сообщение о конфликте так как он сам не может принять решение какую версию теста в строке 3  выбрать</a:t>
            </a:r>
          </a:p>
          <a:p>
            <a:r>
              <a:rPr lang="ru-RU" dirty="0" smtClean="0"/>
              <a:t>Кроме того он отметит в файле участки конфликта. 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48" y="3142409"/>
            <a:ext cx="4271888" cy="2245080"/>
          </a:xfrm>
          <a:prstGeom prst="rect">
            <a:avLst/>
          </a:prstGeom>
        </p:spPr>
      </p:pic>
      <p:grpSp>
        <p:nvGrpSpPr>
          <p:cNvPr id="25" name="Группа 24"/>
          <p:cNvGrpSpPr/>
          <p:nvPr/>
        </p:nvGrpSpPr>
        <p:grpSpPr>
          <a:xfrm>
            <a:off x="323528" y="3228745"/>
            <a:ext cx="8515351" cy="1252382"/>
            <a:chOff x="323528" y="3228745"/>
            <a:chExt cx="8515351" cy="1252382"/>
          </a:xfrm>
        </p:grpSpPr>
        <p:sp>
          <p:nvSpPr>
            <p:cNvPr id="7" name="Скругленный прямоугольник 6"/>
            <p:cNvSpPr/>
            <p:nvPr/>
          </p:nvSpPr>
          <p:spPr>
            <a:xfrm>
              <a:off x="323528" y="3928570"/>
              <a:ext cx="3672408" cy="552557"/>
            </a:xfrm>
            <a:prstGeom prst="round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932040" y="3228745"/>
              <a:ext cx="3906839" cy="36933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ru-RU" b="1" dirty="0" smtClean="0"/>
                <a:t>Этот текст из </a:t>
              </a:r>
              <a:r>
                <a:rPr lang="en-US" b="1" dirty="0" smtClean="0"/>
                <a:t>master branch</a:t>
              </a:r>
              <a:endParaRPr lang="ru-RU" b="1" dirty="0"/>
            </a:p>
          </p:txBody>
        </p:sp>
        <p:cxnSp>
          <p:nvCxnSpPr>
            <p:cNvPr id="24" name="Прямая со стрелкой 23"/>
            <p:cNvCxnSpPr>
              <a:endCxn id="8" idx="1"/>
            </p:cNvCxnSpPr>
            <p:nvPr/>
          </p:nvCxnSpPr>
          <p:spPr>
            <a:xfrm flipV="1">
              <a:off x="3995936" y="3413411"/>
              <a:ext cx="936104" cy="8515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8" name="Группа 27"/>
          <p:cNvGrpSpPr/>
          <p:nvPr/>
        </p:nvGrpSpPr>
        <p:grpSpPr>
          <a:xfrm>
            <a:off x="305121" y="3923764"/>
            <a:ext cx="8515351" cy="1233428"/>
            <a:chOff x="323528" y="3247699"/>
            <a:chExt cx="8515351" cy="1233428"/>
          </a:xfrm>
        </p:grpSpPr>
        <p:sp>
          <p:nvSpPr>
            <p:cNvPr id="29" name="Скругленный прямоугольник 28"/>
            <p:cNvSpPr/>
            <p:nvPr/>
          </p:nvSpPr>
          <p:spPr>
            <a:xfrm>
              <a:off x="323528" y="3928570"/>
              <a:ext cx="3672408" cy="552557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932040" y="3247699"/>
              <a:ext cx="3906839" cy="369332"/>
            </a:xfrm>
            <a:prstGeom prst="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ru-RU" b="1" dirty="0" smtClean="0"/>
                <a:t>Этот текст из </a:t>
              </a:r>
              <a:r>
                <a:rPr lang="en-US" b="1" dirty="0" smtClean="0"/>
                <a:t>master branch</a:t>
              </a:r>
              <a:endParaRPr lang="ru-RU" b="1" dirty="0"/>
            </a:p>
          </p:txBody>
        </p:sp>
        <p:cxnSp>
          <p:nvCxnSpPr>
            <p:cNvPr id="31" name="Прямая со стрелкой 30"/>
            <p:cNvCxnSpPr>
              <a:endCxn id="30" idx="1"/>
            </p:cNvCxnSpPr>
            <p:nvPr/>
          </p:nvCxnSpPr>
          <p:spPr>
            <a:xfrm flipV="1">
              <a:off x="3995936" y="3432365"/>
              <a:ext cx="936104" cy="851538"/>
            </a:xfrm>
            <a:prstGeom prst="straightConnector1">
              <a:avLst/>
            </a:prstGeom>
            <a:ln>
              <a:solidFill>
                <a:schemeClr val="accent3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85010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84235" y="116632"/>
            <a:ext cx="8975530" cy="646331"/>
          </a:xfrm>
          <a:prstGeom prst="rect">
            <a:avLst/>
          </a:prstGeom>
          <a:solidFill>
            <a:schemeClr val="accent1">
              <a:lumMod val="20000"/>
              <a:lumOff val="80000"/>
              <a:alpha val="8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uk-UA" dirty="0" err="1" smtClean="0"/>
              <a:t>Можно</a:t>
            </a:r>
            <a:r>
              <a:rPr lang="uk-UA" dirty="0" smtClean="0"/>
              <a:t> </a:t>
            </a:r>
            <a:r>
              <a:rPr lang="uk-UA" dirty="0" err="1" smtClean="0"/>
              <a:t>определить</a:t>
            </a:r>
            <a:r>
              <a:rPr lang="uk-UA" dirty="0" smtClean="0"/>
              <a:t> </a:t>
            </a:r>
            <a:r>
              <a:rPr lang="uk-UA" dirty="0" err="1" smtClean="0"/>
              <a:t>где</a:t>
            </a:r>
            <a:r>
              <a:rPr lang="uk-UA" dirty="0" smtClean="0"/>
              <a:t> </a:t>
            </a:r>
            <a:r>
              <a:rPr lang="uk-UA" dirty="0" err="1" smtClean="0"/>
              <a:t>произошел</a:t>
            </a:r>
            <a:r>
              <a:rPr lang="uk-UA" dirty="0" smtClean="0"/>
              <a:t> </a:t>
            </a:r>
            <a:r>
              <a:rPr lang="uk-UA" dirty="0" err="1" smtClean="0"/>
              <a:t>конфликт</a:t>
            </a:r>
            <a:r>
              <a:rPr lang="uk-UA" dirty="0" smtClean="0"/>
              <a:t>. Для </a:t>
            </a:r>
            <a:r>
              <a:rPr lang="uk-UA" dirty="0" err="1" smtClean="0"/>
              <a:t>этого</a:t>
            </a:r>
            <a:r>
              <a:rPr lang="uk-UA" dirty="0" smtClean="0"/>
              <a:t> </a:t>
            </a:r>
            <a:r>
              <a:rPr lang="uk-UA" dirty="0" err="1" smtClean="0"/>
              <a:t>выполним</a:t>
            </a:r>
            <a:endParaRPr lang="uk-UA" dirty="0" smtClean="0"/>
          </a:p>
          <a:p>
            <a:r>
              <a:rPr lang="en-US" dirty="0" smtClean="0">
                <a:solidFill>
                  <a:schemeClr val="accent2"/>
                </a:solidFill>
              </a:rPr>
              <a:t>$ </a:t>
            </a:r>
            <a:r>
              <a:rPr lang="en-US" dirty="0" err="1" smtClean="0">
                <a:solidFill>
                  <a:schemeClr val="accent2"/>
                </a:solidFill>
              </a:rPr>
              <a:t>git</a:t>
            </a:r>
            <a:r>
              <a:rPr lang="ru-RU" dirty="0" smtClean="0">
                <a:solidFill>
                  <a:schemeClr val="accent2"/>
                </a:solidFill>
              </a:rPr>
              <a:t> </a:t>
            </a:r>
            <a:r>
              <a:rPr lang="en-US" dirty="0" smtClean="0">
                <a:solidFill>
                  <a:schemeClr val="accent2"/>
                </a:solidFill>
              </a:rPr>
              <a:t>status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836712"/>
            <a:ext cx="9005153" cy="302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731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Рисунок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7" y="908720"/>
            <a:ext cx="4884018" cy="1296886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35497" y="2348880"/>
            <a:ext cx="8975530" cy="1477328"/>
          </a:xfrm>
          <a:prstGeom prst="rect">
            <a:avLst/>
          </a:prstGeom>
          <a:solidFill>
            <a:schemeClr val="accent1">
              <a:lumMod val="20000"/>
              <a:lumOff val="80000"/>
              <a:alpha val="8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uk-UA" dirty="0" err="1" smtClean="0"/>
              <a:t>Выполняем</a:t>
            </a:r>
            <a:r>
              <a:rPr lang="uk-UA" dirty="0" smtClean="0"/>
              <a:t> команду</a:t>
            </a:r>
            <a:endParaRPr lang="uk-UA" dirty="0"/>
          </a:p>
          <a:p>
            <a:r>
              <a:rPr lang="en-US" dirty="0">
                <a:solidFill>
                  <a:schemeClr val="accent2"/>
                </a:solidFill>
              </a:rPr>
              <a:t>$ </a:t>
            </a:r>
            <a:r>
              <a:rPr lang="en-US" dirty="0" err="1">
                <a:solidFill>
                  <a:schemeClr val="accent2"/>
                </a:solidFill>
              </a:rPr>
              <a:t>git</a:t>
            </a:r>
            <a:r>
              <a:rPr lang="ru-RU" dirty="0">
                <a:solidFill>
                  <a:schemeClr val="accent2"/>
                </a:solidFill>
              </a:rPr>
              <a:t> </a:t>
            </a:r>
            <a:r>
              <a:rPr lang="en-US" dirty="0">
                <a:solidFill>
                  <a:schemeClr val="accent2"/>
                </a:solidFill>
              </a:rPr>
              <a:t>commit </a:t>
            </a:r>
            <a:r>
              <a:rPr lang="en-US" dirty="0" smtClean="0">
                <a:solidFill>
                  <a:schemeClr val="accent2"/>
                </a:solidFill>
              </a:rPr>
              <a:t>–a</a:t>
            </a:r>
          </a:p>
          <a:p>
            <a:endParaRPr lang="en-US" dirty="0">
              <a:solidFill>
                <a:schemeClr val="accent2"/>
              </a:solidFill>
            </a:endParaRPr>
          </a:p>
          <a:p>
            <a:r>
              <a:rPr lang="uk-UA" dirty="0" smtClean="0"/>
              <a:t>ВНИМАНИЕ !!! </a:t>
            </a:r>
            <a:r>
              <a:rPr lang="uk-UA" dirty="0" err="1" smtClean="0"/>
              <a:t>Включится</a:t>
            </a:r>
            <a:r>
              <a:rPr lang="uk-UA" dirty="0" smtClean="0"/>
              <a:t> </a:t>
            </a:r>
            <a:r>
              <a:rPr lang="uk-UA" dirty="0" err="1" smtClean="0"/>
              <a:t>текстов</a:t>
            </a:r>
            <a:r>
              <a:rPr lang="ru-RU" dirty="0" err="1" smtClean="0"/>
              <a:t>ый</a:t>
            </a:r>
            <a:r>
              <a:rPr lang="ru-RU" dirty="0" smtClean="0"/>
              <a:t> редактор </a:t>
            </a:r>
            <a:r>
              <a:rPr lang="en-US" dirty="0" smtClean="0"/>
              <a:t>vi </a:t>
            </a:r>
            <a:r>
              <a:rPr lang="uk-UA" dirty="0" smtClean="0"/>
              <a:t>для того, </a:t>
            </a:r>
            <a:r>
              <a:rPr lang="uk-UA" dirty="0" err="1" smtClean="0"/>
              <a:t>чтоб</a:t>
            </a:r>
            <a:r>
              <a:rPr lang="ru-RU" dirty="0" smtClean="0"/>
              <a:t>ы в нем отредактировать </a:t>
            </a:r>
            <a:r>
              <a:rPr lang="en-US" dirty="0" smtClean="0"/>
              <a:t>message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84235" y="123890"/>
            <a:ext cx="8975530" cy="646331"/>
          </a:xfrm>
          <a:prstGeom prst="rect">
            <a:avLst/>
          </a:prstGeom>
          <a:solidFill>
            <a:schemeClr val="accent1">
              <a:lumMod val="20000"/>
              <a:lumOff val="80000"/>
              <a:alpha val="8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ru-RU" dirty="0" smtClean="0"/>
              <a:t>Надо вручную отредактировать файл, оставив тот текст который нужен</a:t>
            </a:r>
            <a:r>
              <a:rPr lang="ru-RU" dirty="0"/>
              <a:t>. На</a:t>
            </a:r>
            <a:r>
              <a:rPr lang="uk-UA" dirty="0"/>
              <a:t>пример оставим так</a:t>
            </a:r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2123728" y="3969482"/>
            <a:ext cx="4608512" cy="369332"/>
          </a:xfrm>
          <a:prstGeom prst="rect">
            <a:avLst/>
          </a:prstGeom>
          <a:solidFill>
            <a:schemeClr val="accent1">
              <a:lumMod val="20000"/>
              <a:lumOff val="80000"/>
              <a:alpha val="8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uk-UA" dirty="0" err="1" smtClean="0"/>
              <a:t>Команды</a:t>
            </a:r>
            <a:r>
              <a:rPr lang="uk-UA" dirty="0" smtClean="0"/>
              <a:t> </a:t>
            </a:r>
            <a:r>
              <a:rPr lang="uk-UA" dirty="0" err="1" smtClean="0"/>
              <a:t>управления</a:t>
            </a:r>
            <a:r>
              <a:rPr lang="uk-UA" dirty="0" smtClean="0"/>
              <a:t> </a:t>
            </a:r>
            <a:r>
              <a:rPr lang="ru-RU" dirty="0" smtClean="0"/>
              <a:t>редактора </a:t>
            </a:r>
            <a:r>
              <a:rPr lang="en-US" dirty="0" smtClean="0"/>
              <a:t>vi</a:t>
            </a:r>
            <a:endParaRPr lang="ru-RU" dirty="0"/>
          </a:p>
        </p:txBody>
      </p:sp>
      <p:sp>
        <p:nvSpPr>
          <p:cNvPr id="2" name="Скругленный прямоугольник 1"/>
          <p:cNvSpPr/>
          <p:nvPr/>
        </p:nvSpPr>
        <p:spPr>
          <a:xfrm>
            <a:off x="84235" y="4509120"/>
            <a:ext cx="936104" cy="432048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0070C0"/>
                </a:solidFill>
              </a:rPr>
              <a:t>ESC</a:t>
            </a:r>
            <a:endParaRPr lang="ru-RU" b="1" dirty="0">
              <a:solidFill>
                <a:srgbClr val="0070C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55227" y="4543843"/>
            <a:ext cx="4871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/>
              <a:t>Переход в режим выполнения </a:t>
            </a:r>
            <a:r>
              <a:rPr lang="ru-RU" b="1" dirty="0" err="1" smtClean="0"/>
              <a:t>комманд</a:t>
            </a:r>
            <a:endParaRPr lang="ru-RU" b="1" dirty="0"/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107504" y="5013176"/>
            <a:ext cx="936104" cy="432048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>
                <a:solidFill>
                  <a:srgbClr val="0070C0"/>
                </a:solidFill>
              </a:rPr>
              <a:t>i</a:t>
            </a:r>
            <a:endParaRPr lang="ru-RU" b="1" dirty="0">
              <a:solidFill>
                <a:srgbClr val="0070C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78496" y="5047899"/>
            <a:ext cx="4044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/>
              <a:t>Переход в режим ввода текста</a:t>
            </a:r>
            <a:endParaRPr lang="ru-RU" b="1" dirty="0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107504" y="5517232"/>
            <a:ext cx="936104" cy="432048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0070C0"/>
                </a:solidFill>
              </a:rPr>
              <a:t>:</a:t>
            </a:r>
            <a:r>
              <a:rPr lang="en-US" sz="2400" b="1" dirty="0" err="1" smtClean="0">
                <a:solidFill>
                  <a:srgbClr val="0070C0"/>
                </a:solidFill>
              </a:rPr>
              <a:t>wq</a:t>
            </a:r>
            <a:endParaRPr lang="ru-RU" b="1" dirty="0">
              <a:solidFill>
                <a:srgbClr val="0070C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78496" y="5551955"/>
            <a:ext cx="4320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/>
              <a:t>Сохранить и выйти </a:t>
            </a:r>
            <a:r>
              <a:rPr lang="ru-RU" b="1" dirty="0"/>
              <a:t>из редактора</a:t>
            </a:r>
          </a:p>
        </p:txBody>
      </p:sp>
      <p:sp>
        <p:nvSpPr>
          <p:cNvPr id="17" name="Скругленный прямоугольник 16"/>
          <p:cNvSpPr/>
          <p:nvPr/>
        </p:nvSpPr>
        <p:spPr>
          <a:xfrm>
            <a:off x="107504" y="6021288"/>
            <a:ext cx="936104" cy="432048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0070C0"/>
                </a:solidFill>
              </a:rPr>
              <a:t>:q!</a:t>
            </a:r>
            <a:endParaRPr lang="ru-RU" sz="2400" b="1" dirty="0">
              <a:solidFill>
                <a:srgbClr val="0070C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078496" y="6056011"/>
            <a:ext cx="4733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/>
              <a:t>Выйти из редактора без сохранения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4180283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4235" y="116632"/>
            <a:ext cx="8975530" cy="923330"/>
          </a:xfrm>
          <a:prstGeom prst="rect">
            <a:avLst/>
          </a:prstGeom>
          <a:solidFill>
            <a:schemeClr val="accent1">
              <a:lumMod val="20000"/>
              <a:lumOff val="80000"/>
              <a:alpha val="8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ru-RU" dirty="0" smtClean="0"/>
              <a:t>Можно прервать слияние (</a:t>
            </a:r>
            <a:r>
              <a:rPr lang="en-US" dirty="0" smtClean="0"/>
              <a:t>abort merge</a:t>
            </a:r>
            <a:r>
              <a:rPr lang="ru-RU" dirty="0" smtClean="0"/>
              <a:t>) командой</a:t>
            </a:r>
            <a:endParaRPr lang="en-US" dirty="0" smtClean="0"/>
          </a:p>
          <a:p>
            <a:r>
              <a:rPr lang="en-US" dirty="0" err="1">
                <a:solidFill>
                  <a:schemeClr val="accent2"/>
                </a:solidFill>
              </a:rPr>
              <a:t>git</a:t>
            </a:r>
            <a:r>
              <a:rPr lang="en-US" dirty="0">
                <a:solidFill>
                  <a:schemeClr val="accent2"/>
                </a:solidFill>
              </a:rPr>
              <a:t> merge </a:t>
            </a:r>
            <a:r>
              <a:rPr lang="en-US" dirty="0" smtClean="0">
                <a:solidFill>
                  <a:schemeClr val="accent2"/>
                </a:solidFill>
              </a:rPr>
              <a:t>–abort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5571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012794" y="92232"/>
            <a:ext cx="3207753" cy="369332"/>
          </a:xfrm>
          <a:prstGeom prst="rect">
            <a:avLst/>
          </a:prstGeom>
          <a:solidFill>
            <a:schemeClr val="accent1">
              <a:lumMod val="20000"/>
              <a:lumOff val="80000"/>
              <a:alpha val="8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pPr algn="ctr"/>
            <a:r>
              <a:rPr lang="uk-UA" dirty="0" err="1" smtClean="0">
                <a:solidFill>
                  <a:srgbClr val="002060"/>
                </a:solidFill>
              </a:rPr>
              <a:t>Лабараторная</a:t>
            </a:r>
            <a:r>
              <a:rPr lang="uk-UA" dirty="0" smtClean="0">
                <a:solidFill>
                  <a:srgbClr val="002060"/>
                </a:solidFill>
              </a:rPr>
              <a:t> </a:t>
            </a:r>
            <a:r>
              <a:rPr lang="uk-UA" dirty="0" err="1" smtClean="0">
                <a:solidFill>
                  <a:srgbClr val="002060"/>
                </a:solidFill>
              </a:rPr>
              <a:t>работа</a:t>
            </a:r>
            <a:r>
              <a:rPr lang="uk-UA" dirty="0" smtClean="0">
                <a:solidFill>
                  <a:srgbClr val="002060"/>
                </a:solidFill>
              </a:rPr>
              <a:t> </a:t>
            </a:r>
            <a:r>
              <a:rPr lang="en-US" dirty="0" smtClean="0">
                <a:solidFill>
                  <a:srgbClr val="002060"/>
                </a:solidFill>
              </a:rPr>
              <a:t>10</a:t>
            </a:r>
            <a:endParaRPr lang="ru-RU" dirty="0">
              <a:solidFill>
                <a:srgbClr val="002060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32974" y="548680"/>
            <a:ext cx="8975530" cy="923330"/>
          </a:xfrm>
          <a:prstGeom prst="rect">
            <a:avLst/>
          </a:prstGeom>
          <a:solidFill>
            <a:schemeClr val="accent1">
              <a:lumMod val="20000"/>
              <a:lumOff val="80000"/>
              <a:alpha val="8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ru-RU" dirty="0" smtClean="0"/>
              <a:t>Есть линейка </a:t>
            </a:r>
            <a:r>
              <a:rPr lang="ru-RU" dirty="0" err="1" smtClean="0"/>
              <a:t>коммитов</a:t>
            </a:r>
            <a:r>
              <a:rPr lang="ru-RU" dirty="0" smtClean="0"/>
              <a:t>, и мы хотели бы посмотреть что было например в </a:t>
            </a:r>
            <a:r>
              <a:rPr lang="ru-RU" dirty="0" err="1" smtClean="0"/>
              <a:t>коммите</a:t>
            </a:r>
            <a:r>
              <a:rPr lang="ru-RU" dirty="0" smtClean="0"/>
              <a:t> </a:t>
            </a:r>
            <a:r>
              <a:rPr lang="en-US" dirty="0">
                <a:solidFill>
                  <a:srgbClr val="FF0000"/>
                </a:solidFill>
              </a:rPr>
              <a:t>14bdb81</a:t>
            </a:r>
            <a:r>
              <a:rPr lang="uk-UA" dirty="0" smtClean="0">
                <a:solidFill>
                  <a:srgbClr val="FF0000"/>
                </a:solidFill>
              </a:rPr>
              <a:t> </a:t>
            </a:r>
            <a:r>
              <a:rPr lang="ru-RU" dirty="0" smtClean="0"/>
              <a:t>но при этом оставить линейку </a:t>
            </a:r>
            <a:r>
              <a:rPr lang="ru-RU" dirty="0" err="1" smtClean="0"/>
              <a:t>коммитов</a:t>
            </a:r>
            <a:r>
              <a:rPr lang="ru-RU" dirty="0" smtClean="0"/>
              <a:t> без изменений 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5496" y="1867694"/>
            <a:ext cx="8975530" cy="646331"/>
          </a:xfrm>
          <a:prstGeom prst="rect">
            <a:avLst/>
          </a:prstGeom>
          <a:solidFill>
            <a:schemeClr val="accent1">
              <a:lumMod val="20000"/>
              <a:lumOff val="80000"/>
              <a:alpha val="8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ru-RU" dirty="0" smtClean="0"/>
              <a:t>Выполняем команду</a:t>
            </a:r>
            <a:endParaRPr lang="en-US" dirty="0" smtClean="0"/>
          </a:p>
          <a:p>
            <a:r>
              <a:rPr lang="en-US" dirty="0" smtClean="0">
                <a:solidFill>
                  <a:schemeClr val="accent2"/>
                </a:solidFill>
              </a:rPr>
              <a:t>$ </a:t>
            </a:r>
            <a:r>
              <a:rPr lang="en-US" dirty="0" err="1" smtClean="0">
                <a:solidFill>
                  <a:schemeClr val="accent2"/>
                </a:solidFill>
              </a:rPr>
              <a:t>git</a:t>
            </a:r>
            <a:r>
              <a:rPr lang="en-US" dirty="0" smtClean="0">
                <a:solidFill>
                  <a:schemeClr val="accent2"/>
                </a:solidFill>
              </a:rPr>
              <a:t> checkout </a:t>
            </a:r>
            <a:r>
              <a:rPr lang="en-US" dirty="0">
                <a:solidFill>
                  <a:srgbClr val="FF0000"/>
                </a:solidFill>
              </a:rPr>
              <a:t>14bdb81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endParaRPr lang="ru-RU" dirty="0">
              <a:solidFill>
                <a:srgbClr val="FF0000"/>
              </a:solidFill>
            </a:endParaRPr>
          </a:p>
        </p:txBody>
      </p:sp>
      <p:pic>
        <p:nvPicPr>
          <p:cNvPr id="24" name="Рисунок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31790"/>
            <a:ext cx="9144000" cy="3001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845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3" name="Прямая соединительная линия 62"/>
          <p:cNvCxnSpPr/>
          <p:nvPr/>
        </p:nvCxnSpPr>
        <p:spPr>
          <a:xfrm>
            <a:off x="2015717" y="3212976"/>
            <a:ext cx="0" cy="32403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Группа 69"/>
          <p:cNvGrpSpPr/>
          <p:nvPr/>
        </p:nvGrpSpPr>
        <p:grpSpPr>
          <a:xfrm>
            <a:off x="107504" y="3802789"/>
            <a:ext cx="1224136" cy="778339"/>
            <a:chOff x="4724735" y="5308082"/>
            <a:chExt cx="1224136" cy="778339"/>
          </a:xfrm>
        </p:grpSpPr>
        <p:sp>
          <p:nvSpPr>
            <p:cNvPr id="71" name="Стрелка влево 70"/>
            <p:cNvSpPr/>
            <p:nvPr/>
          </p:nvSpPr>
          <p:spPr>
            <a:xfrm rot="10800000">
              <a:off x="4724735" y="5308082"/>
              <a:ext cx="1224136" cy="778339"/>
            </a:xfrm>
            <a:prstGeom prst="leftArrow">
              <a:avLst/>
            </a:prstGeom>
            <a:solidFill>
              <a:schemeClr val="accent2">
                <a:alpha val="6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4855928" y="5517232"/>
              <a:ext cx="80021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chemeClr val="bg1"/>
                  </a:solidFill>
                </a:rPr>
                <a:t>HEAD</a:t>
              </a:r>
              <a:endParaRPr lang="ru-RU" sz="2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80" name="TextBox 79"/>
          <p:cNvSpPr txBox="1"/>
          <p:nvPr/>
        </p:nvSpPr>
        <p:spPr>
          <a:xfrm>
            <a:off x="1403648" y="5888603"/>
            <a:ext cx="1224136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en-US" dirty="0"/>
              <a:t>8bd8db1</a:t>
            </a:r>
            <a:endParaRPr lang="ru-RU" dirty="0"/>
          </a:p>
        </p:txBody>
      </p:sp>
      <p:sp>
        <p:nvSpPr>
          <p:cNvPr id="81" name="TextBox 80"/>
          <p:cNvSpPr txBox="1"/>
          <p:nvPr/>
        </p:nvSpPr>
        <p:spPr>
          <a:xfrm>
            <a:off x="1403648" y="5312539"/>
            <a:ext cx="1224136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en-US" dirty="0">
                <a:solidFill>
                  <a:srgbClr val="FF0000"/>
                </a:solidFill>
              </a:rPr>
              <a:t>14bdb81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1403648" y="4664467"/>
            <a:ext cx="1224136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en-US" dirty="0"/>
              <a:t>0f3e662</a:t>
            </a:r>
            <a:endParaRPr lang="ru-RU" dirty="0"/>
          </a:p>
        </p:txBody>
      </p:sp>
      <p:sp>
        <p:nvSpPr>
          <p:cNvPr id="83" name="TextBox 82"/>
          <p:cNvSpPr txBox="1"/>
          <p:nvPr/>
        </p:nvSpPr>
        <p:spPr>
          <a:xfrm>
            <a:off x="1403648" y="4025687"/>
            <a:ext cx="1224136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en-US" dirty="0"/>
              <a:t>7299bb2</a:t>
            </a:r>
            <a:endParaRPr lang="ru-RU" dirty="0"/>
          </a:p>
        </p:txBody>
      </p:sp>
      <p:grpSp>
        <p:nvGrpSpPr>
          <p:cNvPr id="4" name="Группа 3"/>
          <p:cNvGrpSpPr/>
          <p:nvPr/>
        </p:nvGrpSpPr>
        <p:grpSpPr>
          <a:xfrm>
            <a:off x="2015717" y="2852936"/>
            <a:ext cx="2628292" cy="1080120"/>
            <a:chOff x="2015717" y="2852936"/>
            <a:chExt cx="2628292" cy="1080120"/>
          </a:xfrm>
        </p:grpSpPr>
        <p:cxnSp>
          <p:nvCxnSpPr>
            <p:cNvPr id="13" name="Прямая соединительная линия 12"/>
            <p:cNvCxnSpPr/>
            <p:nvPr/>
          </p:nvCxnSpPr>
          <p:spPr>
            <a:xfrm flipH="1">
              <a:off x="2015717" y="3645024"/>
              <a:ext cx="2628291" cy="288032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единительная линия 13"/>
            <p:cNvCxnSpPr/>
            <p:nvPr/>
          </p:nvCxnSpPr>
          <p:spPr>
            <a:xfrm>
              <a:off x="4644009" y="2852936"/>
              <a:ext cx="0" cy="792088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1509808" y="2339588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master</a:t>
            </a:r>
            <a:endParaRPr lang="ru-RU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4136249" y="2313085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14bdb81</a:t>
            </a:r>
            <a:endParaRPr lang="ru-RU" b="1" dirty="0">
              <a:solidFill>
                <a:srgbClr val="00B05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5496" y="44624"/>
            <a:ext cx="8975530" cy="2031325"/>
          </a:xfrm>
          <a:prstGeom prst="rect">
            <a:avLst/>
          </a:prstGeom>
          <a:solidFill>
            <a:schemeClr val="accent1">
              <a:lumMod val="20000"/>
              <a:lumOff val="80000"/>
              <a:alpha val="8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uk-UA" dirty="0" err="1" smtClean="0"/>
              <a:t>Был</a:t>
            </a:r>
            <a:r>
              <a:rPr lang="uk-UA" dirty="0" smtClean="0"/>
              <a:t> </a:t>
            </a:r>
            <a:r>
              <a:rPr lang="uk-UA" dirty="0" err="1" smtClean="0"/>
              <a:t>создан</a:t>
            </a:r>
            <a:r>
              <a:rPr lang="uk-UA" dirty="0" smtClean="0"/>
              <a:t> </a:t>
            </a:r>
            <a:r>
              <a:rPr lang="uk-UA" dirty="0" err="1" smtClean="0"/>
              <a:t>отдельный</a:t>
            </a:r>
            <a:r>
              <a:rPr lang="uk-UA" dirty="0" smtClean="0"/>
              <a:t> </a:t>
            </a:r>
            <a:r>
              <a:rPr lang="en-US" dirty="0" smtClean="0">
                <a:solidFill>
                  <a:srgbClr val="0070C0"/>
                </a:solidFill>
              </a:rPr>
              <a:t>branch</a:t>
            </a:r>
            <a:r>
              <a:rPr lang="uk-UA" dirty="0" smtClean="0"/>
              <a:t> с </a:t>
            </a:r>
            <a:r>
              <a:rPr lang="uk-UA" dirty="0" err="1" smtClean="0"/>
              <a:t>данн</a:t>
            </a:r>
            <a:r>
              <a:rPr lang="ru-RU" dirty="0" err="1" smtClean="0"/>
              <a:t>ыми</a:t>
            </a:r>
            <a:r>
              <a:rPr lang="ru-RU" dirty="0" smtClean="0"/>
              <a:t>, которые хранятся в </a:t>
            </a:r>
            <a:r>
              <a:rPr lang="ru-RU" dirty="0" err="1" smtClean="0"/>
              <a:t>репозитории</a:t>
            </a:r>
            <a:r>
              <a:rPr lang="ru-RU" dirty="0" smtClean="0"/>
              <a:t> в точке </a:t>
            </a:r>
            <a:r>
              <a:rPr lang="en-US" dirty="0" smtClean="0">
                <a:solidFill>
                  <a:srgbClr val="FF0000"/>
                </a:solidFill>
              </a:rPr>
              <a:t>14bdb81</a:t>
            </a:r>
            <a:endParaRPr lang="ru-RU" dirty="0" smtClean="0">
              <a:solidFill>
                <a:srgbClr val="FF0000"/>
              </a:solidFill>
            </a:endParaRPr>
          </a:p>
          <a:p>
            <a:r>
              <a:rPr lang="ru-RU" dirty="0" smtClean="0"/>
              <a:t>В этом </a:t>
            </a:r>
            <a:r>
              <a:rPr lang="en-US" dirty="0" smtClean="0">
                <a:solidFill>
                  <a:srgbClr val="0070C0"/>
                </a:solidFill>
              </a:rPr>
              <a:t>branch</a:t>
            </a:r>
            <a:r>
              <a:rPr lang="ru-RU" dirty="0" smtClean="0">
                <a:solidFill>
                  <a:srgbClr val="0070C0"/>
                </a:solidFill>
              </a:rPr>
              <a:t> </a:t>
            </a:r>
            <a:r>
              <a:rPr lang="ru-RU" dirty="0" smtClean="0"/>
              <a:t>можно работать, но если перейти в</a:t>
            </a:r>
            <a:r>
              <a:rPr lang="ru-RU" dirty="0" smtClean="0">
                <a:solidFill>
                  <a:srgbClr val="0070C0"/>
                </a:solidFill>
              </a:rPr>
              <a:t> </a:t>
            </a:r>
            <a:r>
              <a:rPr lang="en-US" dirty="0" smtClean="0">
                <a:solidFill>
                  <a:srgbClr val="0070C0"/>
                </a:solidFill>
              </a:rPr>
              <a:t>master</a:t>
            </a:r>
            <a:r>
              <a:rPr lang="en-US" dirty="0" smtClean="0"/>
              <a:t> </a:t>
            </a:r>
            <a:r>
              <a:rPr lang="en-US" dirty="0">
                <a:solidFill>
                  <a:srgbClr val="0070C0"/>
                </a:solidFill>
              </a:rPr>
              <a:t>branch </a:t>
            </a:r>
            <a:r>
              <a:rPr lang="ru-RU" dirty="0" smtClean="0"/>
              <a:t>то этот </a:t>
            </a:r>
            <a:r>
              <a:rPr lang="en-US" dirty="0">
                <a:solidFill>
                  <a:srgbClr val="0070C0"/>
                </a:solidFill>
              </a:rPr>
              <a:t>branch </a:t>
            </a:r>
            <a:r>
              <a:rPr lang="ru-RU" dirty="0" smtClean="0"/>
              <a:t>будет удален</a:t>
            </a:r>
            <a:r>
              <a:rPr lang="en-US" dirty="0"/>
              <a:t>.</a:t>
            </a:r>
            <a:endParaRPr lang="ru-RU" dirty="0" smtClean="0"/>
          </a:p>
          <a:p>
            <a:r>
              <a:rPr lang="ru-RU" dirty="0" smtClean="0"/>
              <a:t>Чтобы </a:t>
            </a:r>
            <a:r>
              <a:rPr lang="uk-UA" dirty="0" smtClean="0"/>
              <a:t>его </a:t>
            </a:r>
            <a:r>
              <a:rPr lang="ru-RU" dirty="0" smtClean="0"/>
              <a:t>сохранить, надо выполнить команду</a:t>
            </a:r>
          </a:p>
          <a:p>
            <a:endParaRPr lang="ru-RU" dirty="0">
              <a:solidFill>
                <a:srgbClr val="FF0000"/>
              </a:solidFill>
            </a:endParaRPr>
          </a:p>
          <a:p>
            <a:r>
              <a:rPr lang="en-US" dirty="0" err="1">
                <a:solidFill>
                  <a:schemeClr val="accent2"/>
                </a:solidFill>
              </a:rPr>
              <a:t>git</a:t>
            </a:r>
            <a:r>
              <a:rPr lang="en-US" dirty="0">
                <a:solidFill>
                  <a:schemeClr val="accent2"/>
                </a:solidFill>
              </a:rPr>
              <a:t> checkout -b &lt;</a:t>
            </a:r>
            <a:r>
              <a:rPr lang="ru-RU" dirty="0" smtClean="0">
                <a:solidFill>
                  <a:srgbClr val="0070C0"/>
                </a:solidFill>
              </a:rPr>
              <a:t>имя_</a:t>
            </a:r>
            <a:r>
              <a:rPr lang="en-US" dirty="0" smtClean="0">
                <a:solidFill>
                  <a:srgbClr val="0070C0"/>
                </a:solidFill>
              </a:rPr>
              <a:t>branch</a:t>
            </a:r>
            <a:r>
              <a:rPr lang="en-US" dirty="0" smtClean="0">
                <a:solidFill>
                  <a:schemeClr val="accent2"/>
                </a:solidFill>
              </a:rPr>
              <a:t>&gt;</a:t>
            </a:r>
            <a:endParaRPr lang="ru-RU" dirty="0">
              <a:solidFill>
                <a:schemeClr val="accent2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402521" y="5312094"/>
            <a:ext cx="1224136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en-US" dirty="0">
                <a:solidFill>
                  <a:srgbClr val="FF0000"/>
                </a:solidFill>
              </a:rPr>
              <a:t>14bdb81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1341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69 1.11111E-6 L 0.2875 -0.33287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410" y="-166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1.11111E-6 L 0.2875 -0.14259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75" y="-71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0" grpId="0" animBg="1"/>
    </p:bldLst>
  </p:timing>
</p:sld>
</file>

<file path=ppt/theme/theme1.xml><?xml version="1.0" encoding="utf-8"?>
<a:theme xmlns:a="http://schemas.openxmlformats.org/drawingml/2006/main" name="Тема Office">
  <a:themeElements>
    <a:clrScheme name="Метро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Cour">
      <a:majorFont>
        <a:latin typeface="Courier New"/>
        <a:ea typeface=""/>
        <a:cs typeface=""/>
      </a:majorFont>
      <a:minorFont>
        <a:latin typeface="Courier New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4500</TotalTime>
  <Words>480</Words>
  <Application>Microsoft Office PowerPoint</Application>
  <PresentationFormat>Экран (4:3)</PresentationFormat>
  <Paragraphs>99</Paragraphs>
  <Slides>14</Slides>
  <Notes>14</Notes>
  <HiddenSlides>1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8" baseType="lpstr">
      <vt:lpstr>Arial</vt:lpstr>
      <vt:lpstr>Calibri</vt:lpstr>
      <vt:lpstr>Courier New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*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roman</dc:creator>
  <cp:lastModifiedBy>roman</cp:lastModifiedBy>
  <cp:revision>683</cp:revision>
  <dcterms:created xsi:type="dcterms:W3CDTF">2012-03-08T07:38:11Z</dcterms:created>
  <dcterms:modified xsi:type="dcterms:W3CDTF">2017-03-29T05:23:41Z</dcterms:modified>
</cp:coreProperties>
</file>