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3" r:id="rId5"/>
    <p:sldId id="259" r:id="rId6"/>
    <p:sldId id="260" r:id="rId7"/>
    <p:sldId id="261" r:id="rId8"/>
    <p:sldId id="258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96" y="114"/>
      </p:cViewPr>
      <p:guideLst>
        <p:guide orient="horz" pos="37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5892-56C5-4F8F-8DFC-149353047406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5E63-3CBA-4C6A-8FA6-F9D1910CC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4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5892-56C5-4F8F-8DFC-149353047406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5E63-3CBA-4C6A-8FA6-F9D1910CC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6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5892-56C5-4F8F-8DFC-149353047406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5E63-3CBA-4C6A-8FA6-F9D1910CC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23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5892-56C5-4F8F-8DFC-149353047406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5E63-3CBA-4C6A-8FA6-F9D1910CC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09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5892-56C5-4F8F-8DFC-149353047406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5E63-3CBA-4C6A-8FA6-F9D1910CC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92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5892-56C5-4F8F-8DFC-149353047406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5E63-3CBA-4C6A-8FA6-F9D1910CC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76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5892-56C5-4F8F-8DFC-149353047406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5E63-3CBA-4C6A-8FA6-F9D1910CC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4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5892-56C5-4F8F-8DFC-149353047406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5E63-3CBA-4C6A-8FA6-F9D1910CC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74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5892-56C5-4F8F-8DFC-149353047406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5E63-3CBA-4C6A-8FA6-F9D1910CC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74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5892-56C5-4F8F-8DFC-149353047406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5E63-3CBA-4C6A-8FA6-F9D1910CC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82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5892-56C5-4F8F-8DFC-149353047406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5E63-3CBA-4C6A-8FA6-F9D1910CC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53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5892-56C5-4F8F-8DFC-149353047406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E5E63-3CBA-4C6A-8FA6-F9D1910CC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2609" y="1412776"/>
            <a:ext cx="8856984" cy="30517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Взаимопонимание HTML-верстальщика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 веб-дизайнера – залог успешного проекта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5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48680"/>
            <a:ext cx="878497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Ширина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макета всегда должна быть меньше подразумеваемой ширины устройства отображения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минимум на 24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Т.е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 если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готовим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документ под горизонтальное разрешение в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1024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 максимальная ширина макета —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988840"/>
            <a:ext cx="878497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Желательно </a:t>
            </a:r>
            <a:r>
              <a:rPr lang="ru-RU" dirty="0"/>
              <a:t>чтобы была модульная сетка и обязательно </a:t>
            </a:r>
            <a:r>
              <a:rPr lang="ru-RU" dirty="0" smtClean="0"/>
              <a:t>должны </a:t>
            </a:r>
            <a:r>
              <a:rPr lang="ru-RU" dirty="0"/>
              <a:t>быть </a:t>
            </a:r>
            <a:r>
              <a:rPr lang="ru-RU" dirty="0" smtClean="0"/>
              <a:t>направляющие, проведённые </a:t>
            </a:r>
            <a:r>
              <a:rPr lang="ru-RU" dirty="0"/>
              <a:t>к основным </a:t>
            </a:r>
            <a:r>
              <a:rPr lang="ru-RU" dirty="0" smtClean="0"/>
              <a:t>блокам (изображениям)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708920"/>
            <a:ext cx="8784976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Показывать экстремальные </a:t>
            </a:r>
            <a:r>
              <a:rPr lang="ru-RU" dirty="0"/>
              <a:t>по объему контента примеры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 для того чтобы не гадать какое должно быть поведение того </a:t>
            </a:r>
            <a:r>
              <a:rPr lang="ru-RU" dirty="0"/>
              <a:t>или иного блока </a:t>
            </a:r>
            <a:r>
              <a:rPr lang="ru-RU" dirty="0" smtClean="0"/>
              <a:t>например при </a:t>
            </a:r>
            <a:r>
              <a:rPr lang="ru-RU" dirty="0"/>
              <a:t>переполнении </a:t>
            </a:r>
            <a:r>
              <a:rPr lang="ru-RU" dirty="0" smtClean="0"/>
              <a:t>контентом, </a:t>
            </a:r>
            <a:r>
              <a:rPr lang="ru-RU" dirty="0"/>
              <a:t>или </a:t>
            </a:r>
            <a:r>
              <a:rPr lang="ru-RU" dirty="0" smtClean="0"/>
              <a:t>при его недостатке. </a:t>
            </a:r>
          </a:p>
          <a:p>
            <a:r>
              <a:rPr lang="ru-RU" b="0" i="1" dirty="0" smtClean="0"/>
              <a:t>Как пример  - пропорции </a:t>
            </a:r>
            <a:r>
              <a:rPr lang="ru-RU" b="0" i="1" dirty="0"/>
              <a:t>картинки не соответствуют </a:t>
            </a:r>
            <a:r>
              <a:rPr lang="ru-RU" b="0" i="1" dirty="0" smtClean="0"/>
              <a:t>заложенным </a:t>
            </a:r>
            <a:r>
              <a:rPr lang="ru-RU" b="0" i="1" dirty="0"/>
              <a:t>в макет — </a:t>
            </a:r>
            <a:r>
              <a:rPr lang="ru-RU" b="0" i="1" dirty="0" smtClean="0"/>
              <a:t>что при этом делать – </a:t>
            </a:r>
            <a:r>
              <a:rPr lang="en-US" b="0" i="1" dirty="0" smtClean="0"/>
              <a:t>crop, </a:t>
            </a:r>
            <a:r>
              <a:rPr lang="ru-RU" b="0" i="1" dirty="0" smtClean="0"/>
              <a:t>или вписывать</a:t>
            </a:r>
            <a:r>
              <a:rPr lang="ru-RU" b="0" i="1" dirty="0"/>
              <a:t>? </a:t>
            </a:r>
            <a:endParaRPr lang="en-US" b="0" i="1" dirty="0" smtClean="0"/>
          </a:p>
          <a:p>
            <a:r>
              <a:rPr lang="ru-RU" b="0" i="1" dirty="0" smtClean="0"/>
              <a:t>Или например имя и фамилия  окажется длиннее обычной.</a:t>
            </a:r>
            <a:endParaRPr lang="ru-RU" b="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633281" y="19081"/>
            <a:ext cx="1877437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Типографика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43808" y="33663"/>
            <a:ext cx="6264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>
                <a:solidFill>
                  <a:srgbClr val="0070C0"/>
                </a:solidFill>
              </a:rPr>
              <a:t>Какие точки прерывания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breakpoints</a:t>
            </a:r>
            <a:r>
              <a:rPr lang="ru-RU" dirty="0" smtClean="0">
                <a:solidFill>
                  <a:srgbClr val="0070C0"/>
                </a:solidFill>
              </a:rPr>
              <a:t>) будут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uk-UA" dirty="0" smtClean="0">
                <a:solidFill>
                  <a:srgbClr val="0070C0"/>
                </a:solidFill>
              </a:rPr>
              <a:t>?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520" y="6162125"/>
            <a:ext cx="89289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То есть должны быть минимум 3 - 4 макета.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6746" y="568787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Bootstrap 3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34922"/>
              </p:ext>
            </p:extLst>
          </p:nvPr>
        </p:nvGraphicFramePr>
        <p:xfrm>
          <a:off x="71680" y="1115968"/>
          <a:ext cx="896481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465">
                  <a:extLst>
                    <a:ext uri="{9D8B030D-6E8A-4147-A177-3AD203B41FA5}">
                      <a16:colId xmlns:a16="http://schemas.microsoft.com/office/drawing/2014/main" val="2192666316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078675536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948290002"/>
                    </a:ext>
                  </a:extLst>
                </a:gridCol>
                <a:gridCol w="2627783">
                  <a:extLst>
                    <a:ext uri="{9D8B030D-6E8A-4147-A177-3AD203B41FA5}">
                      <a16:colId xmlns:a16="http://schemas.microsoft.com/office/drawing/2014/main" val="2981709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Phones </a:t>
                      </a: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768px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devices 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Tablets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768px - 992px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 devices 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Desktops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992px -  1200px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devices 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Desktops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&gt; 1200px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68905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9512" y="1917910"/>
            <a:ext cx="196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Bootstrap 4 - alpha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57244"/>
              </p:ext>
            </p:extLst>
          </p:nvPr>
        </p:nvGraphicFramePr>
        <p:xfrm>
          <a:off x="71680" y="2268096"/>
          <a:ext cx="896481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36">
                  <a:extLst>
                    <a:ext uri="{9D8B030D-6E8A-4147-A177-3AD203B41FA5}">
                      <a16:colId xmlns:a16="http://schemas.microsoft.com/office/drawing/2014/main" val="219266631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07867553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94829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98170909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89428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Phones </a:t>
                      </a:r>
                    </a:p>
                    <a:p>
                      <a:pPr algn="ctr"/>
                      <a:r>
                        <a:rPr lang="en-US" b="0" dirty="0" err="1" smtClean="0">
                          <a:solidFill>
                            <a:srgbClr val="0070C0"/>
                          </a:solidFill>
                          <a:effectLst/>
                        </a:rPr>
                        <a:t>xs</a:t>
                      </a:r>
                      <a:endParaRPr lang="en-US" sz="1800" b="0" i="0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</a:t>
                      </a:r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575px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devices 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tablets -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</a:rPr>
                        <a:t>sm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576px -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767px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 devices 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desktops - 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md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768px  - 992px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devices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desktops -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</a:rPr>
                        <a:t>lg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992px - 1200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px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large </a:t>
                      </a: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devices - </a:t>
                      </a:r>
                      <a:r>
                        <a:rPr lang="en-US" sz="2000" b="0" dirty="0" smtClean="0">
                          <a:solidFill>
                            <a:srgbClr val="0070C0"/>
                          </a:solidFill>
                        </a:rPr>
                        <a:t>xl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&gt; 1200px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68905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681" y="18274"/>
            <a:ext cx="2700120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Адаптивный макет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1105" y="3356992"/>
            <a:ext cx="142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Foundation 6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40287"/>
              </p:ext>
            </p:extLst>
          </p:nvPr>
        </p:nvGraphicFramePr>
        <p:xfrm>
          <a:off x="1547335" y="3722998"/>
          <a:ext cx="63370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465">
                  <a:extLst>
                    <a:ext uri="{9D8B030D-6E8A-4147-A177-3AD203B41FA5}">
                      <a16:colId xmlns:a16="http://schemas.microsoft.com/office/drawing/2014/main" val="2192666316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078675536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94829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</a:t>
                      </a: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</a:t>
                      </a:r>
                      <a:r>
                        <a:rPr lang="ru-RU" sz="18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</a:t>
                      </a:r>
                      <a:r>
                        <a:rPr lang="en-US" sz="1800" b="1" i="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sz="18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 - </a:t>
                      </a:r>
                      <a:r>
                        <a:rPr lang="ru-RU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r>
                        <a:rPr lang="en-US" sz="1800" b="1" i="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ru-RU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r>
                        <a:rPr lang="en-US" sz="1800" b="1" i="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689059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86927" y="461046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Bulma</a:t>
            </a:r>
            <a:endParaRPr lang="ru-RU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42469"/>
              </p:ext>
            </p:extLst>
          </p:nvPr>
        </p:nvGraphicFramePr>
        <p:xfrm>
          <a:off x="1547006" y="4947134"/>
          <a:ext cx="63370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944">
                  <a:extLst>
                    <a:ext uri="{9D8B030D-6E8A-4147-A177-3AD203B41FA5}">
                      <a16:colId xmlns:a16="http://schemas.microsoft.com/office/drawing/2014/main" val="2192666316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07867553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948290002"/>
                    </a:ext>
                  </a:extLst>
                </a:gridCol>
                <a:gridCol w="1332657">
                  <a:extLst>
                    <a:ext uri="{9D8B030D-6E8A-4147-A177-3AD203B41FA5}">
                      <a16:colId xmlns:a16="http://schemas.microsoft.com/office/drawing/2014/main" val="2981709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</a:t>
                      </a: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768px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ablet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768px - 1000px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esktops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1001px -  1190px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widescreen </a:t>
                      </a:r>
                    </a:p>
                    <a:p>
                      <a:pPr algn="l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&gt; 1190px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689059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" y="3541658"/>
            <a:ext cx="1345960" cy="848891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7" y="4767655"/>
            <a:ext cx="724639" cy="927537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4" y="563043"/>
            <a:ext cx="480917" cy="48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680" y="548680"/>
            <a:ext cx="878497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b="0" dirty="0" smtClean="0"/>
              <a:t>Типовая ситуация - есть </a:t>
            </a:r>
            <a:r>
              <a:rPr lang="ru-RU" b="0" dirty="0"/>
              <a:t>2 </a:t>
            </a:r>
            <a:r>
              <a:rPr lang="en-US" b="0" dirty="0" smtClean="0"/>
              <a:t>breakpoints</a:t>
            </a:r>
            <a:endParaRPr lang="ru-RU" b="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7504" y="4759984"/>
            <a:ext cx="8784976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uk-UA" dirty="0" err="1" smtClean="0"/>
              <a:t>Как</a:t>
            </a:r>
            <a:r>
              <a:rPr lang="uk-UA" dirty="0" smtClean="0"/>
              <a:t> </a:t>
            </a:r>
            <a:r>
              <a:rPr lang="uk-UA" dirty="0" err="1" smtClean="0"/>
              <a:t>будут</a:t>
            </a:r>
            <a:r>
              <a:rPr lang="uk-UA" dirty="0" smtClean="0"/>
              <a:t> в</a:t>
            </a:r>
            <a:r>
              <a:rPr lang="ru-RU" dirty="0" err="1" smtClean="0"/>
              <a:t>ыглядеть</a:t>
            </a:r>
            <a:r>
              <a:rPr lang="uk-UA" dirty="0" smtClean="0"/>
              <a:t> блоки </a:t>
            </a:r>
            <a:r>
              <a:rPr lang="uk-UA" dirty="0" err="1" smtClean="0"/>
              <a:t>например</a:t>
            </a:r>
            <a:r>
              <a:rPr lang="uk-UA" dirty="0" smtClean="0"/>
              <a:t> на </a:t>
            </a:r>
            <a:r>
              <a:rPr lang="uk-UA" dirty="0" smtClean="0">
                <a:solidFill>
                  <a:srgbClr val="C00000"/>
                </a:solidFill>
              </a:rPr>
              <a:t>70</a:t>
            </a:r>
            <a:r>
              <a:rPr lang="en-US" dirty="0" smtClean="0">
                <a:solidFill>
                  <a:srgbClr val="C00000"/>
                </a:solidFill>
              </a:rPr>
              <a:t>0px </a:t>
            </a:r>
            <a:r>
              <a:rPr lang="uk-UA" dirty="0" smtClean="0"/>
              <a:t>? </a:t>
            </a:r>
            <a:r>
              <a:rPr lang="uk-UA" b="0" dirty="0" smtClean="0"/>
              <a:t> </a:t>
            </a:r>
            <a:endParaRPr lang="ru-RU" b="0" dirty="0"/>
          </a:p>
          <a:p>
            <a:pPr marL="285750" indent="-285750">
              <a:buFontTx/>
              <a:buChar char="-"/>
            </a:pPr>
            <a:r>
              <a:rPr lang="uk-UA" b="0" dirty="0" err="1" smtClean="0"/>
              <a:t>они</a:t>
            </a:r>
            <a:r>
              <a:rPr lang="uk-UA" b="0" dirty="0" smtClean="0"/>
              <a:t> </a:t>
            </a:r>
            <a:r>
              <a:rPr lang="uk-UA" b="0" dirty="0" err="1" smtClean="0"/>
              <a:t>будут</a:t>
            </a:r>
            <a:r>
              <a:rPr lang="uk-UA" b="0" dirty="0" smtClean="0"/>
              <a:t> </a:t>
            </a:r>
            <a:r>
              <a:rPr lang="uk-UA" b="0" dirty="0" err="1" smtClean="0"/>
              <a:t>растягиваться</a:t>
            </a:r>
            <a:r>
              <a:rPr lang="uk-UA" b="0" dirty="0" smtClean="0"/>
              <a:t> на всю ширину макета ? </a:t>
            </a:r>
          </a:p>
          <a:p>
            <a:r>
              <a:rPr lang="uk-UA" b="0" dirty="0" smtClean="0"/>
              <a:t>  А </a:t>
            </a:r>
            <a:r>
              <a:rPr lang="uk-UA" b="0" dirty="0" err="1" smtClean="0"/>
              <a:t>если</a:t>
            </a:r>
            <a:r>
              <a:rPr lang="uk-UA" b="0" dirty="0" smtClean="0"/>
              <a:t> </a:t>
            </a:r>
            <a:r>
              <a:rPr lang="uk-UA" b="0" dirty="0" err="1" smtClean="0"/>
              <a:t>это</a:t>
            </a:r>
            <a:r>
              <a:rPr lang="uk-UA" b="0" dirty="0" smtClean="0"/>
              <a:t> </a:t>
            </a:r>
            <a:r>
              <a:rPr lang="uk-UA" b="0" dirty="0" err="1" smtClean="0"/>
              <a:t>изображение</a:t>
            </a:r>
            <a:r>
              <a:rPr lang="uk-UA" b="0" dirty="0" smtClean="0"/>
              <a:t> ?</a:t>
            </a:r>
          </a:p>
          <a:p>
            <a:r>
              <a:rPr lang="uk-UA" b="0" i="1" dirty="0" smtClean="0"/>
              <a:t>- </a:t>
            </a:r>
            <a:r>
              <a:rPr lang="uk-UA" b="0" dirty="0" err="1"/>
              <a:t>они</a:t>
            </a:r>
            <a:r>
              <a:rPr lang="uk-UA" b="0" dirty="0"/>
              <a:t> </a:t>
            </a:r>
            <a:r>
              <a:rPr lang="uk-UA" b="0" dirty="0" err="1"/>
              <a:t>будут</a:t>
            </a:r>
            <a:r>
              <a:rPr lang="uk-UA" b="0" dirty="0"/>
              <a:t> </a:t>
            </a:r>
            <a:r>
              <a:rPr lang="uk-UA" b="0" dirty="0" err="1" smtClean="0"/>
              <a:t>уменьшать</a:t>
            </a:r>
            <a:r>
              <a:rPr lang="uk-UA" b="0" dirty="0" smtClean="0"/>
              <a:t> свою ширину и </a:t>
            </a:r>
            <a:r>
              <a:rPr lang="uk-UA" b="0" dirty="0" err="1" smtClean="0"/>
              <a:t>смнщаться</a:t>
            </a:r>
            <a:r>
              <a:rPr lang="uk-UA" b="0" dirty="0" smtClean="0"/>
              <a:t> в центр ?</a:t>
            </a:r>
          </a:p>
          <a:p>
            <a:r>
              <a:rPr lang="uk-UA" b="0" dirty="0" smtClean="0"/>
              <a:t>и </a:t>
            </a:r>
            <a:r>
              <a:rPr lang="uk-UA" b="0" dirty="0" err="1" smtClean="0"/>
              <a:t>т.д</a:t>
            </a:r>
            <a:r>
              <a:rPr lang="uk-UA" b="0" dirty="0" smtClean="0"/>
              <a:t>.</a:t>
            </a:r>
            <a:endParaRPr lang="ru-RU" b="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641400"/>
            <a:ext cx="2160240" cy="28803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916928"/>
            <a:ext cx="1728192" cy="6480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Block 1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2721520"/>
            <a:ext cx="1728192" cy="6480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Block 2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44008" y="1641400"/>
            <a:ext cx="4176464" cy="28803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788024" y="1929432"/>
            <a:ext cx="1800200" cy="6480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Block 1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804248" y="1929432"/>
            <a:ext cx="1800200" cy="6480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Block 2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984" y="1296732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420px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1281360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768px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64281" y="33546"/>
            <a:ext cx="8032968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Дизайнер думает о динамике адаптивного контента ?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20688"/>
            <a:ext cx="878497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Гарнитуры.</a:t>
            </a:r>
          </a:p>
          <a:p>
            <a:r>
              <a:rPr lang="ru-RU" dirty="0" smtClean="0"/>
              <a:t>Если не применяются  безопасные шрифты  и  если будет использоваться   @</a:t>
            </a:r>
            <a:r>
              <a:rPr lang="ru-RU" dirty="0" err="1" smtClean="0"/>
              <a:t>font-face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то </a:t>
            </a:r>
            <a:r>
              <a:rPr lang="en-US" dirty="0" smtClean="0"/>
              <a:t> </a:t>
            </a:r>
            <a:r>
              <a:rPr lang="ru-RU" dirty="0" smtClean="0"/>
              <a:t>необходимо прикладывать  качественный шрифт  во всех форматах</a:t>
            </a:r>
            <a:r>
              <a:rPr lang="en-US" dirty="0"/>
              <a:t>;</a:t>
            </a:r>
            <a:r>
              <a:rPr lang="ru-RU" dirty="0" smtClean="0"/>
              <a:t> </a:t>
            </a:r>
          </a:p>
          <a:p>
            <a:r>
              <a:rPr lang="ru-RU" dirty="0" smtClean="0"/>
              <a:t>- шрифт платный </a:t>
            </a:r>
            <a:r>
              <a:rPr lang="en-US" dirty="0" smtClean="0"/>
              <a:t>?</a:t>
            </a:r>
            <a:r>
              <a:rPr lang="ru-RU" dirty="0"/>
              <a:t> 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988840"/>
            <a:ext cx="878497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Сглаживание шрифтов всегда должно быть отключено! 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492896"/>
            <a:ext cx="878497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Интерлиньяж</a:t>
            </a:r>
            <a:r>
              <a:rPr lang="en-US" dirty="0" smtClean="0"/>
              <a:t> - </a:t>
            </a:r>
            <a:r>
              <a:rPr lang="ru-RU" dirty="0" smtClean="0"/>
              <a:t>всегда </a:t>
            </a:r>
            <a:r>
              <a:rPr lang="ru-RU" dirty="0"/>
              <a:t>должен быть проставлен хотя бы </a:t>
            </a:r>
            <a:r>
              <a:rPr lang="ru-RU" dirty="0" smtClean="0"/>
              <a:t> «</a:t>
            </a:r>
            <a:r>
              <a:rPr lang="ru-RU" dirty="0"/>
              <a:t>авто</a:t>
            </a:r>
            <a:r>
              <a:rPr lang="ru-RU" dirty="0" smtClean="0"/>
              <a:t>» , </a:t>
            </a:r>
            <a:r>
              <a:rPr lang="ru-RU" dirty="0"/>
              <a:t>а </a:t>
            </a:r>
            <a:r>
              <a:rPr lang="ru-RU" dirty="0" smtClean="0"/>
              <a:t>еще лучше в  </a:t>
            </a:r>
            <a:r>
              <a:rPr lang="ru-RU" dirty="0"/>
              <a:t>конкретное значение.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3212976"/>
            <a:ext cx="878497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Отличный от дефолта (100%) </a:t>
            </a:r>
            <a:r>
              <a:rPr lang="ru-RU" dirty="0" smtClean="0"/>
              <a:t>  </a:t>
            </a:r>
            <a:r>
              <a:rPr lang="ru-RU" dirty="0" err="1" smtClean="0"/>
              <a:t>межбуквенный</a:t>
            </a:r>
            <a:r>
              <a:rPr lang="ru-RU" dirty="0" smtClean="0"/>
              <a:t>/</a:t>
            </a:r>
            <a:r>
              <a:rPr lang="ru-RU" dirty="0" err="1" smtClean="0"/>
              <a:t>межсловный</a:t>
            </a:r>
            <a:r>
              <a:rPr lang="ru-RU" dirty="0" smtClean="0"/>
              <a:t>   интервал — </a:t>
            </a:r>
            <a:r>
              <a:rPr lang="ru-RU" dirty="0"/>
              <a:t>что это? Остатки от «старых настроек</a:t>
            </a:r>
            <a:r>
              <a:rPr lang="ru-RU" dirty="0" smtClean="0"/>
              <a:t>»?  </a:t>
            </a:r>
            <a:r>
              <a:rPr lang="ru-RU" dirty="0"/>
              <a:t>Блажь </a:t>
            </a:r>
            <a:r>
              <a:rPr lang="ru-RU" dirty="0" smtClean="0"/>
              <a:t>дизайнера?  </a:t>
            </a:r>
          </a:p>
          <a:p>
            <a:r>
              <a:rPr lang="ru-RU" dirty="0" smtClean="0"/>
              <a:t>Или осознанный </a:t>
            </a:r>
            <a:r>
              <a:rPr lang="ru-RU" dirty="0"/>
              <a:t>приём </a:t>
            </a:r>
            <a:r>
              <a:rPr lang="ru-RU" dirty="0" smtClean="0"/>
              <a:t> — сразу </a:t>
            </a:r>
            <a:r>
              <a:rPr lang="ru-RU" dirty="0"/>
              <a:t>уточнять.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4221088"/>
            <a:ext cx="878497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Из текстовых эффектов допустима лишь тень, и всё что с </a:t>
            </a:r>
            <a:r>
              <a:rPr lang="ru-RU" dirty="0" smtClean="0"/>
              <a:t> её </a:t>
            </a:r>
            <a:r>
              <a:rPr lang="ru-RU" dirty="0"/>
              <a:t>возможностью можно эмулировать (свечение и обводку</a:t>
            </a:r>
            <a:r>
              <a:rPr lang="ru-RU" dirty="0" smtClean="0"/>
              <a:t>)</a:t>
            </a:r>
          </a:p>
          <a:p>
            <a:r>
              <a:rPr lang="ru-RU" dirty="0" smtClean="0"/>
              <a:t>Внутренняя </a:t>
            </a:r>
            <a:r>
              <a:rPr lang="ru-RU" dirty="0"/>
              <a:t>тень и градиент </a:t>
            </a:r>
            <a:r>
              <a:rPr lang="ru-RU" dirty="0" smtClean="0"/>
              <a:t> текста не </a:t>
            </a:r>
            <a:r>
              <a:rPr lang="ru-RU" dirty="0"/>
              <a:t>поддерживаются через </a:t>
            </a:r>
            <a:r>
              <a:rPr lang="ru-RU" dirty="0" err="1" smtClean="0"/>
              <a:t>css</a:t>
            </a:r>
            <a:r>
              <a:rPr lang="ru-RU" dirty="0" smtClean="0"/>
              <a:t>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55657"/>
            <a:ext cx="2031325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Типографика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92696"/>
            <a:ext cx="878497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Эффекты для слоёв лучше не сводить — поскольку некоторые эффекты можно реализовать через CSS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1414517"/>
            <a:ext cx="878497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В слоях и эффектах НИ В КОЕМ СЛУЧАЕ не использовать какой-либо режим наложения слоёв кроме </a:t>
            </a:r>
            <a:r>
              <a:rPr lang="ru-RU" dirty="0" err="1"/>
              <a:t>Normal</a:t>
            </a:r>
            <a:r>
              <a:rPr lang="ru-RU" dirty="0"/>
              <a:t>, </a:t>
            </a:r>
            <a:r>
              <a:rPr lang="ru-RU" dirty="0" smtClean="0"/>
              <a:t> так как  </a:t>
            </a:r>
            <a:r>
              <a:rPr lang="ru-RU" dirty="0"/>
              <a:t>он зависит от </a:t>
            </a:r>
            <a:r>
              <a:rPr lang="ru-RU" dirty="0" err="1" smtClean="0"/>
              <a:t>нижлежащих</a:t>
            </a:r>
            <a:r>
              <a:rPr lang="ru-RU" dirty="0" smtClean="0"/>
              <a:t> </a:t>
            </a:r>
            <a:r>
              <a:rPr lang="ru-RU" dirty="0"/>
              <a:t>слоёв — и это распространяется даже на сведение слоёв и вставку с помощью </a:t>
            </a:r>
            <a:r>
              <a:rPr lang="ru-RU" dirty="0" smtClean="0"/>
              <a:t>графики.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2433662"/>
            <a:ext cx="878497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 С умом использовать эффекты — зачем проставлять надписи один цвет, а потом использовать эффект «наложение цвета</a:t>
            </a:r>
            <a:r>
              <a:rPr lang="ru-RU" dirty="0" smtClean="0"/>
              <a:t>»?</a:t>
            </a:r>
          </a:p>
          <a:p>
            <a:r>
              <a:rPr lang="ru-RU" dirty="0" smtClean="0"/>
              <a:t> </a:t>
            </a:r>
            <a:r>
              <a:rPr lang="ru-RU" dirty="0"/>
              <a:t>Зачем использовать внешнюю и внутреннюю </a:t>
            </a:r>
            <a:r>
              <a:rPr lang="ru-RU" dirty="0" smtClean="0"/>
              <a:t> тени </a:t>
            </a:r>
            <a:r>
              <a:rPr lang="ru-RU" dirty="0"/>
              <a:t>одновременно?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Градиент — </a:t>
            </a:r>
            <a:r>
              <a:rPr lang="ru-RU" dirty="0" smtClean="0"/>
              <a:t>только не более 2-ч цветов, но это оговаривается отдельно.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3740839"/>
            <a:ext cx="878497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Для внедряемой графики (иконки, кнопки и прочий декор) — желательно сводить слои, чтобы верстальщик не рылся по макету в поисках нужных слоёв. А лучше вставлять </a:t>
            </a:r>
            <a:r>
              <a:rPr lang="ru-RU" dirty="0" smtClean="0"/>
              <a:t>смарт-объектом.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816" y="54786"/>
            <a:ext cx="2954655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Эффекты и графика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1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92696"/>
            <a:ext cx="878497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Хорошо бы иметь готовый </a:t>
            </a:r>
            <a:r>
              <a:rPr lang="ru-RU" dirty="0" err="1">
                <a:solidFill>
                  <a:srgbClr val="C00000"/>
                </a:solidFill>
              </a:rPr>
              <a:t>css</a:t>
            </a:r>
            <a:r>
              <a:rPr lang="ru-RU" dirty="0">
                <a:solidFill>
                  <a:srgbClr val="C00000"/>
                </a:solidFill>
              </a:rPr>
              <a:t>-спрайт</a:t>
            </a:r>
            <a:r>
              <a:rPr lang="ru-RU" dirty="0"/>
              <a:t> со всеми оформительскими элементами и проставленными направляющими 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486525"/>
            <a:ext cx="8784976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Пояснительная  записка, </a:t>
            </a:r>
            <a:r>
              <a:rPr lang="ru-RU" dirty="0"/>
              <a:t>где будут перечислены: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— использованные гарнитуры (для возможности сразу прописать основное семейство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шрифтов </a:t>
            </a:r>
            <a:r>
              <a:rPr lang="ru-RU" dirty="0"/>
              <a:t>для страницы и изменять его лишь отдельных блоков);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— блоки с использование «неавтоматического» интерлиньяжа и интервалов;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— цветовая схема — сразу прописаны цвета для основных текстовых блоков (все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используемые </a:t>
            </a:r>
            <a:r>
              <a:rPr lang="ru-RU" dirty="0"/>
              <a:t>цвета не имеет смысла перечислять), </a:t>
            </a:r>
            <a:r>
              <a:rPr lang="ru-RU" dirty="0" smtClean="0"/>
              <a:t>  цвета </a:t>
            </a:r>
            <a:r>
              <a:rPr lang="ru-RU" dirty="0"/>
              <a:t>ссылок — по умолчанию, </a:t>
            </a:r>
            <a:endParaRPr lang="ru-RU" dirty="0" smtClean="0"/>
          </a:p>
          <a:p>
            <a:r>
              <a:rPr lang="ru-RU"/>
              <a:t> </a:t>
            </a:r>
            <a:r>
              <a:rPr lang="ru-RU" smtClean="0"/>
              <a:t>    по </a:t>
            </a:r>
            <a:r>
              <a:rPr lang="ru-RU" dirty="0"/>
              <a:t>наведению, посещённые; </a:t>
            </a:r>
            <a:r>
              <a:rPr lang="ru-RU" dirty="0" smtClean="0"/>
              <a:t> опорные </a:t>
            </a:r>
            <a:r>
              <a:rPr lang="ru-RU" dirty="0"/>
              <a:t>цвета используемых градиентов и </a:t>
            </a:r>
            <a:r>
              <a:rPr lang="ru-RU"/>
              <a:t>т.д</a:t>
            </a:r>
            <a:r>
              <a:rPr lang="ru-RU" smtClean="0"/>
              <a:t>.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64114" y="145088"/>
            <a:ext cx="1415772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Прочее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3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471</Words>
  <Application>Microsoft Office PowerPoint</Application>
  <PresentationFormat>Экран (4:3)</PresentationFormat>
  <Paragraphs>90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Тема Office</vt:lpstr>
      <vt:lpstr>Взаимопонимание HTML-верстальщика  и веб-дизайнера – залог успешного проекта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 что HTML-верстальщики  так не любят веб-дизайнеров </dc:title>
  <dc:creator>Роман Никифоров</dc:creator>
  <cp:lastModifiedBy>roman</cp:lastModifiedBy>
  <cp:revision>42</cp:revision>
  <dcterms:created xsi:type="dcterms:W3CDTF">2014-03-06T06:42:15Z</dcterms:created>
  <dcterms:modified xsi:type="dcterms:W3CDTF">2017-09-25T06:49:51Z</dcterms:modified>
</cp:coreProperties>
</file>