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4"/>
  </p:notesMasterIdLst>
  <p:sldIdLst>
    <p:sldId id="268" r:id="rId2"/>
    <p:sldId id="290" r:id="rId3"/>
    <p:sldId id="291" r:id="rId4"/>
    <p:sldId id="293" r:id="rId5"/>
    <p:sldId id="288" r:id="rId6"/>
    <p:sldId id="278" r:id="rId7"/>
    <p:sldId id="279" r:id="rId8"/>
    <p:sldId id="280" r:id="rId9"/>
    <p:sldId id="281" r:id="rId10"/>
    <p:sldId id="282" r:id="rId11"/>
    <p:sldId id="294" r:id="rId12"/>
    <p:sldId id="292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756F2"/>
    <a:srgbClr val="ABD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0" autoAdjust="0"/>
    <p:restoredTop sz="94514" autoAdjust="0"/>
  </p:normalViewPr>
  <p:slideViewPr>
    <p:cSldViewPr>
      <p:cViewPr varScale="1">
        <p:scale>
          <a:sx n="77" d="100"/>
          <a:sy n="77" d="100"/>
        </p:scale>
        <p:origin x="-5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204864"/>
            <a:ext cx="8928992" cy="1569660"/>
          </a:xfrm>
          <a:prstGeom prst="rect">
            <a:avLst/>
          </a:prstGeom>
          <a:solidFill>
            <a:srgbClr val="00B0F0">
              <a:alpha val="5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4800" b="1" dirty="0" smtClean="0">
                <a:latin typeface="Courier New" pitchFamily="49" charset="0"/>
                <a:cs typeface="Courier New" pitchFamily="49" charset="0"/>
              </a:rPr>
              <a:t>ОПТИМИЗАЦИЯ ИЗОБРАЖЕНИЙ</a:t>
            </a:r>
            <a:endParaRPr lang="en-US" sz="4800" b="1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800" b="1" dirty="0" smtClean="0">
                <a:latin typeface="Courier New" pitchFamily="49" charset="0"/>
                <a:cs typeface="Courier New" pitchFamily="49" charset="0"/>
              </a:rPr>
              <a:t>ДЛЯ </a:t>
            </a:r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WEB</a:t>
            </a:r>
            <a:endParaRPr lang="ru-RU" sz="4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90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3" y="1008112"/>
            <a:ext cx="3810000" cy="3429000"/>
          </a:xfrm>
          <a:prstGeom prst="rect">
            <a:avLst/>
          </a:prstGeom>
        </p:spPr>
      </p:pic>
      <p:grpSp>
        <p:nvGrpSpPr>
          <p:cNvPr id="2" name="Группа 1"/>
          <p:cNvGrpSpPr/>
          <p:nvPr/>
        </p:nvGrpSpPr>
        <p:grpSpPr>
          <a:xfrm>
            <a:off x="3131841" y="188640"/>
            <a:ext cx="5976663" cy="2952328"/>
            <a:chOff x="-1308272" y="1109643"/>
            <a:chExt cx="5976663" cy="2952328"/>
          </a:xfrm>
        </p:grpSpPr>
        <p:sp>
          <p:nvSpPr>
            <p:cNvPr id="3" name="TextBox 2"/>
            <p:cNvSpPr txBox="1"/>
            <p:nvPr/>
          </p:nvSpPr>
          <p:spPr>
            <a:xfrm>
              <a:off x="59879" y="1109643"/>
              <a:ext cx="4608512" cy="23083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b="1" dirty="0" err="1">
                  <a:latin typeface="Courier New" pitchFamily="49" charset="0"/>
                  <a:cs typeface="Courier New" pitchFamily="49" charset="0"/>
                </a:rPr>
                <a:t>Web</a:t>
              </a:r>
              <a:r>
                <a:rPr lang="ru-RU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ru-RU" b="1" dirty="0" err="1" smtClean="0">
                  <a:latin typeface="Courier New" pitchFamily="49" charset="0"/>
                  <a:cs typeface="Courier New" pitchFamily="49" charset="0"/>
                </a:rPr>
                <a:t>Snap</a:t>
              </a:r>
              <a:r>
                <a:rPr lang="ru-RU" b="1" dirty="0" smtClean="0">
                  <a:latin typeface="Courier New" pitchFamily="49" charset="0"/>
                  <a:cs typeface="Courier New" pitchFamily="49" charset="0"/>
                </a:rPr>
                <a:t>(Привязка) </a:t>
              </a:r>
              <a:r>
                <a:rPr lang="ru-RU" b="1" dirty="0">
                  <a:latin typeface="Courier New" pitchFamily="49" charset="0"/>
                  <a:cs typeface="Courier New" pitchFamily="49" charset="0"/>
                </a:rPr>
                <a:t>— </a:t>
              </a:r>
              <a:r>
                <a:rPr lang="ru-RU" dirty="0">
                  <a:latin typeface="Courier New" pitchFamily="49" charset="0"/>
                  <a:cs typeface="Courier New" pitchFamily="49" charset="0"/>
                </a:rPr>
                <a:t>выбор диапазона цветовых оттенков, при попадании в который происходит замена исходных цветовых образцов изображения меньшим количеством образцов, относящихся к табличной цветовой палитре для </a:t>
              </a:r>
              <a:r>
                <a:rPr lang="ru-RU" dirty="0" err="1">
                  <a:latin typeface="Courier New" pitchFamily="49" charset="0"/>
                  <a:cs typeface="Courier New" pitchFamily="49" charset="0"/>
                </a:rPr>
                <a:t>Web</a:t>
              </a:r>
              <a:r>
                <a:rPr lang="ru-RU" dirty="0">
                  <a:latin typeface="Courier New" pitchFamily="49" charset="0"/>
                  <a:cs typeface="Courier New" pitchFamily="49" charset="0"/>
                </a:rPr>
                <a:t>.</a:t>
              </a:r>
            </a:p>
          </p:txBody>
        </p:sp>
        <p:cxnSp>
          <p:nvCxnSpPr>
            <p:cNvPr id="7" name="Прямая со стрелкой 6"/>
            <p:cNvCxnSpPr/>
            <p:nvPr/>
          </p:nvCxnSpPr>
          <p:spPr>
            <a:xfrm flipH="1">
              <a:off x="-1308272" y="2125304"/>
              <a:ext cx="1368151" cy="1936667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Группа 7"/>
          <p:cNvGrpSpPr/>
          <p:nvPr/>
        </p:nvGrpSpPr>
        <p:grpSpPr>
          <a:xfrm>
            <a:off x="3131841" y="2682785"/>
            <a:ext cx="5976663" cy="1477328"/>
            <a:chOff x="-876224" y="1109643"/>
            <a:chExt cx="5544615" cy="1477328"/>
          </a:xfrm>
        </p:grpSpPr>
        <p:sp>
          <p:nvSpPr>
            <p:cNvPr id="9" name="TextBox 8"/>
            <p:cNvSpPr txBox="1"/>
            <p:nvPr/>
          </p:nvSpPr>
          <p:spPr>
            <a:xfrm>
              <a:off x="59879" y="1109643"/>
              <a:ext cx="4608512" cy="1477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b="1" dirty="0" err="1" smtClean="0">
                  <a:latin typeface="Courier New" pitchFamily="49" charset="0"/>
                  <a:cs typeface="Courier New" pitchFamily="49" charset="0"/>
                </a:rPr>
                <a:t>Lossy</a:t>
              </a:r>
              <a:r>
                <a:rPr lang="ru-RU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ru-RU" b="1" dirty="0">
                  <a:latin typeface="Courier New" pitchFamily="49" charset="0"/>
                  <a:cs typeface="Courier New" pitchFamily="49" charset="0"/>
                </a:rPr>
                <a:t>Потери</a:t>
              </a:r>
              <a:r>
                <a:rPr lang="ru-RU" b="1" dirty="0" smtClean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ru-RU" b="1" dirty="0">
                  <a:latin typeface="Courier New" pitchFamily="49" charset="0"/>
                  <a:cs typeface="Courier New" pitchFamily="49" charset="0"/>
                </a:rPr>
                <a:t>— </a:t>
              </a:r>
              <a:r>
                <a:rPr lang="ru-RU" dirty="0">
                  <a:latin typeface="Courier New" pitchFamily="49" charset="0"/>
                  <a:cs typeface="Courier New" pitchFamily="49" charset="0"/>
                </a:rPr>
                <a:t>допустимый уровень потери графической информации в растровом файле, позволяющий уменьшить файловый размер </a:t>
              </a:r>
              <a:r>
                <a:rPr lang="ru-RU" dirty="0" smtClean="0">
                  <a:latin typeface="Courier New" pitchFamily="49" charset="0"/>
                  <a:cs typeface="Courier New" pitchFamily="49" charset="0"/>
                </a:rPr>
                <a:t>изображения</a:t>
              </a:r>
              <a:endParaRPr lang="ru-RU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Прямая со стрелкой 9"/>
            <p:cNvCxnSpPr>
              <a:stCxn id="9" idx="1"/>
            </p:cNvCxnSpPr>
            <p:nvPr/>
          </p:nvCxnSpPr>
          <p:spPr>
            <a:xfrm flipH="1">
              <a:off x="-876224" y="1848307"/>
              <a:ext cx="936103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7504" y="44624"/>
            <a:ext cx="18722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Формат  </a:t>
            </a:r>
            <a:r>
              <a:rPr lang="en-US" dirty="0" smtClean="0"/>
              <a:t>GIF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969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94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37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116632"/>
            <a:ext cx="3744416" cy="369332"/>
          </a:xfrm>
          <a:prstGeom prst="rect">
            <a:avLst/>
          </a:prstGeom>
          <a:solidFill>
            <a:srgbClr val="00B0F0">
              <a:alpha val="5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Полезные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Short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Keys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429950"/>
              </p:ext>
            </p:extLst>
          </p:nvPr>
        </p:nvGraphicFramePr>
        <p:xfrm>
          <a:off x="71500" y="638800"/>
          <a:ext cx="8856984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388"/>
                <a:gridCol w="536459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 + K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Настройка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7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 + R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Показать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линейки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9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 +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Показать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сетку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9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 +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Показать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направляющие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9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 + E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Объединить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слои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Shift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Ctrl + N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Новый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слой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 + G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Группировать слои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 + j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baseline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Дублировать слой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 + Shift + Alt + E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Создать слой с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flat </a:t>
                      </a:r>
                      <a:r>
                        <a:rPr lang="en-US" b="1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imge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17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496" y="44624"/>
            <a:ext cx="338437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Edit -&gt;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ColorSetting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8" y="620688"/>
            <a:ext cx="8927221" cy="396044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251520" y="1916832"/>
            <a:ext cx="4536504" cy="72008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727684" y="3212976"/>
            <a:ext cx="33483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71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441176"/>
            <a:ext cx="9144000" cy="4572000"/>
          </a:xfrm>
          <a:prstGeom prst="rect">
            <a:avLst/>
          </a:prstGeom>
        </p:spPr>
      </p:pic>
      <p:sp>
        <p:nvSpPr>
          <p:cNvPr id="5" name="Кольцо 4"/>
          <p:cNvSpPr/>
          <p:nvPr/>
        </p:nvSpPr>
        <p:spPr>
          <a:xfrm>
            <a:off x="3059832" y="4365104"/>
            <a:ext cx="617211" cy="432048"/>
          </a:xfrm>
          <a:prstGeom prst="donut">
            <a:avLst>
              <a:gd name="adj" fmla="val 434"/>
            </a:avLst>
          </a:pr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45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5496" y="35332"/>
            <a:ext cx="18722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Формат  </a:t>
            </a:r>
            <a:r>
              <a:rPr lang="en-US" dirty="0" smtClean="0"/>
              <a:t>JPG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16632"/>
            <a:ext cx="3683000" cy="3937000"/>
          </a:xfrm>
          <a:prstGeom prst="rect">
            <a:avLst/>
          </a:prstGeom>
        </p:spPr>
      </p:pic>
      <p:grpSp>
        <p:nvGrpSpPr>
          <p:cNvPr id="2" name="Группа 1"/>
          <p:cNvGrpSpPr/>
          <p:nvPr/>
        </p:nvGrpSpPr>
        <p:grpSpPr>
          <a:xfrm>
            <a:off x="49659" y="404664"/>
            <a:ext cx="5530453" cy="1477328"/>
            <a:chOff x="59879" y="1109643"/>
            <a:chExt cx="5530453" cy="1477328"/>
          </a:xfrm>
        </p:grpSpPr>
        <p:sp>
          <p:nvSpPr>
            <p:cNvPr id="3" name="TextBox 2"/>
            <p:cNvSpPr txBox="1"/>
            <p:nvPr/>
          </p:nvSpPr>
          <p:spPr>
            <a:xfrm>
              <a:off x="59879" y="1109643"/>
              <a:ext cx="4608512" cy="1477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b="1" dirty="0" err="1">
                  <a:latin typeface="Courier New" pitchFamily="49" charset="0"/>
                  <a:cs typeface="Courier New" pitchFamily="49" charset="0"/>
                </a:rPr>
                <a:t>Compression</a:t>
              </a:r>
              <a:r>
                <a:rPr lang="ru-RU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ru-RU" b="1" dirty="0" err="1" smtClean="0">
                  <a:latin typeface="Courier New" pitchFamily="49" charset="0"/>
                  <a:cs typeface="Courier New" pitchFamily="49" charset="0"/>
                </a:rPr>
                <a:t>quality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r>
                <a:rPr lang="ru-RU" b="1" dirty="0" smtClean="0">
                  <a:latin typeface="Courier New" pitchFamily="49" charset="0"/>
                  <a:cs typeface="Courier New" pitchFamily="49" charset="0"/>
                </a:rPr>
                <a:t>Качество сжатия) </a:t>
              </a:r>
              <a:r>
                <a:rPr lang="ru-RU" b="1" dirty="0">
                  <a:latin typeface="Courier New" pitchFamily="49" charset="0"/>
                  <a:cs typeface="Courier New" pitchFamily="49" charset="0"/>
                </a:rPr>
                <a:t>—</a:t>
              </a:r>
              <a:r>
                <a:rPr lang="ru-RU" dirty="0">
                  <a:latin typeface="Courier New" pitchFamily="49" charset="0"/>
                  <a:cs typeface="Courier New" pitchFamily="49" charset="0"/>
                </a:rPr>
                <a:t> выбор качества изображения, от которого зависит его файловый размер</a:t>
              </a:r>
            </a:p>
          </p:txBody>
        </p:sp>
        <p:cxnSp>
          <p:nvCxnSpPr>
            <p:cNvPr id="7" name="Прямая со стрелкой 6"/>
            <p:cNvCxnSpPr>
              <a:stCxn id="3" idx="3"/>
            </p:cNvCxnSpPr>
            <p:nvPr/>
          </p:nvCxnSpPr>
          <p:spPr>
            <a:xfrm flipV="1">
              <a:off x="4668391" y="1397676"/>
              <a:ext cx="921941" cy="45063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Группа 19"/>
          <p:cNvGrpSpPr/>
          <p:nvPr/>
        </p:nvGrpSpPr>
        <p:grpSpPr>
          <a:xfrm>
            <a:off x="35496" y="1268760"/>
            <a:ext cx="5400600" cy="1920409"/>
            <a:chOff x="59879" y="389563"/>
            <a:chExt cx="5400600" cy="1920409"/>
          </a:xfrm>
        </p:grpSpPr>
        <p:sp>
          <p:nvSpPr>
            <p:cNvPr id="21" name="TextBox 20"/>
            <p:cNvSpPr txBox="1"/>
            <p:nvPr/>
          </p:nvSpPr>
          <p:spPr>
            <a:xfrm>
              <a:off x="59879" y="1109643"/>
              <a:ext cx="4608512" cy="12003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b="1" dirty="0" err="1" smtClean="0">
                  <a:latin typeface="Courier New" pitchFamily="49" charset="0"/>
                  <a:cs typeface="Courier New" pitchFamily="49" charset="0"/>
                </a:rPr>
                <a:t>Progressive</a:t>
              </a:r>
              <a:r>
                <a:rPr lang="ru-RU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ru-RU" b="1" dirty="0">
                  <a:latin typeface="Courier New" pitchFamily="49" charset="0"/>
                  <a:cs typeface="Courier New" pitchFamily="49" charset="0"/>
                </a:rPr>
                <a:t>Прогрессивный</a:t>
              </a:r>
              <a:r>
                <a:rPr lang="ru-RU" b="1" dirty="0" smtClean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ru-RU" b="1" dirty="0">
                  <a:latin typeface="Courier New" pitchFamily="49" charset="0"/>
                  <a:cs typeface="Courier New" pitchFamily="49" charset="0"/>
                </a:rPr>
                <a:t>— </a:t>
              </a:r>
              <a:r>
                <a:rPr lang="ru-RU" dirty="0">
                  <a:latin typeface="Courier New" pitchFamily="49" charset="0"/>
                  <a:cs typeface="Courier New" pitchFamily="49" charset="0"/>
                </a:rPr>
                <a:t>режим постепенного повышения качества изображения в процессе его загрузки по сети</a:t>
              </a:r>
            </a:p>
          </p:txBody>
        </p:sp>
        <p:cxnSp>
          <p:nvCxnSpPr>
            <p:cNvPr id="22" name="Прямая со стрелкой 21"/>
            <p:cNvCxnSpPr>
              <a:stCxn id="21" idx="3"/>
            </p:cNvCxnSpPr>
            <p:nvPr/>
          </p:nvCxnSpPr>
          <p:spPr>
            <a:xfrm flipV="1">
              <a:off x="4668391" y="389563"/>
              <a:ext cx="792088" cy="1320245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Группа 9"/>
          <p:cNvGrpSpPr/>
          <p:nvPr/>
        </p:nvGrpSpPr>
        <p:grpSpPr>
          <a:xfrm>
            <a:off x="7508" y="1556792"/>
            <a:ext cx="5428588" cy="3312368"/>
            <a:chOff x="59879" y="-1878686"/>
            <a:chExt cx="5036160" cy="3312368"/>
          </a:xfrm>
        </p:grpSpPr>
        <p:sp>
          <p:nvSpPr>
            <p:cNvPr id="11" name="TextBox 10"/>
            <p:cNvSpPr txBox="1"/>
            <p:nvPr/>
          </p:nvSpPr>
          <p:spPr>
            <a:xfrm>
              <a:off x="59879" y="-43646"/>
              <a:ext cx="4608512" cy="1477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b="1" dirty="0" err="1" smtClean="0">
                  <a:latin typeface="Courier New" pitchFamily="49" charset="0"/>
                  <a:cs typeface="Courier New" pitchFamily="49" charset="0"/>
                </a:rPr>
                <a:t>Optimized</a:t>
              </a:r>
              <a:r>
                <a:rPr lang="ru-RU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ru-RU" b="1" dirty="0">
                  <a:latin typeface="Courier New" pitchFamily="49" charset="0"/>
                  <a:cs typeface="Courier New" pitchFamily="49" charset="0"/>
                </a:rPr>
                <a:t>Оптимизированный</a:t>
              </a:r>
              <a:r>
                <a:rPr lang="ru-RU" b="1" dirty="0" smtClean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ru-RU" b="1" dirty="0">
                  <a:latin typeface="Courier New" pitchFamily="49" charset="0"/>
                  <a:cs typeface="Courier New" pitchFamily="49" charset="0"/>
                </a:rPr>
                <a:t>— </a:t>
              </a:r>
              <a:r>
                <a:rPr lang="ru-RU" dirty="0">
                  <a:latin typeface="Courier New" pitchFamily="49" charset="0"/>
                  <a:cs typeface="Courier New" pitchFamily="49" charset="0"/>
                </a:rPr>
                <a:t>режим дополнительного сжатия графической информации в файле, снижающий его совместимость с различными типами </a:t>
              </a:r>
              <a:r>
                <a:rPr lang="ru-RU" dirty="0" err="1">
                  <a:latin typeface="Courier New" pitchFamily="49" charset="0"/>
                  <a:cs typeface="Courier New" pitchFamily="49" charset="0"/>
                </a:rPr>
                <a:t>Web</a:t>
              </a:r>
              <a:r>
                <a:rPr lang="ru-RU" dirty="0">
                  <a:latin typeface="Courier New" pitchFamily="49" charset="0"/>
                  <a:cs typeface="Courier New" pitchFamily="49" charset="0"/>
                </a:rPr>
                <a:t>-браузеров</a:t>
              </a:r>
            </a:p>
          </p:txBody>
        </p:sp>
        <p:cxnSp>
          <p:nvCxnSpPr>
            <p:cNvPr id="13" name="Прямая со стрелкой 12"/>
            <p:cNvCxnSpPr>
              <a:stCxn id="11" idx="3"/>
            </p:cNvCxnSpPr>
            <p:nvPr/>
          </p:nvCxnSpPr>
          <p:spPr>
            <a:xfrm flipV="1">
              <a:off x="4668391" y="-1878686"/>
              <a:ext cx="427648" cy="257370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661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3810000" cy="3429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504" y="965627"/>
            <a:ext cx="4608512" cy="2031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Color reduction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algorithm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алгоритм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сокращения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цвета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– это выбор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табличной цветовой палитры, используемой при раскраске вырезки выбранного образца результирующего изображения</a:t>
            </a:r>
          </a:p>
        </p:txBody>
      </p:sp>
      <p:cxnSp>
        <p:nvCxnSpPr>
          <p:cNvPr id="7" name="Прямая со стрелкой 6"/>
          <p:cNvCxnSpPr>
            <a:stCxn id="3" idx="3"/>
          </p:cNvCxnSpPr>
          <p:nvPr/>
        </p:nvCxnSpPr>
        <p:spPr>
          <a:xfrm flipV="1">
            <a:off x="4716016" y="836712"/>
            <a:ext cx="792088" cy="1144578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3573016"/>
            <a:ext cx="8928992" cy="31393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err="1" smtClean="0"/>
              <a:t>Perceptual</a:t>
            </a:r>
            <a:r>
              <a:rPr lang="ru-RU" dirty="0" smtClean="0"/>
              <a:t>(</a:t>
            </a:r>
            <a:r>
              <a:rPr lang="ru-RU" dirty="0"/>
              <a:t>Перцептивная</a:t>
            </a:r>
            <a:r>
              <a:rPr lang="ru-RU" dirty="0" smtClean="0"/>
              <a:t>) </a:t>
            </a:r>
            <a:r>
              <a:rPr lang="ru-RU" b="0" dirty="0"/>
              <a:t>— палитра на основе текущих цветов изображения и учитывает при этом восприятия цветов человеком; </a:t>
            </a:r>
          </a:p>
          <a:p>
            <a:endParaRPr lang="ru-RU" b="0" dirty="0" smtClean="0"/>
          </a:p>
          <a:p>
            <a:r>
              <a:rPr lang="ru-RU" dirty="0" err="1" smtClean="0"/>
              <a:t>Selective</a:t>
            </a:r>
            <a:r>
              <a:rPr lang="ru-RU" dirty="0" smtClean="0"/>
              <a:t>(Селективная) </a:t>
            </a:r>
            <a:r>
              <a:rPr lang="ru-RU" b="0" dirty="0"/>
              <a:t>— палитра на основе текущих цветов изображения. В отличие от палитры </a:t>
            </a:r>
            <a:r>
              <a:rPr lang="ru-RU" b="0" dirty="0" err="1"/>
              <a:t>Perceptual</a:t>
            </a:r>
            <a:r>
              <a:rPr lang="ru-RU" b="0" dirty="0"/>
              <a:t>, она более направлена на сохранение цветов однородных участков и безопасных цветов; </a:t>
            </a:r>
          </a:p>
          <a:p>
            <a:r>
              <a:rPr lang="ru-RU" dirty="0" err="1"/>
              <a:t>Adaptive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ru-RU" dirty="0"/>
              <a:t>Адаптивная</a:t>
            </a:r>
            <a:r>
              <a:rPr lang="ru-RU" dirty="0" smtClean="0"/>
              <a:t>) </a:t>
            </a:r>
            <a:r>
              <a:rPr lang="ru-RU" b="0" dirty="0"/>
              <a:t>— палитра на основе участка спектра, где представлено большинство используемых оттенков; </a:t>
            </a:r>
            <a:endParaRPr lang="ru-RU" b="0" dirty="0" smtClean="0"/>
          </a:p>
          <a:p>
            <a:endParaRPr lang="ru-RU" b="0" dirty="0"/>
          </a:p>
          <a:p>
            <a:r>
              <a:rPr lang="ru-RU" dirty="0"/>
              <a:t>Ограниченная </a:t>
            </a:r>
            <a:r>
              <a:rPr lang="ru-RU" dirty="0" err="1"/>
              <a:t>Web</a:t>
            </a:r>
            <a:r>
              <a:rPr lang="ru-RU" dirty="0"/>
              <a:t> </a:t>
            </a:r>
            <a:r>
              <a:rPr lang="ru-RU" b="0" dirty="0"/>
              <a:t>— палитра на основе </a:t>
            </a:r>
            <a:r>
              <a:rPr lang="ru-RU" b="0" dirty="0" err="1"/>
              <a:t>web</a:t>
            </a:r>
            <a:r>
              <a:rPr lang="ru-RU" b="0" dirty="0"/>
              <a:t> цветов;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44624"/>
            <a:ext cx="18722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Формат  </a:t>
            </a:r>
            <a:r>
              <a:rPr lang="en-US" dirty="0" smtClean="0"/>
              <a:t>GIF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932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3810000" cy="3429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504" y="738570"/>
            <a:ext cx="4608512" cy="2031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Dithering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algorithm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(Выбор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алгоритма сглаживания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— выбор способа передачи цветовых оттенков, позволяющий повысить качество изображения при небольшом количестве цветов в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нем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Прямая со стрелкой 6"/>
          <p:cNvCxnSpPr>
            <a:stCxn id="3" idx="3"/>
          </p:cNvCxnSpPr>
          <p:nvPr/>
        </p:nvCxnSpPr>
        <p:spPr>
          <a:xfrm flipV="1">
            <a:off x="4716016" y="1124744"/>
            <a:ext cx="792088" cy="629489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7504" y="2970818"/>
            <a:ext cx="5112568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Transparency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Прозрачность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— режим сохранения прозрачных участков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изображения</a:t>
            </a: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(при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установке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флажка)или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раскраски их в цвет, выбранный в списке 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Matte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Кайма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4716016" y="1484784"/>
            <a:ext cx="864096" cy="1486034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7504" y="44624"/>
            <a:ext cx="18722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Формат  </a:t>
            </a:r>
            <a:r>
              <a:rPr lang="en-US" dirty="0" smtClean="0"/>
              <a:t>GIF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07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3810000" cy="3429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879" y="1109643"/>
            <a:ext cx="4608512" cy="2031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Interlaced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С чередованием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— режим постепенного повышения качества изображения в процессе его загрузки по сети, направленный на снижение задержки появления изображения на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экране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Прямая со стрелкой 6"/>
          <p:cNvCxnSpPr>
            <a:stCxn id="3" idx="3"/>
          </p:cNvCxnSpPr>
          <p:nvPr/>
        </p:nvCxnSpPr>
        <p:spPr>
          <a:xfrm>
            <a:off x="4668391" y="2125306"/>
            <a:ext cx="792088" cy="1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4624"/>
            <a:ext cx="18722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Формат  </a:t>
            </a:r>
            <a:r>
              <a:rPr lang="en-US" dirty="0" smtClean="0"/>
              <a:t>GIF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904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3" y="792088"/>
            <a:ext cx="3810000" cy="3429000"/>
          </a:xfrm>
          <a:prstGeom prst="rect">
            <a:avLst/>
          </a:prstGeom>
        </p:spPr>
      </p:pic>
      <p:grpSp>
        <p:nvGrpSpPr>
          <p:cNvPr id="2" name="Группа 1"/>
          <p:cNvGrpSpPr/>
          <p:nvPr/>
        </p:nvGrpSpPr>
        <p:grpSpPr>
          <a:xfrm>
            <a:off x="3563888" y="188640"/>
            <a:ext cx="5544616" cy="1754326"/>
            <a:chOff x="-876225" y="1109643"/>
            <a:chExt cx="5544616" cy="1754326"/>
          </a:xfrm>
        </p:grpSpPr>
        <p:sp>
          <p:nvSpPr>
            <p:cNvPr id="3" name="TextBox 2"/>
            <p:cNvSpPr txBox="1"/>
            <p:nvPr/>
          </p:nvSpPr>
          <p:spPr>
            <a:xfrm>
              <a:off x="59879" y="1109643"/>
              <a:ext cx="4608512" cy="175432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b="1" dirty="0" err="1" smtClean="0">
                  <a:latin typeface="Courier New" pitchFamily="49" charset="0"/>
                  <a:cs typeface="Courier New" pitchFamily="49" charset="0"/>
                </a:rPr>
                <a:t>Dither</a:t>
              </a:r>
              <a:r>
                <a:rPr lang="ru-RU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ru-RU" b="1" dirty="0">
                  <a:latin typeface="Courier New" pitchFamily="49" charset="0"/>
                  <a:cs typeface="Courier New" pitchFamily="49" charset="0"/>
                </a:rPr>
                <a:t>Сгладить</a:t>
              </a:r>
              <a:r>
                <a:rPr lang="ru-RU" b="1" dirty="0" smtClean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ru-RU" b="1" dirty="0">
                  <a:latin typeface="Courier New" pitchFamily="49" charset="0"/>
                  <a:cs typeface="Courier New" pitchFamily="49" charset="0"/>
                </a:rPr>
                <a:t>— </a:t>
              </a:r>
              <a:r>
                <a:rPr lang="ru-RU" dirty="0">
                  <a:latin typeface="Courier New" pitchFamily="49" charset="0"/>
                  <a:cs typeface="Courier New" pitchFamily="49" charset="0"/>
                </a:rPr>
                <a:t>выбор уровня обработки изображения по способу представления цветовых оттенков, заданному в </a:t>
              </a:r>
              <a:r>
                <a:rPr lang="ru-RU" dirty="0" smtClean="0">
                  <a:latin typeface="Courier New" pitchFamily="49" charset="0"/>
                  <a:cs typeface="Courier New" pitchFamily="49" charset="0"/>
                </a:rPr>
                <a:t>списке </a:t>
              </a:r>
            </a:p>
            <a:p>
              <a:r>
                <a:rPr lang="ru-RU" dirty="0" err="1">
                  <a:latin typeface="Courier New" pitchFamily="49" charset="0"/>
                  <a:cs typeface="Courier New" pitchFamily="49" charset="0"/>
                </a:rPr>
                <a:t>Dithering</a:t>
              </a:r>
              <a:r>
                <a:rPr lang="ru-RU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ru-RU" dirty="0" err="1" smtClean="0">
                  <a:latin typeface="Courier New" pitchFamily="49" charset="0"/>
                  <a:cs typeface="Courier New" pitchFamily="49" charset="0"/>
                </a:rPr>
                <a:t>algorithm</a:t>
              </a:r>
              <a:endParaRPr lang="ru-RU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ru-RU" dirty="0" smtClean="0">
                  <a:latin typeface="Courier New" pitchFamily="49" charset="0"/>
                  <a:cs typeface="Courier New" pitchFamily="49" charset="0"/>
                </a:rPr>
                <a:t>(Выбор </a:t>
              </a:r>
              <a:r>
                <a:rPr lang="ru-RU" dirty="0">
                  <a:latin typeface="Courier New" pitchFamily="49" charset="0"/>
                  <a:cs typeface="Courier New" pitchFamily="49" charset="0"/>
                </a:rPr>
                <a:t>алгоритма </a:t>
              </a:r>
              <a:r>
                <a:rPr lang="ru-RU" dirty="0" smtClean="0">
                  <a:latin typeface="Courier New" pitchFamily="49" charset="0"/>
                  <a:cs typeface="Courier New" pitchFamily="49" charset="0"/>
                </a:rPr>
                <a:t>сглаживания)</a:t>
              </a:r>
              <a:endParaRPr lang="ru-RU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Прямая со стрелкой 6"/>
            <p:cNvCxnSpPr/>
            <p:nvPr/>
          </p:nvCxnSpPr>
          <p:spPr>
            <a:xfrm flipH="1">
              <a:off x="-876225" y="2125304"/>
              <a:ext cx="864096" cy="738665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Группа 7"/>
          <p:cNvGrpSpPr/>
          <p:nvPr/>
        </p:nvGrpSpPr>
        <p:grpSpPr>
          <a:xfrm>
            <a:off x="3131840" y="2106722"/>
            <a:ext cx="5904656" cy="3139321"/>
            <a:chOff x="-809422" y="1109643"/>
            <a:chExt cx="5477813" cy="3139321"/>
          </a:xfrm>
        </p:grpSpPr>
        <p:sp>
          <p:nvSpPr>
            <p:cNvPr id="9" name="TextBox 8"/>
            <p:cNvSpPr txBox="1"/>
            <p:nvPr/>
          </p:nvSpPr>
          <p:spPr>
            <a:xfrm>
              <a:off x="59879" y="1109643"/>
              <a:ext cx="4608512" cy="31393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b="1" dirty="0" err="1" smtClean="0">
                  <a:latin typeface="Courier New" pitchFamily="49" charset="0"/>
                  <a:cs typeface="Courier New" pitchFamily="49" charset="0"/>
                </a:rPr>
                <a:t>Matte</a:t>
              </a:r>
              <a:r>
                <a:rPr lang="ru-RU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ru-RU" b="1" dirty="0">
                  <a:latin typeface="Courier New" pitchFamily="49" charset="0"/>
                  <a:cs typeface="Courier New" pitchFamily="49" charset="0"/>
                </a:rPr>
                <a:t>Кайма</a:t>
              </a:r>
              <a:r>
                <a:rPr lang="ru-RU" b="1" dirty="0" smtClean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ru-RU" b="1" dirty="0">
                  <a:latin typeface="Courier New" pitchFamily="49" charset="0"/>
                  <a:cs typeface="Courier New" pitchFamily="49" charset="0"/>
                </a:rPr>
                <a:t>— </a:t>
              </a:r>
              <a:r>
                <a:rPr lang="ru-RU" dirty="0">
                  <a:latin typeface="Courier New" pitchFamily="49" charset="0"/>
                  <a:cs typeface="Courier New" pitchFamily="49" charset="0"/>
                </a:rPr>
                <a:t>выбор цвета раскраски прозрачных участков исходного </a:t>
              </a:r>
              <a:r>
                <a:rPr lang="ru-RU" dirty="0" smtClean="0">
                  <a:latin typeface="Courier New" pitchFamily="49" charset="0"/>
                  <a:cs typeface="Courier New" pitchFamily="49" charset="0"/>
                </a:rPr>
                <a:t>изображения</a:t>
              </a:r>
            </a:p>
            <a:p>
              <a:r>
                <a:rPr lang="ru-RU" dirty="0" smtClean="0">
                  <a:latin typeface="Courier New" pitchFamily="49" charset="0"/>
                  <a:cs typeface="Courier New" pitchFamily="49" charset="0"/>
                </a:rPr>
                <a:t>(при </a:t>
              </a:r>
              <a:r>
                <a:rPr lang="ru-RU" dirty="0">
                  <a:latin typeface="Courier New" pitchFamily="49" charset="0"/>
                  <a:cs typeface="Courier New" pitchFamily="49" charset="0"/>
                </a:rPr>
                <a:t>снятом флажке </a:t>
              </a:r>
              <a:r>
                <a:rPr lang="ru-RU" dirty="0" err="1" smtClean="0">
                  <a:latin typeface="Courier New" pitchFamily="49" charset="0"/>
                  <a:cs typeface="Courier New" pitchFamily="49" charset="0"/>
                </a:rPr>
                <a:t>Transparency</a:t>
              </a:r>
              <a:r>
                <a:rPr lang="ru-RU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endParaRPr lang="ru-RU" b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ru-RU" b="1" dirty="0" smtClean="0">
                  <a:latin typeface="Courier New" pitchFamily="49" charset="0"/>
                  <a:cs typeface="Courier New" pitchFamily="49" charset="0"/>
                </a:rPr>
                <a:t>включает </a:t>
              </a:r>
              <a:r>
                <a:rPr lang="ru-RU" b="1" dirty="0">
                  <a:latin typeface="Courier New" pitchFamily="49" charset="0"/>
                  <a:cs typeface="Courier New" pitchFamily="49" charset="0"/>
                </a:rPr>
                <a:t>пять вариантов выбора: </a:t>
              </a:r>
              <a:r>
                <a:rPr lang="ru-RU" b="1" dirty="0" smtClean="0">
                  <a:latin typeface="Courier New" pitchFamily="49" charset="0"/>
                  <a:cs typeface="Courier New" pitchFamily="49" charset="0"/>
                </a:rPr>
                <a:t> - - </a:t>
              </a:r>
              <a:r>
                <a:rPr lang="ru-RU" b="1" dirty="0" err="1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ru-RU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ru-RU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ru-RU" b="1" dirty="0" smtClean="0">
                  <a:latin typeface="Courier New" pitchFamily="49" charset="0"/>
                  <a:cs typeface="Courier New" pitchFamily="49" charset="0"/>
                </a:rPr>
                <a:t>Отсутствует)</a:t>
              </a:r>
            </a:p>
            <a:p>
              <a:r>
                <a:rPr lang="ru-RU" b="1" dirty="0" smtClean="0">
                  <a:latin typeface="Courier New" pitchFamily="49" charset="0"/>
                  <a:cs typeface="Courier New" pitchFamily="49" charset="0"/>
                </a:rPr>
                <a:t>- </a:t>
              </a:r>
              <a:r>
                <a:rPr lang="ru-RU" b="1" dirty="0" err="1" smtClean="0">
                  <a:latin typeface="Courier New" pitchFamily="49" charset="0"/>
                  <a:cs typeface="Courier New" pitchFamily="49" charset="0"/>
                </a:rPr>
                <a:t>Eyedropper</a:t>
              </a:r>
              <a:r>
                <a:rPr lang="ru-RU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ru-RU" b="1" dirty="0" err="1">
                  <a:latin typeface="Courier New" pitchFamily="49" charset="0"/>
                  <a:cs typeface="Courier New" pitchFamily="49" charset="0"/>
                </a:rPr>
                <a:t>Color</a:t>
              </a:r>
              <a:r>
                <a:rPr lang="ru-RU" b="1" dirty="0">
                  <a:latin typeface="Courier New" pitchFamily="49" charset="0"/>
                  <a:cs typeface="Courier New" pitchFamily="49" charset="0"/>
                </a:rPr>
                <a:t> (Цвет пипетки</a:t>
              </a:r>
              <a:r>
                <a:rPr lang="ru-RU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ru-RU" b="1" dirty="0" smtClean="0">
                  <a:latin typeface="Courier New" pitchFamily="49" charset="0"/>
                  <a:cs typeface="Courier New" pitchFamily="49" charset="0"/>
                </a:rPr>
                <a:t>- </a:t>
              </a:r>
              <a:r>
                <a:rPr lang="ru-RU" b="1" dirty="0" err="1" smtClean="0">
                  <a:latin typeface="Courier New" pitchFamily="49" charset="0"/>
                  <a:cs typeface="Courier New" pitchFamily="49" charset="0"/>
                </a:rPr>
                <a:t>White</a:t>
              </a:r>
              <a:r>
                <a:rPr lang="ru-RU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ru-RU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ru-RU" b="1" dirty="0" smtClean="0">
                  <a:latin typeface="Courier New" pitchFamily="49" charset="0"/>
                  <a:cs typeface="Courier New" pitchFamily="49" charset="0"/>
                </a:rPr>
                <a:t>Белый)</a:t>
              </a:r>
            </a:p>
            <a:p>
              <a:r>
                <a:rPr lang="ru-RU" b="1" dirty="0" smtClean="0">
                  <a:latin typeface="Courier New" pitchFamily="49" charset="0"/>
                  <a:cs typeface="Courier New" pitchFamily="49" charset="0"/>
                </a:rPr>
                <a:t>- </a:t>
              </a:r>
              <a:r>
                <a:rPr lang="ru-RU" b="1" dirty="0" err="1" smtClean="0">
                  <a:latin typeface="Courier New" pitchFamily="49" charset="0"/>
                  <a:cs typeface="Courier New" pitchFamily="49" charset="0"/>
                </a:rPr>
                <a:t>Black</a:t>
              </a:r>
              <a:r>
                <a:rPr lang="ru-RU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ru-RU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ru-RU" b="1" dirty="0" smtClean="0">
                  <a:latin typeface="Courier New" pitchFamily="49" charset="0"/>
                  <a:cs typeface="Courier New" pitchFamily="49" charset="0"/>
                </a:rPr>
                <a:t>Черный)</a:t>
              </a:r>
            </a:p>
            <a:p>
              <a:r>
                <a:rPr lang="ru-RU" b="1" dirty="0" smtClean="0">
                  <a:latin typeface="Courier New" pitchFamily="49" charset="0"/>
                  <a:cs typeface="Courier New" pitchFamily="49" charset="0"/>
                </a:rPr>
                <a:t>- </a:t>
              </a:r>
              <a:r>
                <a:rPr lang="ru-RU" b="1" dirty="0" err="1" smtClean="0">
                  <a:latin typeface="Courier New" pitchFamily="49" charset="0"/>
                  <a:cs typeface="Courier New" pitchFamily="49" charset="0"/>
                </a:rPr>
                <a:t>Other</a:t>
              </a:r>
              <a:r>
                <a:rPr lang="ru-RU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ru-RU" b="1" dirty="0">
                  <a:latin typeface="Courier New" pitchFamily="49" charset="0"/>
                  <a:cs typeface="Courier New" pitchFamily="49" charset="0"/>
                </a:rPr>
                <a:t>(Произвольный</a:t>
              </a:r>
              <a:r>
                <a:rPr lang="ru-RU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ru-RU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Прямая со стрелкой 9"/>
            <p:cNvCxnSpPr>
              <a:stCxn id="9" idx="1"/>
            </p:cNvCxnSpPr>
            <p:nvPr/>
          </p:nvCxnSpPr>
          <p:spPr>
            <a:xfrm flipH="1" flipV="1">
              <a:off x="-809422" y="1279793"/>
              <a:ext cx="869301" cy="13995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07504" y="44624"/>
            <a:ext cx="18722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Формат  </a:t>
            </a:r>
            <a:r>
              <a:rPr lang="en-US" dirty="0" smtClean="0"/>
              <a:t>GIF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456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2968</TotalTime>
  <Words>413</Words>
  <Application>Microsoft Office PowerPoint</Application>
  <PresentationFormat>Экран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Роман Никифоров</cp:lastModifiedBy>
  <cp:revision>470</cp:revision>
  <dcterms:modified xsi:type="dcterms:W3CDTF">2014-11-26T08:18:55Z</dcterms:modified>
</cp:coreProperties>
</file>