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6"/>
  </p:notesMasterIdLst>
  <p:sldIdLst>
    <p:sldId id="256" r:id="rId2"/>
    <p:sldId id="261" r:id="rId3"/>
    <p:sldId id="263" r:id="rId4"/>
    <p:sldId id="271" r:id="rId5"/>
    <p:sldId id="292" r:id="rId6"/>
    <p:sldId id="262" r:id="rId7"/>
    <p:sldId id="293" r:id="rId8"/>
    <p:sldId id="264" r:id="rId9"/>
    <p:sldId id="267" r:id="rId10"/>
    <p:sldId id="269" r:id="rId11"/>
    <p:sldId id="270" r:id="rId12"/>
    <p:sldId id="272" r:id="rId13"/>
    <p:sldId id="276" r:id="rId14"/>
    <p:sldId id="277" r:id="rId15"/>
    <p:sldId id="278" r:id="rId16"/>
    <p:sldId id="288" r:id="rId17"/>
    <p:sldId id="279" r:id="rId18"/>
    <p:sldId id="300" r:id="rId19"/>
    <p:sldId id="298" r:id="rId20"/>
    <p:sldId id="281" r:id="rId21"/>
    <p:sldId id="282" r:id="rId22"/>
    <p:sldId id="294" r:id="rId23"/>
    <p:sldId id="283" r:id="rId24"/>
    <p:sldId id="284" r:id="rId25"/>
    <p:sldId id="285" r:id="rId26"/>
    <p:sldId id="286" r:id="rId27"/>
    <p:sldId id="287" r:id="rId28"/>
    <p:sldId id="299" r:id="rId29"/>
    <p:sldId id="289" r:id="rId30"/>
    <p:sldId id="290" r:id="rId31"/>
    <p:sldId id="291" r:id="rId32"/>
    <p:sldId id="295" r:id="rId33"/>
    <p:sldId id="296" r:id="rId34"/>
    <p:sldId id="297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6F2"/>
    <a:srgbClr val="ABD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264" autoAdjust="0"/>
  </p:normalViewPr>
  <p:slideViewPr>
    <p:cSldViewPr>
      <p:cViewPr>
        <p:scale>
          <a:sx n="100" d="100"/>
          <a:sy n="100" d="100"/>
        </p:scale>
        <p:origin x="2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29.09.2017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29.09.2017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29.09.2017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29.09.2017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29.09.2017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700808"/>
            <a:ext cx="6984776" cy="3240360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Позиционирование</a:t>
            </a:r>
            <a:r>
              <a:rPr lang="ru-RU" sz="4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блоков </a:t>
            </a:r>
            <a:endParaRPr lang="ru-RU" sz="13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12968" cy="706090"/>
          </a:xfrm>
        </p:spPr>
        <p:txBody>
          <a:bodyPr anchor="t">
            <a:normAutofit/>
          </a:bodyPr>
          <a:lstStyle/>
          <a:p>
            <a:r>
              <a:rPr lang="ru-RU" sz="2000" dirty="0" smtClean="0"/>
              <a:t>Какое отличие позиционирования</a:t>
            </a:r>
            <a:r>
              <a:rPr lang="en-US" sz="2000" dirty="0" smtClean="0"/>
              <a:t> </a:t>
            </a:r>
            <a:r>
              <a:rPr lang="ru-RU" sz="2000" dirty="0" smtClean="0"/>
              <a:t>  блока от его свойств </a:t>
            </a:r>
            <a:br>
              <a:rPr lang="ru-RU" sz="2000" dirty="0" smtClean="0"/>
            </a:br>
            <a:r>
              <a:rPr lang="ru-RU" sz="2000" dirty="0" smtClean="0"/>
              <a:t>  </a:t>
            </a:r>
            <a:r>
              <a:rPr lang="en-US" sz="2000" dirty="0" smtClean="0"/>
              <a:t>margin   </a:t>
            </a:r>
            <a:r>
              <a:rPr lang="ru-RU" sz="2000" dirty="0" smtClean="0"/>
              <a:t>или</a:t>
            </a:r>
            <a:r>
              <a:rPr lang="en-US" sz="2000" dirty="0" smtClean="0"/>
              <a:t>  </a:t>
            </a:r>
            <a:r>
              <a:rPr lang="ru-RU" sz="2000" dirty="0" smtClean="0"/>
              <a:t> </a:t>
            </a:r>
            <a:r>
              <a:rPr lang="en-US" sz="2000" dirty="0" smtClean="0"/>
              <a:t>padding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268760"/>
            <a:ext cx="8799110" cy="147732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8000"/>
                </a:schemeClr>
              </a:gs>
              <a:gs pos="5000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margin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padding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border  -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это неотделимые свойства блока,</a:t>
            </a: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которые всегда присутствуют вместе с блоком</a:t>
            </a:r>
          </a:p>
          <a:p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И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соответственно при позиционировании мы переносим в нужную </a:t>
            </a: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нам точку окна  блок с его свойствами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margin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padding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border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87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1520" y="125924"/>
            <a:ext cx="3395924" cy="504056"/>
          </a:xfrm>
        </p:spPr>
        <p:txBody>
          <a:bodyPr>
            <a:normAutofit/>
          </a:bodyPr>
          <a:lstStyle/>
          <a:p>
            <a:r>
              <a:rPr lang="ru-RU" sz="1800" dirty="0" err="1" smtClean="0"/>
              <a:t>position:fixed</a:t>
            </a:r>
            <a:endParaRPr lang="ru-R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70643" y="764704"/>
            <a:ext cx="8965853" cy="2031325"/>
          </a:xfrm>
          <a:prstGeom prst="rect">
            <a:avLst/>
          </a:prstGeom>
          <a:solidFill>
            <a:srgbClr val="FFFF00">
              <a:alpha val="8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рosition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fixed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Э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то то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же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абсолютное  позиционирование, но при этом</a:t>
            </a:r>
          </a:p>
          <a:p>
            <a:pPr marL="342900" indent="-342900">
              <a:buAutoNum type="arabicPeriod"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AutoNum type="arabicPeriod"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Отсчет смещения позиционируемого блока всегда ведется </a:t>
            </a: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 относительно области просмотра браузера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2. При 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скроллировании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окна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блок с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position:fixed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остается на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месте, то есть он не прокручивается вместе с окном 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56176" y="75982"/>
            <a:ext cx="239039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00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1/index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1.html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0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3516" y="116632"/>
            <a:ext cx="5982660" cy="504056"/>
          </a:xfrm>
        </p:spPr>
        <p:txBody>
          <a:bodyPr>
            <a:noAutofit/>
          </a:bodyPr>
          <a:lstStyle/>
          <a:p>
            <a:pPr algn="l"/>
            <a:r>
              <a:rPr lang="ru-RU" sz="1800" dirty="0" smtClean="0"/>
              <a:t>Применение относительного позиционирования</a:t>
            </a:r>
            <a:endParaRPr lang="ru-R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8963" y="2060848"/>
            <a:ext cx="5147563" cy="2862322"/>
          </a:xfrm>
          <a:prstGeom prst="rect">
            <a:avLst/>
          </a:prstGeom>
          <a:solidFill>
            <a:srgbClr val="92D050">
              <a:alpha val="15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header</a:t>
            </a:r>
            <a:r>
              <a:rPr lang="ru-RU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"&gt;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заголовок </a:t>
            </a:r>
            <a:r>
              <a:rPr lang="ru-RU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ru-RU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contents</a:t>
            </a:r>
            <a:r>
              <a:rPr lang="ru-RU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 содержимое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 smtClean="0">
                <a:solidFill>
                  <a:srgbClr val="3756F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b="1" dirty="0" err="1">
                <a:solidFill>
                  <a:srgbClr val="3756F2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b="1" dirty="0">
                <a:solidFill>
                  <a:srgbClr val="3756F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3756F2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ru-RU" b="1" dirty="0">
                <a:solidFill>
                  <a:srgbClr val="3756F2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ru-RU" b="1" dirty="0" err="1">
                <a:solidFill>
                  <a:srgbClr val="3756F2"/>
                </a:solidFill>
                <a:latin typeface="Courier New" pitchFamily="49" charset="0"/>
                <a:cs typeface="Courier New" pitchFamily="49" charset="0"/>
              </a:rPr>
              <a:t>author</a:t>
            </a:r>
            <a:r>
              <a:rPr lang="ru-RU" b="1" dirty="0" smtClean="0">
                <a:solidFill>
                  <a:srgbClr val="3756F2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ru-RU" b="1" dirty="0">
                <a:solidFill>
                  <a:srgbClr val="3756F2"/>
                </a:solidFill>
                <a:latin typeface="Courier New" pitchFamily="49" charset="0"/>
                <a:cs typeface="Courier New" pitchFamily="49" charset="0"/>
              </a:rPr>
              <a:t> об </a:t>
            </a:r>
            <a:r>
              <a:rPr lang="ru-RU" b="1" dirty="0" smtClean="0">
                <a:solidFill>
                  <a:srgbClr val="3756F2"/>
                </a:solidFill>
                <a:latin typeface="Courier New" pitchFamily="49" charset="0"/>
                <a:cs typeface="Courier New" pitchFamily="49" charset="0"/>
              </a:rPr>
              <a:t>авторе </a:t>
            </a:r>
            <a:r>
              <a:rPr lang="ru-RU" b="1" dirty="0">
                <a:solidFill>
                  <a:srgbClr val="3756F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b="1" dirty="0" err="1">
                <a:solidFill>
                  <a:srgbClr val="3756F2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b="1" dirty="0">
                <a:solidFill>
                  <a:srgbClr val="3756F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ru-RU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footer</a:t>
            </a:r>
            <a:r>
              <a:rPr lang="ru-RU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"&gt;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низ </a:t>
            </a:r>
            <a:r>
              <a:rPr lang="ru-RU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060848"/>
            <a:ext cx="3652990" cy="30243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16216" y="116632"/>
            <a:ext cx="239039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00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1/index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2.html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872334"/>
            <a:ext cx="8816913" cy="923330"/>
          </a:xfrm>
          <a:prstGeom prst="rect">
            <a:avLst/>
          </a:prstGeom>
          <a:solidFill>
            <a:srgbClr val="FFFF00">
              <a:alpha val="8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>
                <a:solidFill>
                  <a:schemeClr val="tx1"/>
                </a:solidFill>
              </a:rPr>
              <a:t>Вот пример, который показывает полезность этого свойства. </a:t>
            </a:r>
          </a:p>
          <a:p>
            <a:r>
              <a:rPr lang="ru-RU" dirty="0">
                <a:solidFill>
                  <a:schemeClr val="tx1"/>
                </a:solidFill>
              </a:rPr>
              <a:t>Пусть у нас есть три блока: "заголовок", "содержимое" и "низ", </a:t>
            </a:r>
          </a:p>
          <a:p>
            <a:r>
              <a:rPr lang="ru-RU" dirty="0">
                <a:solidFill>
                  <a:schemeClr val="tx1"/>
                </a:solidFill>
              </a:rPr>
              <a:t>а внутри "содержимого" лежит блок "об авторе"</a:t>
            </a:r>
          </a:p>
        </p:txBody>
      </p:sp>
    </p:spTree>
    <p:extLst>
      <p:ext uri="{BB962C8B-B14F-4D97-AF65-F5344CB8AC3E}">
        <p14:creationId xmlns:p14="http://schemas.microsoft.com/office/powerpoint/2010/main" val="55993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116632"/>
            <a:ext cx="5194920" cy="562074"/>
          </a:xfr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1800" dirty="0"/>
              <a:t>Границы и отступы в потоке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375" y="1997843"/>
            <a:ext cx="4183665" cy="29883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919" y="807095"/>
            <a:ext cx="8974578" cy="923330"/>
          </a:xfrm>
          <a:prstGeom prst="rect">
            <a:avLst/>
          </a:prstGeom>
          <a:solidFill>
            <a:srgbClr val="FFFF00">
              <a:alpha val="8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Очень часто при раскладке страницы возникает задача вынуть </a:t>
            </a:r>
            <a:endParaRPr lang="ru-RU" dirty="0" smtClean="0"/>
          </a:p>
          <a:p>
            <a:r>
              <a:rPr lang="ru-RU" dirty="0" smtClean="0"/>
              <a:t>что-то </a:t>
            </a:r>
            <a:r>
              <a:rPr lang="ru-RU" dirty="0"/>
              <a:t>из </a:t>
            </a:r>
            <a:r>
              <a:rPr lang="ru-RU" dirty="0" smtClean="0"/>
              <a:t>общего </a:t>
            </a:r>
            <a:r>
              <a:rPr lang="ru-RU" dirty="0"/>
              <a:t>потока страницы и повесить рядом с </a:t>
            </a:r>
            <a:r>
              <a:rPr lang="ru-RU" dirty="0" smtClean="0"/>
              <a:t>основным содержимым </a:t>
            </a:r>
            <a:r>
              <a:rPr lang="ru-RU" dirty="0"/>
              <a:t>и </a:t>
            </a:r>
            <a:r>
              <a:rPr lang="ru-RU" dirty="0" smtClean="0"/>
              <a:t>оформить </a:t>
            </a:r>
            <a:r>
              <a:rPr lang="ru-RU" dirty="0"/>
              <a:t>в виде плавающей панельки.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8184" y="116632"/>
            <a:ext cx="239039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00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1/index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_3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.html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5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116632"/>
            <a:ext cx="4536504" cy="504056"/>
          </a:xfr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1800" dirty="0"/>
              <a:t>Наложение границ соседей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556792"/>
            <a:ext cx="3583663" cy="22322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3130" y="3525785"/>
            <a:ext cx="5147563" cy="2585323"/>
          </a:xfrm>
          <a:prstGeom prst="rect">
            <a:avLst/>
          </a:prstGeom>
          <a:solidFill>
            <a:srgbClr val="FF0000">
              <a:alpha val="8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В этом случае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margin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заголовка и 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верхний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margin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параграфа </a:t>
            </a: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взаимодействуют друг с другом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и 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между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ними будет не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сумма их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margin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ов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а значение равное большему</a:t>
            </a: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из них.</a:t>
            </a:r>
          </a:p>
          <a:p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То есть будет не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20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+ 10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= 30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а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20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(по 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наибольшей границе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694" y="4005064"/>
            <a:ext cx="3705617" cy="26468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764704"/>
            <a:ext cx="8712968" cy="646331"/>
          </a:xfrm>
          <a:prstGeom prst="rect">
            <a:avLst/>
          </a:prstGeom>
          <a:solidFill>
            <a:srgbClr val="FFFF00">
              <a:alpha val="8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Первое проявление - </a:t>
            </a:r>
            <a:r>
              <a:rPr lang="ru-RU" dirty="0" smtClean="0"/>
              <a:t>когда </a:t>
            </a:r>
            <a:r>
              <a:rPr lang="en-US" dirty="0" smtClean="0">
                <a:solidFill>
                  <a:srgbClr val="FF0000"/>
                </a:solidFill>
              </a:rPr>
              <a:t>margin-</a:t>
            </a:r>
            <a:r>
              <a:rPr lang="ru-RU" dirty="0" smtClean="0">
                <a:solidFill>
                  <a:srgbClr val="FF0000"/>
                </a:solidFill>
              </a:rPr>
              <a:t>ы </a:t>
            </a:r>
            <a:r>
              <a:rPr lang="ru-RU" dirty="0"/>
              <a:t>между двумя соседними блоками "проваливаются" друг в друга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130" y="1674674"/>
            <a:ext cx="5026942" cy="1477328"/>
          </a:xfrm>
          <a:prstGeom prst="rect">
            <a:avLst/>
          </a:prstGeom>
          <a:solidFill>
            <a:srgbClr val="92D050">
              <a:alpha val="8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/>
              <a:t>&lt;</a:t>
            </a:r>
            <a:r>
              <a:rPr lang="ru-RU" dirty="0"/>
              <a:t>h1&gt;Заголовок&lt;/h1&gt;</a:t>
            </a:r>
          </a:p>
          <a:p>
            <a:r>
              <a:rPr lang="ru-RU" dirty="0"/>
              <a:t>&lt;p&gt;Абзац текста&lt;/p</a:t>
            </a:r>
            <a:r>
              <a:rPr lang="ru-RU" dirty="0" smtClean="0"/>
              <a:t>&gt;</a:t>
            </a:r>
          </a:p>
          <a:p>
            <a:endParaRPr lang="ru-RU" dirty="0"/>
          </a:p>
          <a:p>
            <a:r>
              <a:rPr lang="ru-RU" dirty="0"/>
              <a:t>h1 {  margin:20px 0; </a:t>
            </a:r>
            <a:r>
              <a:rPr lang="ru-RU" dirty="0" smtClean="0"/>
              <a:t> }</a:t>
            </a:r>
            <a:endParaRPr lang="ru-RU" dirty="0"/>
          </a:p>
          <a:p>
            <a:r>
              <a:rPr lang="ru-RU" dirty="0"/>
              <a:t>p </a:t>
            </a:r>
            <a:r>
              <a:rPr lang="ru-RU" dirty="0" smtClean="0"/>
              <a:t> {  </a:t>
            </a:r>
            <a:r>
              <a:rPr lang="ru-RU" dirty="0"/>
              <a:t>margin:10px 0;  </a:t>
            </a:r>
            <a:r>
              <a:rPr lang="ru-RU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98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96" y="188640"/>
            <a:ext cx="9036496" cy="1200329"/>
          </a:xfrm>
          <a:prstGeom prst="rect">
            <a:avLst/>
          </a:prstGeom>
          <a:solidFill>
            <a:srgbClr val="FFFF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Вываливание за родительские границы</a:t>
            </a: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Есть несколько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абзацев, идущих один за другим, заключенных в один общий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блок-контейнер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endParaRPr lang="ru-RU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323528" y="3356993"/>
            <a:ext cx="8568952" cy="3312367"/>
            <a:chOff x="971600" y="836712"/>
            <a:chExt cx="9640071" cy="4104456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971600" y="836712"/>
              <a:ext cx="9640071" cy="4104456"/>
              <a:chOff x="971600" y="620688"/>
              <a:chExt cx="9640071" cy="4104456"/>
            </a:xfrm>
          </p:grpSpPr>
          <p:grpSp>
            <p:nvGrpSpPr>
              <p:cNvPr id="9" name="Группа 8"/>
              <p:cNvGrpSpPr/>
              <p:nvPr/>
            </p:nvGrpSpPr>
            <p:grpSpPr>
              <a:xfrm>
                <a:off x="971600" y="620688"/>
                <a:ext cx="9640071" cy="4104456"/>
                <a:chOff x="971600" y="548680"/>
                <a:chExt cx="9640071" cy="4104456"/>
              </a:xfrm>
            </p:grpSpPr>
            <p:sp>
              <p:nvSpPr>
                <p:cNvPr id="13" name="Прямоугольник 12"/>
                <p:cNvSpPr/>
                <p:nvPr/>
              </p:nvSpPr>
              <p:spPr>
                <a:xfrm>
                  <a:off x="971600" y="1052736"/>
                  <a:ext cx="7128792" cy="36004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" name="Прямоугольник 13"/>
                <p:cNvSpPr/>
                <p:nvPr/>
              </p:nvSpPr>
              <p:spPr>
                <a:xfrm>
                  <a:off x="1691680" y="1988840"/>
                  <a:ext cx="5760640" cy="720080"/>
                </a:xfrm>
                <a:prstGeom prst="rect">
                  <a:avLst/>
                </a:prstGeom>
                <a:solidFill>
                  <a:srgbClr val="92D05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smtClean="0">
                      <a:solidFill>
                        <a:schemeClr val="tx1"/>
                      </a:solidFill>
                    </a:rPr>
                    <a:t>&lt;p&gt;   &lt;/p&gt;</a:t>
                  </a:r>
                  <a:endParaRPr lang="ru-RU" sz="20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" name="Прямая соединительная линия 14"/>
                <p:cNvCxnSpPr/>
                <p:nvPr/>
              </p:nvCxnSpPr>
              <p:spPr>
                <a:xfrm>
                  <a:off x="971600" y="548680"/>
                  <a:ext cx="9640071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Прямая со стрелкой 15"/>
                <p:cNvCxnSpPr/>
                <p:nvPr/>
              </p:nvCxnSpPr>
              <p:spPr>
                <a:xfrm>
                  <a:off x="3995936" y="548680"/>
                  <a:ext cx="0" cy="504056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Прямая со стрелкой 16"/>
                <p:cNvCxnSpPr/>
                <p:nvPr/>
              </p:nvCxnSpPr>
              <p:spPr>
                <a:xfrm>
                  <a:off x="4148336" y="1052736"/>
                  <a:ext cx="0" cy="936104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Прямоугольник 17"/>
                <p:cNvSpPr/>
                <p:nvPr/>
              </p:nvSpPr>
              <p:spPr>
                <a:xfrm>
                  <a:off x="1675609" y="3645024"/>
                  <a:ext cx="5760640" cy="720080"/>
                </a:xfrm>
                <a:prstGeom prst="rect">
                  <a:avLst/>
                </a:prstGeom>
                <a:solidFill>
                  <a:srgbClr val="92D05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&lt;p</a:t>
                  </a:r>
                  <a:r>
                    <a:rPr lang="en-US" b="1" dirty="0" smtClean="0">
                      <a:solidFill>
                        <a:schemeClr val="tx1"/>
                      </a:solidFill>
                    </a:rPr>
                    <a:t>&gt;   &lt;/</a:t>
                  </a:r>
                  <a:r>
                    <a:rPr lang="en-US" b="1" dirty="0">
                      <a:solidFill>
                        <a:schemeClr val="tx1"/>
                      </a:solidFill>
                    </a:rPr>
                    <a:t>p&gt;</a:t>
                  </a:r>
                  <a:endParaRPr lang="ru-RU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ru-RU" dirty="0"/>
                </a:p>
              </p:txBody>
            </p:sp>
            <p:cxnSp>
              <p:nvCxnSpPr>
                <p:cNvPr id="19" name="Прямая со стрелкой 18"/>
                <p:cNvCxnSpPr/>
                <p:nvPr/>
              </p:nvCxnSpPr>
              <p:spPr>
                <a:xfrm>
                  <a:off x="4148336" y="2708920"/>
                  <a:ext cx="0" cy="936104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/>
              <p:cNvSpPr txBox="1"/>
              <p:nvPr/>
            </p:nvSpPr>
            <p:spPr>
              <a:xfrm>
                <a:off x="2672789" y="620688"/>
                <a:ext cx="941725" cy="457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20</a:t>
                </a:r>
                <a:r>
                  <a:rPr lang="ru-RU" dirty="0" smtClean="0"/>
                  <a:t> </a:t>
                </a:r>
                <a:r>
                  <a:rPr lang="en-US" dirty="0" err="1" smtClean="0"/>
                  <a:t>px</a:t>
                </a:r>
                <a:endParaRPr lang="ru-RU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312833" y="1331476"/>
                <a:ext cx="858770" cy="457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60px</a:t>
                </a:r>
                <a:endParaRPr lang="ru-RU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04361" y="3107539"/>
                <a:ext cx="858770" cy="457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60px</a:t>
                </a:r>
                <a:endParaRPr lang="ru-RU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71600" y="1362835"/>
              <a:ext cx="983202" cy="457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&lt;div&gt;</a:t>
              </a:r>
              <a:endParaRPr lang="ru-RU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3851" y="1458650"/>
            <a:ext cx="2587949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p&gt;абзац&lt;/p&gt;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p&gt;абзац&lt;/p&gt;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p&gt;абзац&lt;/p&gt;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96207" y="1475083"/>
            <a:ext cx="3768980" cy="1200329"/>
          </a:xfrm>
          <a:prstGeom prst="rect">
            <a:avLst/>
          </a:prstGeom>
          <a:solidFill>
            <a:srgbClr val="7030A0">
              <a:alpha val="21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iv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{ 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margin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20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;  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p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{ 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margin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0px ; 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322" y="996872"/>
            <a:ext cx="427167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001/index_4.html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00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07505" y="3856980"/>
            <a:ext cx="89289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Здесь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схлопывание проявляется в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том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, что верхний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margin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первого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абзаца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не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лежит внутри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div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а </a:t>
            </a:r>
            <a:r>
              <a:rPr lang="ru-RU" b="1" i="1" dirty="0">
                <a:latin typeface="Courier New" pitchFamily="49" charset="0"/>
                <a:cs typeface="Courier New" pitchFamily="49" charset="0"/>
              </a:rPr>
              <a:t>вываливается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из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него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за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пределы блока.  </a:t>
            </a:r>
          </a:p>
          <a:p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То есть значение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argin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от параграфа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&lt;p&gt;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передается контейнеру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&lt;div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и в итоге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место перед контейнером равно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из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argin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-ов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наибольшему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из них.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Тоже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самое происходит и внизу с нижними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margin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-ами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контейнера и </a:t>
            </a: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последнего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параграфа.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187624" y="260648"/>
            <a:ext cx="6336704" cy="3456384"/>
            <a:chOff x="971600" y="836712"/>
            <a:chExt cx="7128792" cy="4104456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971600" y="836712"/>
              <a:ext cx="7128792" cy="4104456"/>
              <a:chOff x="971600" y="620688"/>
              <a:chExt cx="7128792" cy="4104456"/>
            </a:xfrm>
          </p:grpSpPr>
          <p:grpSp>
            <p:nvGrpSpPr>
              <p:cNvPr id="9" name="Группа 8"/>
              <p:cNvGrpSpPr/>
              <p:nvPr/>
            </p:nvGrpSpPr>
            <p:grpSpPr>
              <a:xfrm>
                <a:off x="971600" y="620688"/>
                <a:ext cx="7128792" cy="4104456"/>
                <a:chOff x="971600" y="548680"/>
                <a:chExt cx="7128792" cy="4104456"/>
              </a:xfrm>
            </p:grpSpPr>
            <p:sp>
              <p:nvSpPr>
                <p:cNvPr id="13" name="Прямоугольник 12"/>
                <p:cNvSpPr/>
                <p:nvPr/>
              </p:nvSpPr>
              <p:spPr>
                <a:xfrm>
                  <a:off x="971600" y="1052736"/>
                  <a:ext cx="7128792" cy="36004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" name="Прямоугольник 13"/>
                <p:cNvSpPr/>
                <p:nvPr/>
              </p:nvSpPr>
              <p:spPr>
                <a:xfrm>
                  <a:off x="2118351" y="1069212"/>
                  <a:ext cx="5760640" cy="720080"/>
                </a:xfrm>
                <a:prstGeom prst="rect">
                  <a:avLst/>
                </a:prstGeom>
                <a:solidFill>
                  <a:srgbClr val="92D05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 smtClean="0">
                      <a:solidFill>
                        <a:schemeClr val="tx1"/>
                      </a:solidFill>
                    </a:rPr>
                    <a:t>&lt;p&gt;   &lt;/p&gt;</a:t>
                  </a:r>
                  <a:endParaRPr lang="ru-RU" sz="20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" name="Прямая соединительная линия 14"/>
                <p:cNvCxnSpPr/>
                <p:nvPr/>
              </p:nvCxnSpPr>
              <p:spPr>
                <a:xfrm>
                  <a:off x="971600" y="548680"/>
                  <a:ext cx="7128792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Прямая со стрелкой 15"/>
                <p:cNvCxnSpPr/>
                <p:nvPr/>
              </p:nvCxnSpPr>
              <p:spPr>
                <a:xfrm>
                  <a:off x="3995936" y="548680"/>
                  <a:ext cx="0" cy="504056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Прямоугольник 17"/>
                <p:cNvSpPr/>
                <p:nvPr/>
              </p:nvSpPr>
              <p:spPr>
                <a:xfrm>
                  <a:off x="2102280" y="2725395"/>
                  <a:ext cx="5760640" cy="720080"/>
                </a:xfrm>
                <a:prstGeom prst="rect">
                  <a:avLst/>
                </a:prstGeom>
                <a:solidFill>
                  <a:srgbClr val="92D050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&lt;p</a:t>
                  </a:r>
                  <a:r>
                    <a:rPr lang="en-US" b="1" dirty="0" smtClean="0">
                      <a:solidFill>
                        <a:schemeClr val="tx1"/>
                      </a:solidFill>
                    </a:rPr>
                    <a:t>&gt;   &lt;/</a:t>
                  </a:r>
                  <a:r>
                    <a:rPr lang="en-US" b="1" dirty="0">
                      <a:solidFill>
                        <a:schemeClr val="tx1"/>
                      </a:solidFill>
                    </a:rPr>
                    <a:t>p&gt;</a:t>
                  </a:r>
                  <a:endParaRPr lang="ru-RU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ru-RU" dirty="0"/>
                </a:p>
              </p:txBody>
            </p:sp>
            <p:cxnSp>
              <p:nvCxnSpPr>
                <p:cNvPr id="19" name="Прямая со стрелкой 18"/>
                <p:cNvCxnSpPr/>
                <p:nvPr/>
              </p:nvCxnSpPr>
              <p:spPr>
                <a:xfrm>
                  <a:off x="4575007" y="1789292"/>
                  <a:ext cx="0" cy="936103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/>
              <p:cNvSpPr txBox="1"/>
              <p:nvPr/>
            </p:nvSpPr>
            <p:spPr>
              <a:xfrm>
                <a:off x="2946199" y="620688"/>
                <a:ext cx="941725" cy="438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60</a:t>
                </a:r>
                <a:r>
                  <a:rPr lang="ru-RU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px</a:t>
                </a:r>
                <a:endParaRPr lang="ru-RU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75577" y="2098762"/>
                <a:ext cx="941725" cy="438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60</a:t>
                </a:r>
                <a:r>
                  <a:rPr lang="ru-RU" dirty="0" smtClean="0"/>
                  <a:t> </a:t>
                </a:r>
                <a:r>
                  <a:rPr lang="en-US" dirty="0" err="1" smtClean="0"/>
                  <a:t>px</a:t>
                </a:r>
                <a:endParaRPr lang="ru-RU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71600" y="1362834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&lt;div&gt;</a:t>
              </a:r>
              <a:endParaRPr lang="ru-RU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767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572" y="116632"/>
            <a:ext cx="8829916" cy="2862322"/>
          </a:xfrm>
          <a:prstGeom prst="rect">
            <a:avLst/>
          </a:prstGeom>
          <a:solidFill>
            <a:srgbClr val="92D050">
              <a:alpha val="9000"/>
            </a:srgbClr>
          </a:solidFill>
          <a:ln w="127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Схлопывание границ - не глюк и не ошибка 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браузеров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Это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специально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придуманное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поведение. Оно, хоть и кажется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на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первый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взгляд странным,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совершенно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нормально для того, для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чего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поток блоков (параграфов)служит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в первую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очередь:</a:t>
            </a:r>
          </a:p>
          <a:p>
            <a:r>
              <a:rPr lang="ru-RU" b="1" dirty="0" smtClean="0">
                <a:solidFill>
                  <a:srgbClr val="3756F2"/>
                </a:solidFill>
                <a:latin typeface="Courier New" pitchFamily="49" charset="0"/>
                <a:cs typeface="Courier New" pitchFamily="49" charset="0"/>
              </a:rPr>
              <a:t>для форматирования </a:t>
            </a:r>
            <a:r>
              <a:rPr lang="ru-RU" b="1" dirty="0">
                <a:solidFill>
                  <a:srgbClr val="3756F2"/>
                </a:solidFill>
                <a:latin typeface="Courier New" pitchFamily="49" charset="0"/>
                <a:cs typeface="Courier New" pitchFamily="49" charset="0"/>
              </a:rPr>
              <a:t>текста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В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частности, наложение границ соседних элементов очень полезно, 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когда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вы определяете границы для заголовков, абзацев,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списков.</a:t>
            </a:r>
          </a:p>
          <a:p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Без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схлопывания в группе абзацев расстояние между ними было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бы</a:t>
            </a: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больше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, чем перед первым и после последнего.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16" y="3356992"/>
            <a:ext cx="4133260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5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2493291" y="361231"/>
            <a:ext cx="4247328" cy="1915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251520" y="2276872"/>
            <a:ext cx="4360052" cy="19156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 </a:t>
            </a:r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74712"/>
            <a:ext cx="8640960" cy="63367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61230"/>
            <a:ext cx="2232248" cy="19156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 1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V="1">
            <a:off x="251520" y="44624"/>
            <a:ext cx="0" cy="681337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8892480" y="44624"/>
            <a:ext cx="0" cy="681337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395535" y="188640"/>
            <a:ext cx="84249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55976" y="-24602"/>
            <a:ext cx="8739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800px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741764" y="361231"/>
            <a:ext cx="2140050" cy="19156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 </a:t>
            </a:r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547935" y="1052736"/>
            <a:ext cx="20798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43608" y="683404"/>
            <a:ext cx="8739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200px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2699792" y="1062028"/>
            <a:ext cx="39497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70654" y="683404"/>
            <a:ext cx="8739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400px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6668615" y="1071320"/>
            <a:ext cx="20798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59785" y="683404"/>
            <a:ext cx="8739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200px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4571999" y="2276873"/>
            <a:ext cx="2169763" cy="19156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 </a:t>
            </a:r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6731098" y="2276873"/>
            <a:ext cx="2150716" cy="19156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 </a:t>
            </a:r>
            <a:r>
              <a:rPr lang="en-US" dirty="0" smtClean="0"/>
              <a:t>6</a:t>
            </a:r>
            <a:endParaRPr lang="ru-RU" dirty="0"/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V="1">
            <a:off x="2483768" y="44624"/>
            <a:ext cx="0" cy="681337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3347864" y="344730"/>
            <a:ext cx="0" cy="193214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2654212" y="1373420"/>
            <a:ext cx="8739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300px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251520" y="4192513"/>
            <a:ext cx="2242889" cy="19156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 </a:t>
            </a:r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2493290" y="4192514"/>
            <a:ext cx="2108761" cy="19156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 </a:t>
            </a:r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612815" y="4192514"/>
            <a:ext cx="4268999" cy="19156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 </a:t>
            </a:r>
            <a:r>
              <a:rPr lang="en-US" dirty="0" smtClean="0"/>
              <a:t>9</a:t>
            </a:r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V="1">
            <a:off x="6732240" y="22312"/>
            <a:ext cx="0" cy="681337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V="1">
            <a:off x="4572000" y="174712"/>
            <a:ext cx="0" cy="681337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5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617440" y="116632"/>
            <a:ext cx="3898776" cy="490066"/>
          </a:xfrm>
        </p:spPr>
        <p:txBody>
          <a:bodyPr>
            <a:noAutofit/>
          </a:bodyPr>
          <a:lstStyle/>
          <a:p>
            <a:r>
              <a:rPr lang="ru-RU" sz="1800" dirty="0" smtClean="0"/>
              <a:t>Свойство </a:t>
            </a:r>
            <a:r>
              <a:rPr lang="en-US" sz="1800" dirty="0" smtClean="0"/>
              <a:t>float</a:t>
            </a:r>
            <a:endParaRPr lang="ru-R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76279" y="881959"/>
            <a:ext cx="8788209" cy="3508653"/>
          </a:xfrm>
          <a:prstGeom prst="rect">
            <a:avLst/>
          </a:prstGeom>
          <a:solidFill>
            <a:srgbClr val="FFFF00">
              <a:alpha val="11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marL="342900" indent="-342900">
              <a:buAutoNum type="arabicPeriod"/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pPr marL="0" indent="0">
              <a:buNone/>
            </a:pPr>
            <a:r>
              <a:rPr lang="ru-RU" dirty="0"/>
              <a:t>Как и позиционирование, </a:t>
            </a:r>
            <a:r>
              <a:rPr lang="ru-RU" dirty="0" err="1"/>
              <a:t>float</a:t>
            </a:r>
            <a:r>
              <a:rPr lang="ru-RU" dirty="0"/>
              <a:t> используется для того,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чтобы </a:t>
            </a:r>
            <a:r>
              <a:rPr lang="ru-RU" dirty="0"/>
              <a:t>двигать боксы.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Но </a:t>
            </a:r>
            <a:r>
              <a:rPr lang="ru-RU" dirty="0"/>
              <a:t>в отличие от позиционирования, которым можно двигать боксы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практически произвольно, все, что может </a:t>
            </a:r>
            <a:r>
              <a:rPr lang="ru-RU" dirty="0" err="1"/>
              <a:t>float</a:t>
            </a:r>
            <a:r>
              <a:rPr lang="ru-RU" dirty="0"/>
              <a:t> — это сдвинуть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элемент </a:t>
            </a:r>
            <a:r>
              <a:rPr lang="ru-RU" dirty="0"/>
              <a:t>к </a:t>
            </a:r>
            <a:r>
              <a:rPr lang="ru-RU" dirty="0" smtClean="0"/>
              <a:t>одной </a:t>
            </a:r>
            <a:r>
              <a:rPr lang="ru-RU" dirty="0"/>
              <a:t>из сторон потока, правой или левой.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Поэтому он может принимать одно из двух </a:t>
            </a:r>
            <a:r>
              <a:rPr lang="ru-RU" dirty="0" smtClean="0"/>
              <a:t>значений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float:right</a:t>
            </a:r>
            <a:r>
              <a:rPr lang="en-US" sz="2400" dirty="0">
                <a:solidFill>
                  <a:srgbClr val="FF0000"/>
                </a:solidFill>
              </a:rPr>
              <a:t>   </a:t>
            </a:r>
            <a:r>
              <a:rPr lang="ru-RU" dirty="0" smtClean="0"/>
              <a:t>или</a:t>
            </a:r>
            <a:r>
              <a:rPr lang="en-US" dirty="0" smtClean="0"/>
              <a:t>  </a:t>
            </a:r>
            <a:r>
              <a:rPr lang="en-US" sz="2400" dirty="0" err="1" smtClean="0">
                <a:solidFill>
                  <a:srgbClr val="FF0000"/>
                </a:solidFill>
              </a:rPr>
              <a:t>float:left</a:t>
            </a:r>
            <a:endParaRPr lang="ru-RU" sz="2400" dirty="0">
              <a:solidFill>
                <a:srgbClr val="FF0000"/>
              </a:solidFill>
            </a:endParaRP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При этом сам бокс и следующие за ним в потоке </a:t>
            </a:r>
            <a:r>
              <a:rPr lang="ru-RU" dirty="0" smtClean="0"/>
              <a:t>блоки имеют </a:t>
            </a:r>
          </a:p>
          <a:p>
            <a:pPr marL="0" indent="0">
              <a:buNone/>
            </a:pPr>
            <a:r>
              <a:rPr lang="ru-RU" dirty="0" smtClean="0"/>
              <a:t>Особенности показанные на  </a:t>
            </a:r>
            <a:r>
              <a:rPr lang="ru-RU" dirty="0" err="1" smtClean="0"/>
              <a:t>следующием</a:t>
            </a:r>
            <a:r>
              <a:rPr lang="ru-RU" dirty="0" smtClean="0"/>
              <a:t> слайде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44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761456" y="116632"/>
            <a:ext cx="3610744" cy="490066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Позиционирование</a:t>
            </a:r>
            <a:endParaRPr lang="ru-RU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692696"/>
            <a:ext cx="8869736" cy="23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Суть позиционирования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-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любой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блок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можно расположить в любом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месте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страницы, задав ему точные координаты. 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Для этого в стилях существует свойство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: static | relative | absolute | fixed</a:t>
            </a:r>
          </a:p>
          <a:p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Существуют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четыре способа позиционирования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блоков с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помощью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этого свойства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316" y="3789040"/>
            <a:ext cx="3305086" cy="27363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504" y="3789040"/>
            <a:ext cx="5184576" cy="2185214"/>
          </a:xfrm>
          <a:prstGeom prst="rect">
            <a:avLst/>
          </a:prstGeom>
          <a:solidFill>
            <a:srgbClr val="FFFF00">
              <a:alpha val="8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position : static;</a:t>
            </a:r>
            <a:endParaRPr lang="ru-RU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Это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способ по умолчанию,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отсутствие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какого бы то ни было специального позиционирования, а просто выкладывание боксов одного за другим сверху вниз.</a:t>
            </a:r>
          </a:p>
        </p:txBody>
      </p:sp>
    </p:spTree>
    <p:extLst>
      <p:ext uri="{BB962C8B-B14F-4D97-AF65-F5344CB8AC3E}">
        <p14:creationId xmlns:p14="http://schemas.microsoft.com/office/powerpoint/2010/main" val="111145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411760" y="188640"/>
            <a:ext cx="4320480" cy="432048"/>
          </a:xfrm>
        </p:spPr>
        <p:txBody>
          <a:bodyPr>
            <a:normAutofit/>
          </a:bodyPr>
          <a:lstStyle/>
          <a:p>
            <a:r>
              <a:rPr lang="ru-RU" sz="1800" dirty="0" smtClean="0"/>
              <a:t>Свойство </a:t>
            </a:r>
            <a:r>
              <a:rPr lang="en-US" sz="1800" dirty="0" smtClean="0"/>
              <a:t>float</a:t>
            </a:r>
            <a:endParaRPr lang="ru-RU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836712"/>
            <a:ext cx="60486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Блок  смещается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по горизонтали и прилипает к одной из сторон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родителя.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AutoNum type="arabicPeriod" startAt="2"/>
            </a:pPr>
            <a:r>
              <a:rPr lang="uk-UA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Ш</a:t>
            </a:r>
            <a:r>
              <a:rPr lang="ru-RU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ирина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блока начинает определяться своим контентом (т.е. он перестает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раздаваться на всю ширину родительского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контейнера) </a:t>
            </a:r>
          </a:p>
          <a:p>
            <a:pPr marL="342900" indent="-342900">
              <a:buAutoNum type="arabicPeriod" startAt="2"/>
            </a:pP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AutoNum type="arabicPeriod" startAt="2"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С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его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не прижатой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к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родителю свободной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стороны появляется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свободное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место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5" y="842329"/>
            <a:ext cx="2968123" cy="21200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7504" y="3436883"/>
            <a:ext cx="871296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342900" indent="-342900">
              <a:buAutoNum type="arabicPeriod"/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pPr marL="0" indent="0">
              <a:buNone/>
            </a:pPr>
            <a:r>
              <a:rPr lang="en-US" dirty="0" smtClean="0"/>
              <a:t>4. </a:t>
            </a:r>
            <a:r>
              <a:rPr lang="ru-RU" dirty="0" smtClean="0"/>
              <a:t>Следующие </a:t>
            </a:r>
            <a:r>
              <a:rPr lang="ru-RU" dirty="0"/>
              <a:t>за ним </a:t>
            </a:r>
            <a:r>
              <a:rPr lang="ru-RU" sz="2000" dirty="0">
                <a:solidFill>
                  <a:srgbClr val="FF0000"/>
                </a:solidFill>
              </a:rPr>
              <a:t>блочные </a:t>
            </a:r>
            <a:r>
              <a:rPr lang="ru-RU" sz="2000" dirty="0" smtClean="0">
                <a:solidFill>
                  <a:srgbClr val="FF0000"/>
                </a:solidFill>
              </a:rPr>
              <a:t>элементы</a:t>
            </a:r>
            <a:r>
              <a:rPr lang="ru-RU" dirty="0" smtClean="0"/>
              <a:t>  </a:t>
            </a:r>
            <a:r>
              <a:rPr lang="ru-RU" dirty="0"/>
              <a:t>подтягиваются вверх и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ru-RU" dirty="0" smtClean="0"/>
              <a:t>занимают </a:t>
            </a:r>
            <a:r>
              <a:rPr lang="ru-RU" dirty="0"/>
              <a:t>его место, как если бы блока </a:t>
            </a:r>
            <a:r>
              <a:rPr lang="ru-RU" dirty="0" smtClean="0"/>
              <a:t>со свойством 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float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ru-RU" dirty="0"/>
              <a:t>потоке не </a:t>
            </a:r>
            <a:r>
              <a:rPr lang="ru-RU" dirty="0" smtClean="0"/>
              <a:t>было (кроме таблиц).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5. </a:t>
            </a:r>
            <a:r>
              <a:rPr lang="ru-RU" sz="2000" dirty="0" smtClean="0">
                <a:solidFill>
                  <a:srgbClr val="FF0000"/>
                </a:solidFill>
              </a:rPr>
              <a:t>Строчные элементы</a:t>
            </a:r>
            <a:r>
              <a:rPr lang="ru-RU" dirty="0" smtClean="0"/>
              <a:t>  </a:t>
            </a:r>
            <a:r>
              <a:rPr lang="ru-RU" dirty="0"/>
              <a:t>внутри подвинувшихся наверх блоков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начинают </a:t>
            </a:r>
            <a:r>
              <a:rPr lang="en-US" dirty="0" smtClean="0"/>
              <a:t> </a:t>
            </a:r>
            <a:r>
              <a:rPr lang="ru-RU" dirty="0"/>
              <a:t>обтекать блок </a:t>
            </a:r>
            <a:r>
              <a:rPr lang="ru-RU" dirty="0" smtClean="0"/>
              <a:t>со свойством </a:t>
            </a:r>
            <a:r>
              <a:rPr lang="ru-RU" dirty="0" err="1" smtClean="0">
                <a:solidFill>
                  <a:srgbClr val="FF0000"/>
                </a:solidFill>
              </a:rPr>
              <a:t>float</a:t>
            </a:r>
            <a:r>
              <a:rPr lang="en-US" dirty="0" smtClean="0"/>
              <a:t>  </a:t>
            </a:r>
            <a:r>
              <a:rPr lang="ru-RU" dirty="0" smtClean="0"/>
              <a:t>со </a:t>
            </a:r>
            <a:r>
              <a:rPr lang="ru-RU" dirty="0"/>
              <a:t>свободной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стороны.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6.Плавающие элементы в схемах с </a:t>
            </a:r>
            <a:r>
              <a:rPr lang="en-US" dirty="0" smtClean="0"/>
              <a:t>margin-collapse </a:t>
            </a:r>
            <a:r>
              <a:rPr lang="ru-RU" dirty="0" smtClean="0"/>
              <a:t>не </a:t>
            </a:r>
            <a:r>
              <a:rPr lang="ru-RU" dirty="0" err="1" smtClean="0"/>
              <a:t>учавствуют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ru-RU" dirty="0" smtClean="0"/>
              <a:t>То есть их </a:t>
            </a:r>
            <a:r>
              <a:rPr lang="en-US" dirty="0" smtClean="0"/>
              <a:t>margin –</a:t>
            </a:r>
            <a:r>
              <a:rPr lang="ru-RU" dirty="0" smtClean="0"/>
              <a:t>ы суммируются.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80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116632"/>
            <a:ext cx="3970784" cy="418058"/>
          </a:xfrm>
        </p:spPr>
        <p:txBody>
          <a:bodyPr>
            <a:normAutofit/>
          </a:bodyPr>
          <a:lstStyle/>
          <a:p>
            <a:r>
              <a:rPr lang="ru-RU" sz="1800" dirty="0" smtClean="0"/>
              <a:t>Свойство </a:t>
            </a:r>
            <a:r>
              <a:rPr lang="en-US" sz="1800" dirty="0" smtClean="0"/>
              <a:t>float</a:t>
            </a:r>
            <a:endParaRPr lang="ru-RU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35496" y="836712"/>
            <a:ext cx="4968552" cy="175432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indent="0">
              <a:buNone/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>
                <a:solidFill>
                  <a:srgbClr val="FF0000"/>
                </a:solidFill>
              </a:rPr>
              <a:t>Особенность</a:t>
            </a:r>
            <a:r>
              <a:rPr lang="ru-RU" dirty="0" smtClean="0"/>
              <a:t> </a:t>
            </a:r>
            <a:r>
              <a:rPr lang="ru-RU" dirty="0"/>
              <a:t>- если присвоить  </a:t>
            </a:r>
            <a:r>
              <a:rPr lang="ru-RU" dirty="0" err="1"/>
              <a:t>float</a:t>
            </a:r>
            <a:r>
              <a:rPr lang="ru-RU" dirty="0"/>
              <a:t>  </a:t>
            </a:r>
          </a:p>
          <a:p>
            <a:r>
              <a:rPr lang="ru-RU" dirty="0"/>
              <a:t> </a:t>
            </a:r>
            <a:r>
              <a:rPr lang="ru-RU" dirty="0" smtClean="0"/>
              <a:t> строчному </a:t>
            </a:r>
            <a:r>
              <a:rPr lang="ru-RU" dirty="0"/>
              <a:t>элементу он тут же </a:t>
            </a:r>
            <a:r>
              <a:rPr lang="ru-RU" dirty="0" smtClean="0"/>
              <a:t> </a:t>
            </a:r>
          </a:p>
          <a:p>
            <a:r>
              <a:rPr lang="ru-RU" dirty="0"/>
              <a:t> </a:t>
            </a:r>
            <a:r>
              <a:rPr lang="ru-RU" dirty="0" smtClean="0"/>
              <a:t> автоматически </a:t>
            </a:r>
            <a:r>
              <a:rPr lang="ru-RU" dirty="0"/>
              <a:t>становятся блочным.</a:t>
            </a:r>
          </a:p>
          <a:p>
            <a:endParaRPr lang="ru-RU" dirty="0"/>
          </a:p>
          <a:p>
            <a:r>
              <a:rPr lang="ru-RU" dirty="0"/>
              <a:t> То есть, писать </a:t>
            </a:r>
            <a:r>
              <a:rPr lang="ru-RU" dirty="0" err="1">
                <a:solidFill>
                  <a:srgbClr val="FF0000"/>
                </a:solidFill>
              </a:rPr>
              <a:t>display:block</a:t>
            </a:r>
            <a:r>
              <a:rPr lang="ru-RU" dirty="0">
                <a:solidFill>
                  <a:srgbClr val="FF0000"/>
                </a:solidFill>
              </a:rPr>
              <a:t>;</a:t>
            </a:r>
            <a:r>
              <a:rPr lang="ru-RU" dirty="0"/>
              <a:t> для </a:t>
            </a:r>
            <a:r>
              <a:rPr lang="ru-RU" dirty="0" smtClean="0"/>
              <a:t>блока со свойством </a:t>
            </a:r>
            <a:r>
              <a:rPr lang="ru-RU" dirty="0" err="1" smtClean="0">
                <a:solidFill>
                  <a:srgbClr val="FF0000"/>
                </a:solidFill>
              </a:rPr>
              <a:t>float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 </a:t>
            </a:r>
            <a:r>
              <a:rPr lang="ru-RU" dirty="0"/>
              <a:t>излишне.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875" y="842329"/>
            <a:ext cx="3816424" cy="272601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4131" y="3584992"/>
            <a:ext cx="9090168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b="1" dirty="0" smtClean="0"/>
              <a:t>Еще раз !!!</a:t>
            </a:r>
          </a:p>
          <a:p>
            <a:r>
              <a:rPr lang="ru-RU" dirty="0" smtClean="0"/>
              <a:t>Сама </a:t>
            </a:r>
            <a:r>
              <a:rPr lang="ru-RU" dirty="0"/>
              <a:t>коробка блока, следующего за </a:t>
            </a:r>
            <a:r>
              <a:rPr lang="ru-RU" dirty="0" smtClean="0"/>
              <a:t>блоком </a:t>
            </a:r>
            <a:r>
              <a:rPr lang="ru-RU" b="1" dirty="0" err="1" smtClean="0"/>
              <a:t>float</a:t>
            </a:r>
            <a:r>
              <a:rPr lang="ru-RU" dirty="0" smtClean="0"/>
              <a:t>,  </a:t>
            </a:r>
            <a:r>
              <a:rPr lang="en-US" dirty="0" smtClean="0"/>
              <a:t>“</a:t>
            </a:r>
            <a:r>
              <a:rPr lang="ru-RU" dirty="0" smtClean="0"/>
              <a:t>подлезает</a:t>
            </a:r>
            <a:r>
              <a:rPr lang="en-US" dirty="0"/>
              <a:t>”</a:t>
            </a:r>
            <a:r>
              <a:rPr lang="ru-RU" dirty="0" smtClean="0"/>
              <a:t> </a:t>
            </a:r>
            <a:r>
              <a:rPr lang="ru-RU" dirty="0"/>
              <a:t>под него и занимают всю ширину потока, а вот текст внутри этого блока смещается в сторону и обтекает</a:t>
            </a:r>
            <a:r>
              <a:rPr lang="ru-RU" b="1" dirty="0"/>
              <a:t> </a:t>
            </a:r>
            <a:r>
              <a:rPr lang="ru-RU" b="1" dirty="0" err="1" smtClean="0"/>
              <a:t>float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804248" y="116632"/>
            <a:ext cx="211468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00</a:t>
            </a:r>
            <a:r>
              <a:rPr lang="en-US" dirty="0"/>
              <a:t>2/index.html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758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9512" y="4797152"/>
            <a:ext cx="8712968" cy="480131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88640"/>
            <a:ext cx="8712968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text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text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156" y="1498965"/>
            <a:ext cx="3125688" cy="29381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31840" y="1660158"/>
            <a:ext cx="290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ABDFEB"/>
                </a:solidFill>
                <a:latin typeface="Courier New" pitchFamily="49" charset="0"/>
                <a:cs typeface="Courier New" pitchFamily="49" charset="0"/>
              </a:rPr>
              <a:t>float:left</a:t>
            </a:r>
            <a:r>
              <a:rPr lang="en-US" sz="3200" b="1" dirty="0" smtClean="0">
                <a:solidFill>
                  <a:srgbClr val="ABDFEB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3200" b="1" dirty="0">
              <a:solidFill>
                <a:srgbClr val="ABDFEB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4941168"/>
            <a:ext cx="7272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Yesterday, all my troubles seemed so far away,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Now it looks as though they’re here to stay,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Oh, I believe in yesterday.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Suddenly, I’m not half the man I used to be,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There’s a shadow hanging over me,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Oh, yesterday came suddenly.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Why she had to go I don’t know, she wouldn’t say,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 said something wrong, now I long for yesterday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Yesterday,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Love was such an easy game to play,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Now I need a place to hide away,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Oh, I believe in yesterday.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Why she had to go I don’t know, she wouldn’t say,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I said something wrong, now I long for yesterday.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0999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04 -0.08004 " pathEditMode="relative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04 -0.08004 " pathEditMode="relative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8003 L -0.28455 -0.0786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84" y="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8004 L -0.29132 -0.0839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14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208 -0.55957 " pathEditMode="relative" ptsTypes="AA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208 -0.55957 " pathEditMode="relative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0.55194 L 0.34427 -0.5505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0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8" grpId="1"/>
      <p:bldP spid="8" grpId="2"/>
      <p:bldP spid="12" grpId="0"/>
      <p:bldP spid="1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0313" y="3573016"/>
            <a:ext cx="3384376" cy="2308324"/>
          </a:xfrm>
          <a:prstGeom prst="rect">
            <a:avLst/>
          </a:prstGeom>
          <a:solidFill>
            <a:srgbClr val="FFC0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#content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float:right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width:70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%;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#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sidebar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float:left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width:30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%;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3376" y="116632"/>
            <a:ext cx="5044688" cy="490066"/>
          </a:xfrm>
        </p:spPr>
        <p:txBody>
          <a:bodyPr>
            <a:normAutofit/>
          </a:bodyPr>
          <a:lstStyle/>
          <a:p>
            <a:r>
              <a:rPr lang="ru-RU" sz="1800" dirty="0"/>
              <a:t>Пропорциональная </a:t>
            </a:r>
            <a:r>
              <a:rPr lang="ru-RU" sz="1800" dirty="0" smtClean="0"/>
              <a:t>ширина</a:t>
            </a:r>
            <a:r>
              <a:rPr lang="en-US" sz="1800" dirty="0" smtClean="0"/>
              <a:t> </a:t>
            </a:r>
            <a:r>
              <a:rPr lang="ru-RU" sz="1800" dirty="0" smtClean="0"/>
              <a:t>двух блоков</a:t>
            </a:r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180" y="980728"/>
            <a:ext cx="4637316" cy="3312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2" y="1052736"/>
            <a:ext cx="3355406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div id="sidebar"&gt;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...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       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div id="content"&gt;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...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&lt;/body&gt;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44208" y="188640"/>
            <a:ext cx="23903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00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2/index_1.html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1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116632"/>
            <a:ext cx="4690864" cy="706090"/>
          </a:xfrm>
        </p:spPr>
        <p:txBody>
          <a:bodyPr>
            <a:noAutofit/>
          </a:bodyPr>
          <a:lstStyle/>
          <a:p>
            <a:r>
              <a:rPr lang="ru-RU" sz="1800" dirty="0"/>
              <a:t>Растягивание только одной колонки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1196752"/>
            <a:ext cx="363112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&lt;body&gt;</a:t>
            </a:r>
          </a:p>
          <a:p>
            <a:r>
              <a:rPr lang="ru-RU" dirty="0" smtClean="0"/>
              <a:t>     </a:t>
            </a:r>
            <a:r>
              <a:rPr lang="en-US" dirty="0" smtClean="0"/>
              <a:t>&lt;</a:t>
            </a:r>
            <a:r>
              <a:rPr lang="en-US" dirty="0"/>
              <a:t>div id="sidebar"&gt;</a:t>
            </a:r>
          </a:p>
          <a:p>
            <a:r>
              <a:rPr lang="en-US" dirty="0"/>
              <a:t>      </a:t>
            </a:r>
            <a:r>
              <a:rPr lang="en-US" dirty="0" smtClean="0"/>
              <a:t>      </a:t>
            </a:r>
            <a:r>
              <a:rPr lang="en-US" dirty="0"/>
              <a:t>...</a:t>
            </a:r>
            <a:r>
              <a:rPr lang="ru-RU" dirty="0"/>
              <a:t>          </a:t>
            </a:r>
            <a:endParaRPr lang="en-US" dirty="0"/>
          </a:p>
          <a:p>
            <a:r>
              <a:rPr lang="ru-RU" dirty="0" smtClean="0"/>
              <a:t>     </a:t>
            </a:r>
            <a:r>
              <a:rPr lang="en-US" dirty="0" smtClean="0"/>
              <a:t>&lt;/</a:t>
            </a:r>
            <a:r>
              <a:rPr lang="en-US" dirty="0"/>
              <a:t>div&gt;</a:t>
            </a:r>
          </a:p>
          <a:p>
            <a:r>
              <a:rPr lang="ru-RU" dirty="0" smtClean="0"/>
              <a:t>     </a:t>
            </a:r>
            <a:r>
              <a:rPr lang="en-US" dirty="0" smtClean="0"/>
              <a:t>&lt;</a:t>
            </a:r>
            <a:r>
              <a:rPr lang="en-US" dirty="0"/>
              <a:t>div id="content"&gt;</a:t>
            </a:r>
          </a:p>
          <a:p>
            <a:r>
              <a:rPr lang="en-US" dirty="0"/>
              <a:t>      </a:t>
            </a:r>
            <a:r>
              <a:rPr lang="en-US" dirty="0" smtClean="0"/>
              <a:t>        </a:t>
            </a:r>
            <a:r>
              <a:rPr lang="en-US" dirty="0"/>
              <a:t>...</a:t>
            </a:r>
          </a:p>
          <a:p>
            <a:r>
              <a:rPr lang="ru-RU" dirty="0" smtClean="0"/>
              <a:t>     </a:t>
            </a:r>
            <a:r>
              <a:rPr lang="en-US" dirty="0" smtClean="0"/>
              <a:t>&lt;/</a:t>
            </a:r>
            <a:r>
              <a:rPr lang="en-US" dirty="0"/>
              <a:t>div&gt;</a:t>
            </a:r>
          </a:p>
          <a:p>
            <a:r>
              <a:rPr lang="en-US" dirty="0"/>
              <a:t>&lt;/body&gt;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196752"/>
            <a:ext cx="4427507" cy="31625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504" y="3573016"/>
            <a:ext cx="3631122" cy="2308324"/>
          </a:xfrm>
          <a:prstGeom prst="rect">
            <a:avLst/>
          </a:prstGeom>
          <a:solidFill>
            <a:srgbClr val="FFC0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#sidebar {</a:t>
            </a:r>
          </a:p>
          <a:p>
            <a:r>
              <a:rPr lang="en-US" dirty="0"/>
              <a:t>       </a:t>
            </a:r>
            <a:r>
              <a:rPr lang="en-US" dirty="0" err="1"/>
              <a:t>float:left</a:t>
            </a:r>
            <a:r>
              <a:rPr lang="en-US" dirty="0"/>
              <a:t>;</a:t>
            </a:r>
          </a:p>
          <a:p>
            <a:r>
              <a:rPr lang="en-US" dirty="0"/>
              <a:t>        width:200px;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#content {</a:t>
            </a:r>
          </a:p>
          <a:p>
            <a:r>
              <a:rPr lang="en-US" dirty="0"/>
              <a:t>      margin-left:200px;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393085" y="116632"/>
            <a:ext cx="23903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00</a:t>
            </a:r>
            <a:r>
              <a:rPr lang="en-US" dirty="0"/>
              <a:t>2/index</a:t>
            </a:r>
            <a:r>
              <a:rPr lang="ru-RU" dirty="0"/>
              <a:t>_2</a:t>
            </a:r>
            <a:r>
              <a:rPr lang="en-US" dirty="0"/>
              <a:t>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42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3284984"/>
            <a:ext cx="8928992" cy="2308324"/>
          </a:xfrm>
          <a:prstGeom prst="rect">
            <a:avLst/>
          </a:prstGeom>
          <a:solidFill>
            <a:srgbClr val="FFFF00">
              <a:alpha val="8000"/>
            </a:srgb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Свойство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сдвигают блок 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только в сторону и дают место 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следующим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блоками, которые съезжают наверх. Поэтому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принципиально,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чтобы тот блок которому задаем свойство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был в коде первым,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и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тогда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блок, который следует за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ним будет его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обтекать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. </a:t>
            </a:r>
          </a:p>
          <a:p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Если же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плавабщий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 идет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после основного блока, то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будет такая картина как показано на изображении.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6632"/>
            <a:ext cx="4343067" cy="310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3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116632"/>
            <a:ext cx="5080150" cy="360040"/>
          </a:xfrm>
        </p:spPr>
        <p:txBody>
          <a:bodyPr>
            <a:noAutofit/>
          </a:bodyPr>
          <a:lstStyle/>
          <a:p>
            <a:r>
              <a:rPr lang="ru-RU" sz="1800" dirty="0" smtClean="0"/>
              <a:t>Схлопывание родительского блока</a:t>
            </a:r>
            <a:endParaRPr lang="ru-R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-17972" y="2948751"/>
            <a:ext cx="473398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&lt;div id="outer"&gt;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&lt;</a:t>
            </a:r>
            <a:r>
              <a:rPr lang="en-US" dirty="0" err="1"/>
              <a:t>img</a:t>
            </a:r>
            <a:r>
              <a:rPr lang="en-US" dirty="0"/>
              <a:t> id="</a:t>
            </a:r>
            <a:r>
              <a:rPr lang="en-US" dirty="0" err="1"/>
              <a:t>im</a:t>
            </a:r>
            <a:r>
              <a:rPr lang="en-US" dirty="0"/>
              <a:t>"  </a:t>
            </a:r>
            <a:r>
              <a:rPr lang="en-US" dirty="0" err="1"/>
              <a:t>src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"</a:t>
            </a:r>
            <a:r>
              <a:rPr lang="ru-RU" dirty="0"/>
              <a:t>адрес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ru-RU" dirty="0" smtClean="0"/>
              <a:t>    </a:t>
            </a:r>
            <a:r>
              <a:rPr lang="en-US" dirty="0" smtClean="0"/>
              <a:t>&lt;</a:t>
            </a:r>
            <a:r>
              <a:rPr lang="en-US" dirty="0"/>
              <a:t>p&gt;</a:t>
            </a:r>
            <a:r>
              <a:rPr lang="ru-RU" dirty="0"/>
              <a:t>Немного текста&lt;/</a:t>
            </a:r>
            <a:r>
              <a:rPr lang="en-US" dirty="0"/>
              <a:t>p&gt;</a:t>
            </a:r>
          </a:p>
          <a:p>
            <a:r>
              <a:rPr lang="en-US" dirty="0"/>
              <a:t>&lt;/div&gt;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860032" y="2898810"/>
            <a:ext cx="4182555" cy="1754326"/>
          </a:xfrm>
          <a:prstGeom prst="rect">
            <a:avLst/>
          </a:prstGeom>
          <a:solidFill>
            <a:srgbClr val="FFC0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#outer{ </a:t>
            </a:r>
          </a:p>
          <a:p>
            <a:r>
              <a:rPr lang="ru-RU" dirty="0" smtClean="0"/>
              <a:t>   </a:t>
            </a:r>
            <a:r>
              <a:rPr lang="en-US" dirty="0" smtClean="0"/>
              <a:t>border:1px </a:t>
            </a:r>
            <a:r>
              <a:rPr lang="en-US" dirty="0"/>
              <a:t>solid red; </a:t>
            </a:r>
          </a:p>
          <a:p>
            <a:r>
              <a:rPr lang="ru-RU" dirty="0" smtClean="0"/>
              <a:t>   </a:t>
            </a:r>
            <a:r>
              <a:rPr lang="en-US" dirty="0" smtClean="0"/>
              <a:t>background</a:t>
            </a:r>
            <a:r>
              <a:rPr lang="en-US" dirty="0"/>
              <a:t>:#ffe2e2;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#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smtClean="0"/>
              <a:t>{</a:t>
            </a:r>
            <a:r>
              <a:rPr lang="ru-RU" dirty="0" smtClean="0"/>
              <a:t>  </a:t>
            </a:r>
            <a:r>
              <a:rPr lang="en-US" dirty="0" err="1"/>
              <a:t>float:right</a:t>
            </a:r>
            <a:r>
              <a:rPr lang="en-US" dirty="0"/>
              <a:t>;</a:t>
            </a:r>
            <a:r>
              <a:rPr lang="ru-RU" dirty="0"/>
              <a:t> </a:t>
            </a:r>
            <a:r>
              <a:rPr lang="en-US" dirty="0"/>
              <a:t>}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548680"/>
            <a:ext cx="6664326" cy="23325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504" y="4725144"/>
            <a:ext cx="9004992" cy="646331"/>
          </a:xfrm>
          <a:prstGeom prst="rect">
            <a:avLst/>
          </a:prstGeom>
          <a:solidFill>
            <a:srgbClr val="92D050">
              <a:alpha val="8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При таком коде родитель ( то есть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блок с 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id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outer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)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схлопывается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и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фона мы не увидим                                   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46098" y="90199"/>
            <a:ext cx="23903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/>
              <a:t>00</a:t>
            </a:r>
            <a:r>
              <a:rPr lang="en-US" dirty="0" smtClean="0"/>
              <a:t>2/index</a:t>
            </a:r>
            <a:r>
              <a:rPr lang="ru-RU" dirty="0" smtClean="0"/>
              <a:t>_3</a:t>
            </a:r>
            <a:r>
              <a:rPr lang="en-US" dirty="0" smtClean="0"/>
              <a:t>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539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7160" y="116632"/>
            <a:ext cx="6995120" cy="432048"/>
          </a:xfrm>
        </p:spPr>
        <p:txBody>
          <a:bodyPr>
            <a:noAutofit/>
          </a:bodyPr>
          <a:lstStyle/>
          <a:p>
            <a:pPr algn="l"/>
            <a:r>
              <a:rPr lang="ru-RU" sz="1800" dirty="0" smtClean="0"/>
              <a:t>Завершение обтекания текстом блока</a:t>
            </a:r>
            <a:r>
              <a:rPr lang="en-US" sz="1800" dirty="0" smtClean="0"/>
              <a:t>  </a:t>
            </a:r>
            <a:r>
              <a:rPr lang="ru-RU" sz="1800" dirty="0" smtClean="0"/>
              <a:t>со свойством </a:t>
            </a:r>
            <a:r>
              <a:rPr lang="en-US" sz="1800" dirty="0" smtClean="0"/>
              <a:t>float</a:t>
            </a:r>
            <a:endParaRPr lang="ru-R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61111" y="1948267"/>
            <a:ext cx="4596130" cy="15081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&lt;div id="outer"&gt;</a:t>
            </a:r>
          </a:p>
          <a:p>
            <a:r>
              <a:rPr lang="en-US" dirty="0" smtClean="0"/>
              <a:t>   &lt;</a:t>
            </a:r>
            <a:r>
              <a:rPr lang="en-US" dirty="0" err="1"/>
              <a:t>img</a:t>
            </a:r>
            <a:r>
              <a:rPr lang="en-US" dirty="0"/>
              <a:t> id="</a:t>
            </a:r>
            <a:r>
              <a:rPr lang="en-US" dirty="0" err="1"/>
              <a:t>im</a:t>
            </a:r>
            <a:r>
              <a:rPr lang="en-US" dirty="0"/>
              <a:t>"  </a:t>
            </a:r>
            <a:r>
              <a:rPr lang="en-US" dirty="0" err="1"/>
              <a:t>src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"</a:t>
            </a:r>
            <a:r>
              <a:rPr lang="ru-RU" dirty="0"/>
              <a:t>адрес</a:t>
            </a:r>
            <a:r>
              <a:rPr lang="en-US" dirty="0"/>
              <a:t>"</a:t>
            </a:r>
            <a:r>
              <a:rPr lang="ru-RU" dirty="0"/>
              <a:t> </a:t>
            </a:r>
            <a:r>
              <a:rPr lang="en-US" dirty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p&gt;</a:t>
            </a:r>
            <a:r>
              <a:rPr lang="ru-RU" dirty="0"/>
              <a:t>Немного текста&lt;/</a:t>
            </a:r>
            <a:r>
              <a:rPr lang="en-US" dirty="0"/>
              <a:t>p&gt;</a:t>
            </a:r>
          </a:p>
          <a:p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&lt;div class ="clear"&gt;&lt;/div</a:t>
            </a:r>
            <a:r>
              <a:rPr lang="en-US" sz="2000" dirty="0" smtClean="0">
                <a:solidFill>
                  <a:srgbClr val="FF0000"/>
                </a:solidFill>
              </a:rPr>
              <a:t>&gt;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280" y="3645024"/>
            <a:ext cx="4182555" cy="2616101"/>
          </a:xfrm>
          <a:prstGeom prst="rect">
            <a:avLst/>
          </a:prstGeom>
          <a:solidFill>
            <a:srgbClr val="FFC0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#outer{ </a:t>
            </a:r>
          </a:p>
          <a:p>
            <a:r>
              <a:rPr lang="en-US" dirty="0" smtClean="0"/>
              <a:t>   border:1px </a:t>
            </a:r>
            <a:r>
              <a:rPr lang="en-US" dirty="0"/>
              <a:t>solid red; </a:t>
            </a:r>
          </a:p>
          <a:p>
            <a:r>
              <a:rPr lang="en-US" dirty="0" smtClean="0"/>
              <a:t>   background</a:t>
            </a:r>
            <a:r>
              <a:rPr lang="en-US" dirty="0"/>
              <a:t>:#ffe2e2;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{</a:t>
            </a:r>
            <a:r>
              <a:rPr lang="ru-RU" dirty="0"/>
              <a:t>  </a:t>
            </a:r>
            <a:r>
              <a:rPr lang="en-US" dirty="0" err="1"/>
              <a:t>float:right</a:t>
            </a:r>
            <a:r>
              <a:rPr lang="en-US" dirty="0"/>
              <a:t>;</a:t>
            </a:r>
            <a:r>
              <a:rPr lang="ru-RU" dirty="0"/>
              <a:t> 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sz="2000" dirty="0" smtClean="0">
                <a:solidFill>
                  <a:srgbClr val="FF0000"/>
                </a:solidFill>
              </a:rPr>
              <a:t>.</a:t>
            </a:r>
            <a:r>
              <a:rPr lang="en-US" sz="2000" dirty="0">
                <a:solidFill>
                  <a:srgbClr val="FF0000"/>
                </a:solidFill>
              </a:rPr>
              <a:t>clear { clear : both ; }</a:t>
            </a:r>
            <a:endParaRPr lang="en-US" sz="2000" dirty="0" smtClean="0">
              <a:solidFill>
                <a:srgbClr val="FF0000"/>
              </a:solidFill>
            </a:endParaRPr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1187460"/>
            <a:ext cx="5718923" cy="369332"/>
          </a:xfrm>
          <a:prstGeom prst="rect">
            <a:avLst/>
          </a:prstGeom>
          <a:solidFill>
            <a:srgbClr val="FFFF00">
              <a:alpha val="10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clear : both  |  right   | left 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02082" y="620688"/>
            <a:ext cx="23903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/>
              <a:t>00</a:t>
            </a:r>
            <a:r>
              <a:rPr lang="en-US" dirty="0" smtClean="0"/>
              <a:t>2/index</a:t>
            </a:r>
            <a:r>
              <a:rPr lang="ru-RU" dirty="0" smtClean="0"/>
              <a:t>_</a:t>
            </a:r>
            <a:r>
              <a:rPr lang="en-US" smtClean="0"/>
              <a:t>4.html</a:t>
            </a:r>
            <a:endParaRPr lang="ru-RU" dirty="0"/>
          </a:p>
        </p:txBody>
      </p:sp>
      <p:grpSp>
        <p:nvGrpSpPr>
          <p:cNvPr id="30" name="Группа 29"/>
          <p:cNvGrpSpPr/>
          <p:nvPr/>
        </p:nvGrpSpPr>
        <p:grpSpPr>
          <a:xfrm>
            <a:off x="4139952" y="3212976"/>
            <a:ext cx="1872208" cy="2592288"/>
            <a:chOff x="4139952" y="3212976"/>
            <a:chExt cx="1872208" cy="2592288"/>
          </a:xfrm>
        </p:grpSpPr>
        <p:cxnSp>
          <p:nvCxnSpPr>
            <p:cNvPr id="25" name="Прямая соединительная линия 24"/>
            <p:cNvCxnSpPr/>
            <p:nvPr/>
          </p:nvCxnSpPr>
          <p:spPr>
            <a:xfrm>
              <a:off x="4139952" y="5805264"/>
              <a:ext cx="1872208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flipV="1">
              <a:off x="6012160" y="3212976"/>
              <a:ext cx="0" cy="25922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 flipH="1">
              <a:off x="4572000" y="3212976"/>
              <a:ext cx="144016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93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188640"/>
            <a:ext cx="8640960" cy="633670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361231"/>
            <a:ext cx="8424936" cy="93610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95536" y="1479451"/>
            <a:ext cx="8424936" cy="19057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Slider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5535" y="3531493"/>
            <a:ext cx="8424935" cy="5760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ads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95536" y="5661248"/>
            <a:ext cx="8424936" cy="7920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95536" y="4291955"/>
            <a:ext cx="2736304" cy="11521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275856" y="4291955"/>
            <a:ext cx="2736304" cy="11521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156175" y="4291955"/>
            <a:ext cx="2664295" cy="11521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47936" y="2055515"/>
            <a:ext cx="5464224" cy="11521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left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156176" y="2055515"/>
            <a:ext cx="2592288" cy="11521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left</a:t>
            </a:r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V="1">
            <a:off x="6012160" y="44624"/>
            <a:ext cx="0" cy="681337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395536" y="44624"/>
            <a:ext cx="0" cy="681337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8820472" y="44624"/>
            <a:ext cx="0" cy="681337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395535" y="188640"/>
            <a:ext cx="84249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55976" y="-24602"/>
            <a:ext cx="8739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800px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2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123" y="194400"/>
            <a:ext cx="280831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spcBef>
                <a:spcPct val="0"/>
              </a:spcBef>
              <a:buNone/>
              <a:defRPr kumimoji="0" sz="20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/>
              <a:t>Свойство  </a:t>
            </a:r>
            <a:r>
              <a:rPr lang="en-US" dirty="0"/>
              <a:t>z-index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6538" y="1484784"/>
            <a:ext cx="9001000" cy="646331"/>
          </a:xfrm>
          <a:prstGeom prst="rect">
            <a:avLst/>
          </a:prstGeom>
          <a:solidFill>
            <a:srgbClr val="FFFF00">
              <a:alpha val="4000"/>
            </a:srgbClr>
          </a:solidFill>
        </p:spPr>
        <p:txBody>
          <a:bodyPr wrap="square" rtlCol="0">
            <a:spAutoFit/>
          </a:bodyPr>
          <a:lstStyle>
            <a:defPPr>
              <a:defRPr lang="ru-RU"/>
            </a:defPPr>
            <a:lvl1pPr indent="0">
              <a:buNone/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Блоки вложенные друг в друга в также блоки у которых </a:t>
            </a:r>
            <a:r>
              <a:rPr lang="ru-RU" dirty="0" smtClean="0"/>
              <a:t>пересекается содержимое располагаются как слои друг над другом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779912" y="225178"/>
            <a:ext cx="374441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z-index: </a:t>
            </a:r>
            <a:r>
              <a:rPr lang="ru-RU" dirty="0"/>
              <a:t>число | </a:t>
            </a:r>
            <a:r>
              <a:rPr lang="en-US" dirty="0"/>
              <a:t>auto | inherit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764704"/>
            <a:ext cx="8784976" cy="646331"/>
          </a:xfrm>
          <a:prstGeom prst="rect">
            <a:avLst/>
          </a:prstGeom>
          <a:solidFill>
            <a:srgbClr val="FFFF00">
              <a:alpha val="10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indent="0">
              <a:buNone/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В качестве значения используются целые числа (положительные, отрицательные и ноль).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20888"/>
            <a:ext cx="4480559" cy="41797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4048" y="2420888"/>
            <a:ext cx="4073490" cy="2031325"/>
          </a:xfrm>
          <a:prstGeom prst="rect">
            <a:avLst/>
          </a:prstGeom>
          <a:solidFill>
            <a:srgbClr val="92D050">
              <a:alpha val="4000"/>
            </a:srgbClr>
          </a:solidFill>
        </p:spPr>
        <p:txBody>
          <a:bodyPr wrap="square" rtlCol="0">
            <a:spAutoFit/>
          </a:bodyPr>
          <a:lstStyle>
            <a:defPPr>
              <a:defRPr lang="ru-RU"/>
            </a:defPPr>
            <a:lvl1pPr indent="0">
              <a:buNone/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Или еще такое </a:t>
            </a:r>
            <a:r>
              <a:rPr lang="ru-RU" dirty="0" smtClean="0"/>
              <a:t>расположение</a:t>
            </a:r>
          </a:p>
          <a:p>
            <a:r>
              <a:rPr lang="ru-RU" dirty="0" smtClean="0"/>
              <a:t>называется стеком. </a:t>
            </a:r>
          </a:p>
          <a:p>
            <a:endParaRPr lang="ru-RU" dirty="0" smtClean="0"/>
          </a:p>
          <a:p>
            <a:r>
              <a:rPr lang="ru-RU" dirty="0" smtClean="0"/>
              <a:t>Самый верхний блок в стеке</a:t>
            </a:r>
          </a:p>
          <a:p>
            <a:r>
              <a:rPr lang="ru-RU" dirty="0" smtClean="0"/>
              <a:t>перекрывает своим контентом</a:t>
            </a:r>
          </a:p>
          <a:p>
            <a:r>
              <a:rPr lang="ru-RU" dirty="0" smtClean="0"/>
              <a:t>другие блоки, расположенные ниже в стеке.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855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" y="2492897"/>
            <a:ext cx="3739966" cy="30963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7504" y="44624"/>
            <a:ext cx="8928992" cy="2308324"/>
          </a:xfrm>
          <a:prstGeom prst="rect">
            <a:avLst/>
          </a:prstGeom>
          <a:solidFill>
            <a:srgbClr val="FFFF00">
              <a:alpha val="8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800" dirty="0"/>
              <a:t> position : relative;</a:t>
            </a:r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ru-RU" sz="1800" dirty="0">
                <a:solidFill>
                  <a:schemeClr val="tx1"/>
                </a:solidFill>
              </a:rPr>
              <a:t>Относительное позиционирование </a:t>
            </a:r>
            <a:r>
              <a:rPr lang="en-US" sz="1800" dirty="0">
                <a:solidFill>
                  <a:schemeClr val="tx1"/>
                </a:solidFill>
              </a:rPr>
              <a:t> - </a:t>
            </a:r>
            <a:r>
              <a:rPr lang="ru-RU" sz="1800" dirty="0">
                <a:solidFill>
                  <a:schemeClr val="tx1"/>
                </a:solidFill>
              </a:rPr>
              <a:t>блок продолжает занимать место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ru-RU" sz="1800" dirty="0" smtClean="0">
                <a:solidFill>
                  <a:schemeClr val="tx1"/>
                </a:solidFill>
              </a:rPr>
              <a:t>в потоке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r>
              <a:rPr lang="ru-RU" sz="1800" dirty="0" smtClean="0">
                <a:solidFill>
                  <a:schemeClr val="tx1"/>
                </a:solidFill>
              </a:rPr>
              <a:t> </a:t>
            </a:r>
            <a:r>
              <a:rPr lang="ru-RU" sz="1800" dirty="0">
                <a:solidFill>
                  <a:schemeClr val="tx1"/>
                </a:solidFill>
              </a:rPr>
              <a:t>Т</a:t>
            </a:r>
            <a:r>
              <a:rPr lang="ru-RU" sz="1800" dirty="0" smtClean="0">
                <a:solidFill>
                  <a:schemeClr val="tx1"/>
                </a:solidFill>
              </a:rPr>
              <a:t>о </a:t>
            </a:r>
            <a:r>
              <a:rPr lang="ru-RU" sz="1800" dirty="0">
                <a:solidFill>
                  <a:schemeClr val="tx1"/>
                </a:solidFill>
              </a:rPr>
              <a:t>есть задав ему свойство </a:t>
            </a:r>
            <a:r>
              <a:rPr lang="en-US" sz="1800" dirty="0"/>
              <a:t>{ </a:t>
            </a:r>
            <a:r>
              <a:rPr lang="en-US" sz="1800" dirty="0" err="1"/>
              <a:t>position:relative</a:t>
            </a:r>
            <a:r>
              <a:rPr lang="en-US" sz="1800" dirty="0"/>
              <a:t>; } </a:t>
            </a:r>
          </a:p>
          <a:p>
            <a:r>
              <a:rPr lang="ru-RU" sz="1800" dirty="0">
                <a:solidFill>
                  <a:schemeClr val="tx1"/>
                </a:solidFill>
              </a:rPr>
              <a:t>его можно также двигать задавая смещение</a:t>
            </a:r>
          </a:p>
          <a:p>
            <a:r>
              <a:rPr lang="ru-RU" sz="1800" dirty="0" smtClean="0">
                <a:solidFill>
                  <a:schemeClr val="tx1"/>
                </a:solidFill>
              </a:rPr>
              <a:t>		</a:t>
            </a:r>
            <a:r>
              <a:rPr lang="en-US" sz="1800" dirty="0" smtClean="0"/>
              <a:t>left</a:t>
            </a:r>
            <a:r>
              <a:rPr lang="en-US" sz="1800" dirty="0"/>
              <a:t>, right, top, </a:t>
            </a:r>
            <a:r>
              <a:rPr lang="en-US" sz="1800" dirty="0" smtClean="0"/>
              <a:t>botto</a:t>
            </a:r>
            <a:r>
              <a:rPr lang="en-US" sz="1800" dirty="0"/>
              <a:t>m</a:t>
            </a:r>
            <a:r>
              <a:rPr lang="en-US" sz="1800" dirty="0" smtClean="0"/>
              <a:t> </a:t>
            </a:r>
            <a:endParaRPr lang="en-US" sz="1800" dirty="0"/>
          </a:p>
          <a:p>
            <a:r>
              <a:rPr lang="ru-RU" sz="1800" dirty="0">
                <a:solidFill>
                  <a:schemeClr val="tx1"/>
                </a:solidFill>
              </a:rPr>
              <a:t>но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ru-RU" sz="1800" dirty="0">
                <a:solidFill>
                  <a:schemeClr val="tx1"/>
                </a:solidFill>
              </a:rPr>
              <a:t>место за ним резервируется и это место другие элементы 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ru-RU" sz="1800" dirty="0">
                <a:solidFill>
                  <a:schemeClr val="tx1"/>
                </a:solidFill>
              </a:rPr>
              <a:t>занять не </a:t>
            </a:r>
            <a:r>
              <a:rPr lang="ru-RU" sz="1800" dirty="0" smtClean="0">
                <a:solidFill>
                  <a:schemeClr val="tx1"/>
                </a:solidFill>
              </a:rPr>
              <a:t>могут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3956" y="63515"/>
            <a:ext cx="21146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00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1/index.html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3928" y="2471985"/>
            <a:ext cx="5112568" cy="3693319"/>
          </a:xfrm>
          <a:prstGeom prst="rect">
            <a:avLst/>
          </a:prstGeom>
          <a:solidFill>
            <a:srgbClr val="92D050">
              <a:alpha val="6000"/>
            </a:srgb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Чаще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же всего </a:t>
            </a:r>
            <a:r>
              <a:rPr lang="ru-RU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position:relative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используют вообще без задания 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смещений(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right, top,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bottom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не указываются). </a:t>
            </a:r>
          </a:p>
          <a:p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В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этом случае он ведет себя как обычный статический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блок,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но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поскольку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он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все таки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имеет свойство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position:relative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то относительно его будут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позиционироваться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другие блоки </a:t>
            </a: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у которых заданы свойства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position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absolute;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41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123" y="194400"/>
            <a:ext cx="280831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spcBef>
                <a:spcPct val="0"/>
              </a:spcBef>
              <a:buNone/>
              <a:defRPr kumimoji="0" sz="20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/>
              <a:t>Свойство  </a:t>
            </a:r>
            <a:r>
              <a:rPr lang="en-US" dirty="0"/>
              <a:t>z-index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567281" y="167419"/>
            <a:ext cx="23903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/>
              <a:t>00</a:t>
            </a:r>
            <a:r>
              <a:rPr lang="en-US" dirty="0" smtClean="0"/>
              <a:t>2/index</a:t>
            </a:r>
            <a:r>
              <a:rPr lang="ru-RU" dirty="0"/>
              <a:t>_5</a:t>
            </a:r>
            <a:r>
              <a:rPr lang="en-US" dirty="0"/>
              <a:t>.html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5496" y="836712"/>
            <a:ext cx="8928992" cy="3139321"/>
          </a:xfrm>
          <a:prstGeom prst="rect">
            <a:avLst/>
          </a:prstGeom>
          <a:solidFill>
            <a:srgbClr val="FFFF00">
              <a:alpha val="4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indent="0">
              <a:buNone/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/>
              <a:t>Порядок появления элементов в </a:t>
            </a:r>
            <a:r>
              <a:rPr lang="ru-RU" dirty="0" smtClean="0"/>
              <a:t>стеке</a:t>
            </a:r>
            <a:r>
              <a:rPr lang="en-US" dirty="0" smtClean="0"/>
              <a:t> (</a:t>
            </a:r>
            <a:r>
              <a:rPr lang="ru-RU" dirty="0" smtClean="0"/>
              <a:t>начиная</a:t>
            </a:r>
            <a:r>
              <a:rPr lang="en-US" dirty="0" smtClean="0"/>
              <a:t> </a:t>
            </a:r>
            <a:r>
              <a:rPr lang="ru-RU" dirty="0" smtClean="0"/>
              <a:t>снизу</a:t>
            </a:r>
            <a:r>
              <a:rPr lang="en-US" dirty="0" smtClean="0"/>
              <a:t>):</a:t>
            </a:r>
            <a:endParaRPr lang="uk-UA" dirty="0" smtClean="0"/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ru-RU" dirty="0" smtClean="0"/>
              <a:t>Не </a:t>
            </a:r>
            <a:r>
              <a:rPr lang="ru-RU" dirty="0"/>
              <a:t>позиционированные, не </a:t>
            </a:r>
            <a:r>
              <a:rPr lang="ru-RU" dirty="0" smtClean="0"/>
              <a:t>плавающие, блочные элементы, </a:t>
            </a:r>
            <a:r>
              <a:rPr lang="ru-RU" dirty="0"/>
              <a:t>в </a:t>
            </a:r>
            <a:r>
              <a:rPr lang="ru-RU" dirty="0" smtClean="0"/>
              <a:t>порядке появления в коде</a:t>
            </a:r>
            <a:r>
              <a:rPr lang="en-US" dirty="0" smtClean="0"/>
              <a:t>.</a:t>
            </a:r>
            <a:endParaRPr lang="ru-RU" dirty="0" smtClean="0"/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FontTx/>
              <a:buAutoNum type="arabicPeriod"/>
            </a:pPr>
            <a:r>
              <a:rPr lang="ru-RU" dirty="0"/>
              <a:t>Не позиционированные, плавающие </a:t>
            </a:r>
            <a:r>
              <a:rPr lang="ru-RU" dirty="0" smtClean="0"/>
              <a:t>элементы(со </a:t>
            </a:r>
            <a:r>
              <a:rPr lang="ru-RU" dirty="0"/>
              <a:t>свойством </a:t>
            </a:r>
            <a:r>
              <a:rPr lang="en-US" dirty="0"/>
              <a:t>float</a:t>
            </a:r>
            <a:r>
              <a:rPr lang="ru-RU" dirty="0"/>
              <a:t>)</a:t>
            </a:r>
            <a:r>
              <a:rPr lang="ru-RU" dirty="0" smtClean="0"/>
              <a:t>, </a:t>
            </a:r>
            <a:r>
              <a:rPr lang="ru-RU" dirty="0"/>
              <a:t>в порядке </a:t>
            </a:r>
            <a:r>
              <a:rPr lang="ru-RU" dirty="0" smtClean="0"/>
              <a:t>появления </a:t>
            </a:r>
            <a:r>
              <a:rPr lang="ru-RU" dirty="0"/>
              <a:t>в </a:t>
            </a:r>
            <a:r>
              <a:rPr lang="ru-RU" dirty="0" smtClean="0"/>
              <a:t>коде</a:t>
            </a:r>
            <a:r>
              <a:rPr lang="en-US" dirty="0" smtClean="0"/>
              <a:t>.</a:t>
            </a:r>
            <a:endParaRPr lang="ru-RU" dirty="0" smtClean="0"/>
          </a:p>
          <a:p>
            <a:pPr marL="342900" indent="-342900">
              <a:buFontTx/>
              <a:buAutoNum type="arabicPeriod"/>
            </a:pPr>
            <a:endParaRPr lang="ru-RU" dirty="0" smtClean="0"/>
          </a:p>
          <a:p>
            <a:pPr marL="342900" indent="-342900">
              <a:buFontTx/>
              <a:buAutoNum type="arabicPeriod"/>
            </a:pPr>
            <a:r>
              <a:rPr lang="ru-RU" dirty="0"/>
              <a:t>Строчные элементы, в порядке </a:t>
            </a:r>
            <a:r>
              <a:rPr lang="ru-RU" dirty="0" smtClean="0"/>
              <a:t>появления </a:t>
            </a:r>
            <a:r>
              <a:rPr lang="ru-RU" dirty="0"/>
              <a:t>в </a:t>
            </a:r>
            <a:r>
              <a:rPr lang="ru-RU" dirty="0" smtClean="0"/>
              <a:t>коде</a:t>
            </a:r>
            <a:r>
              <a:rPr lang="en-US" dirty="0" smtClean="0"/>
              <a:t>.</a:t>
            </a:r>
            <a:endParaRPr lang="ru-RU" dirty="0" smtClean="0"/>
          </a:p>
          <a:p>
            <a:pPr marL="342900" indent="-342900">
              <a:buFontTx/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r>
              <a:rPr lang="ru-RU" dirty="0"/>
              <a:t>Позиционированные элементы, в порядке </a:t>
            </a:r>
            <a:r>
              <a:rPr lang="ru-RU" dirty="0" smtClean="0"/>
              <a:t>появления в коде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07504" y="4509120"/>
            <a:ext cx="8856984" cy="1200329"/>
          </a:xfrm>
          <a:prstGeom prst="rect">
            <a:avLst/>
          </a:prstGeom>
          <a:solidFill>
            <a:schemeClr val="accent2">
              <a:alpha val="18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index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начинается с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и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работает только для позиционированных элементов 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float,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position:relative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position:absolute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Чем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больше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uk-UA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index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тем выше элемент в стеке</a:t>
            </a:r>
          </a:p>
        </p:txBody>
      </p:sp>
    </p:spTree>
    <p:extLst>
      <p:ext uri="{BB962C8B-B14F-4D97-AF65-F5344CB8AC3E}">
        <p14:creationId xmlns:p14="http://schemas.microsoft.com/office/powerpoint/2010/main" val="583666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123" y="194400"/>
            <a:ext cx="220563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spcBef>
                <a:spcPct val="0"/>
              </a:spcBef>
              <a:buNone/>
              <a:defRPr kumimoji="0" sz="20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ru-RU" dirty="0" smtClean="0"/>
              <a:t>Свойство</a:t>
            </a:r>
            <a:r>
              <a:rPr lang="en-US" dirty="0" smtClean="0"/>
              <a:t>    clip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574090" y="167419"/>
            <a:ext cx="23903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/>
              <a:t>00</a:t>
            </a:r>
            <a:r>
              <a:rPr lang="en-US" dirty="0" smtClean="0"/>
              <a:t>2/index</a:t>
            </a:r>
            <a:r>
              <a:rPr lang="ru-RU" dirty="0"/>
              <a:t>_</a:t>
            </a:r>
            <a:r>
              <a:rPr lang="en-US" dirty="0"/>
              <a:t>6.html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5496" y="836712"/>
            <a:ext cx="8928992" cy="923330"/>
          </a:xfrm>
          <a:prstGeom prst="rect">
            <a:avLst/>
          </a:prstGeom>
          <a:solidFill>
            <a:srgbClr val="FFFF00">
              <a:alpha val="4000"/>
            </a:srgb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indent="0">
              <a:buNone/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/>
              <a:t>Определяет ту часть элемента которую надо показать</a:t>
            </a:r>
          </a:p>
          <a:p>
            <a:endParaRPr lang="ru-RU" dirty="0" smtClean="0"/>
          </a:p>
          <a:p>
            <a:r>
              <a:rPr lang="ru-RU" dirty="0" smtClean="0"/>
              <a:t>       </a:t>
            </a:r>
            <a:r>
              <a:rPr lang="es-ES" dirty="0" smtClean="0"/>
              <a:t>clip</a:t>
            </a:r>
            <a:r>
              <a:rPr lang="es-ES" dirty="0"/>
              <a:t>: </a:t>
            </a:r>
            <a:r>
              <a:rPr lang="es-ES" dirty="0" smtClean="0"/>
              <a:t>rect(Y1  X1  Y2 X2</a:t>
            </a:r>
            <a:r>
              <a:rPr lang="es-ES" dirty="0"/>
              <a:t>) | auto | inherit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07504" y="4509120"/>
            <a:ext cx="8856984" cy="1508105"/>
          </a:xfrm>
          <a:prstGeom prst="rect">
            <a:avLst/>
          </a:prstGeom>
          <a:solidFill>
            <a:schemeClr val="accent2">
              <a:alpha val="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Courier New" pitchFamily="49" charset="0"/>
                <a:cs typeface="Courier New" pitchFamily="49" charset="0"/>
              </a:rPr>
              <a:t>Clip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работает во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только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для объектов с 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ru-RU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ru-RU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ru-RU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absolute</a:t>
            </a: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ru-RU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или </a:t>
            </a:r>
            <a:r>
              <a:rPr lang="ru-RU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'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fixed</a:t>
            </a: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По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спецификации CSS2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clip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работает только для объектов, у которых </a:t>
            </a:r>
            <a:r>
              <a:rPr lang="ru-RU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overflow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не равно </a:t>
            </a:r>
            <a:r>
              <a:rPr lang="ru-RU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visible</a:t>
            </a:r>
            <a:endParaRPr lang="ru-RU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60848"/>
            <a:ext cx="3260785" cy="167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16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16632"/>
            <a:ext cx="8856984" cy="6463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Как определяется ширина контента блока, если  ширина блоку не задана явно (то есть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width: auto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2120" y="2348880"/>
            <a:ext cx="3312368" cy="1200329"/>
          </a:xfrm>
          <a:prstGeom prst="rect">
            <a:avLst/>
          </a:prstGeom>
          <a:solidFill>
            <a:schemeClr val="accent2">
              <a:alpha val="6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ширина контента</a:t>
            </a:r>
          </a:p>
          <a:p>
            <a:pPr algn="ctr"/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5996" y="2679303"/>
            <a:ext cx="396044" cy="461665"/>
          </a:xfrm>
          <a:prstGeom prst="rect">
            <a:avLst/>
          </a:prstGeom>
          <a:solidFill>
            <a:schemeClr val="accent2">
              <a:alpha val="6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3399" y="920916"/>
            <a:ext cx="4032448" cy="416426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Ширина </a:t>
            </a:r>
            <a:r>
              <a:rPr lang="ru-RU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родителя</a:t>
            </a:r>
          </a:p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047488"/>
            <a:ext cx="2952328" cy="2677656"/>
          </a:xfrm>
          <a:prstGeom prst="rect">
            <a:avLst/>
          </a:prstGeom>
          <a:solidFill>
            <a:schemeClr val="accent2">
              <a:alpha val="6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margin-left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border-left </a:t>
            </a:r>
            <a:r>
              <a:rPr lang="ru-RU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padding-left</a:t>
            </a:r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</a:t>
            </a:r>
            <a:endParaRPr lang="ru-RU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margin-right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border-right + </a:t>
            </a: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padding-right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1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751038"/>
            <a:ext cx="9144000" cy="58463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92080" y="137327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 smtClean="0"/>
              <a:t>calculation/index.html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44624"/>
            <a:ext cx="4608512" cy="6463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В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ыполнить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лабараторны</a:t>
            </a: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е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работы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в </a:t>
            </a:r>
            <a:r>
              <a:rPr lang="uk-UA" b="1" dirty="0" err="1" smtClean="0">
                <a:latin typeface="Courier New" pitchFamily="49" charset="0"/>
                <a:cs typeface="Courier New" pitchFamily="49" charset="0"/>
              </a:rPr>
              <a:t>каталоге</a:t>
            </a:r>
            <a:r>
              <a:rPr lang="uk-UA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004_calculation</a:t>
            </a:r>
            <a:endParaRPr lang="ru-RU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80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162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255" y="188640"/>
            <a:ext cx="8731878" cy="2031325"/>
          </a:xfrm>
          <a:prstGeom prst="rect">
            <a:avLst/>
          </a:prstGeom>
          <a:solidFill>
            <a:srgbClr val="FFFF00">
              <a:alpha val="6000"/>
            </a:srgb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Чаще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же всего </a:t>
            </a:r>
            <a:r>
              <a:rPr lang="ru-RU" b="1" dirty="0" err="1">
                <a:latin typeface="Courier New" pitchFamily="49" charset="0"/>
                <a:cs typeface="Courier New" pitchFamily="49" charset="0"/>
              </a:rPr>
              <a:t>position:relative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используют вообще без задания 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смещений  (то есть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left, right, top,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bottom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не указываются). </a:t>
            </a:r>
          </a:p>
          <a:p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В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этом случае он ведет себя как обычный статический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блок,   </a:t>
            </a: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но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поскольку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он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все таки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имеет свойство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position:relative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то относительно его будут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позиционироваться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другие блоки </a:t>
            </a: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у которых заданы свойства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position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absolute;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73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476672"/>
            <a:ext cx="5256584" cy="1800200"/>
          </a:xfrm>
          <a:prstGeom prst="rect">
            <a:avLst/>
          </a:prstGeom>
          <a:solidFill>
            <a:schemeClr val="accent2">
              <a:lumMod val="20000"/>
              <a:lumOff val="80000"/>
              <a:alpha val="36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4509120"/>
            <a:ext cx="5256584" cy="1800200"/>
          </a:xfrm>
          <a:prstGeom prst="rect">
            <a:avLst/>
          </a:prstGeom>
          <a:solidFill>
            <a:schemeClr val="accent2">
              <a:lumMod val="20000"/>
              <a:lumOff val="80000"/>
              <a:alpha val="36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67544" y="2429272"/>
            <a:ext cx="5256584" cy="1800200"/>
          </a:xfrm>
          <a:prstGeom prst="rect">
            <a:avLst/>
          </a:prstGeom>
          <a:solidFill>
            <a:schemeClr val="accent1">
              <a:lumMod val="20000"/>
              <a:lumOff val="80000"/>
              <a:alpha val="36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249289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position:relative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284364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left:100px;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7704" y="313167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top:100px;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923928" y="2420888"/>
            <a:ext cx="1008112" cy="1728192"/>
            <a:chOff x="3923928" y="2420888"/>
            <a:chExt cx="1008112" cy="1728192"/>
          </a:xfrm>
        </p:grpSpPr>
        <p:cxnSp>
          <p:nvCxnSpPr>
            <p:cNvPr id="3" name="Прямая со стрелкой 2"/>
            <p:cNvCxnSpPr/>
            <p:nvPr/>
          </p:nvCxnSpPr>
          <p:spPr>
            <a:xfrm>
              <a:off x="3923928" y="2420888"/>
              <a:ext cx="0" cy="1728192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995936" y="2771636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100px</a:t>
              </a:r>
              <a:endParaRPr lang="ru-RU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5" name="Прямоугольник 14"/>
          <p:cNvSpPr/>
          <p:nvPr/>
        </p:nvSpPr>
        <p:spPr>
          <a:xfrm>
            <a:off x="475569" y="2402886"/>
            <a:ext cx="5256584" cy="182658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01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636 0.00023 " pathEditMode="relative" ptsTypes="AA">
                                      <p:cBhvr>
                                        <p:cTn id="1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636 0.00023 " pathEditMode="relative" ptsTypes="AA">
                                      <p:cBhvr>
                                        <p:cTn id="1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636 0.00023 " pathEditMode="relative" ptsTypes="AA">
                                      <p:cBhvr>
                                        <p:cTn id="19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accel="50000" decel="50000" fill="hold" grpId="2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14635 0.00023 L 0.14635 0.2502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9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14635 0.00023 L 0.14635 0.2502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9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14636 0.00023 L 0.14636 0.2502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9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77778E-6 -2.82211E-6 L 2.77778E-6 0.2502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/>
      <p:bldP spid="9" grpId="1"/>
      <p:bldP spid="9" grpId="2"/>
      <p:bldP spid="10" grpId="0"/>
      <p:bldP spid="10" grpId="1"/>
      <p:bldP spid="10" grpId="2"/>
      <p:bldP spid="13" grpId="0"/>
      <p:bldP spid="13" grpId="1"/>
      <p:bldP spid="15" grpId="0" animBg="1"/>
      <p:bldP spid="1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48880"/>
            <a:ext cx="4968552" cy="411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1214" y="188640"/>
            <a:ext cx="8781571" cy="2031325"/>
          </a:xfrm>
          <a:prstGeom prst="rect">
            <a:avLst/>
          </a:prstGeom>
          <a:solidFill>
            <a:srgbClr val="FFFF00">
              <a:alpha val="8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 smtClean="0"/>
              <a:t>position </a:t>
            </a:r>
            <a:r>
              <a:rPr lang="en-US" dirty="0"/>
              <a:t>: absolute;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>
                <a:solidFill>
                  <a:schemeClr val="tx1"/>
                </a:solidFill>
              </a:rPr>
              <a:t>Блок </a:t>
            </a:r>
            <a:r>
              <a:rPr lang="ru-RU" dirty="0">
                <a:solidFill>
                  <a:schemeClr val="tx1"/>
                </a:solidFill>
              </a:rPr>
              <a:t>с абсолютным позиционированием располагается по заданным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координатам, а из того места, где он должен был бы быть, он удаляется, </a:t>
            </a:r>
          </a:p>
          <a:p>
            <a:r>
              <a:rPr lang="ru-RU" dirty="0">
                <a:solidFill>
                  <a:schemeClr val="tx1"/>
                </a:solidFill>
              </a:rPr>
              <a:t>и в этом месте сразу начинают раскладываться следующие боксы. </a:t>
            </a:r>
          </a:p>
          <a:p>
            <a:r>
              <a:rPr lang="ru-RU" dirty="0">
                <a:solidFill>
                  <a:schemeClr val="tx1"/>
                </a:solidFill>
              </a:rPr>
              <a:t>Говорят, что он "исключается из потока".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8115" y="188640"/>
            <a:ext cx="211468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00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1/index.html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75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476672"/>
            <a:ext cx="5256584" cy="1800200"/>
          </a:xfrm>
          <a:prstGeom prst="rect">
            <a:avLst/>
          </a:prstGeom>
          <a:solidFill>
            <a:schemeClr val="accent2">
              <a:lumMod val="20000"/>
              <a:lumOff val="80000"/>
              <a:alpha val="36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4509120"/>
            <a:ext cx="5256584" cy="1800200"/>
          </a:xfrm>
          <a:prstGeom prst="rect">
            <a:avLst/>
          </a:prstGeom>
          <a:solidFill>
            <a:schemeClr val="accent2">
              <a:lumMod val="20000"/>
              <a:lumOff val="80000"/>
              <a:alpha val="36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67544" y="2429272"/>
            <a:ext cx="5256584" cy="1800200"/>
          </a:xfrm>
          <a:prstGeom prst="rect">
            <a:avLst/>
          </a:prstGeom>
          <a:solidFill>
            <a:schemeClr val="accent1">
              <a:lumMod val="20000"/>
              <a:lumOff val="80000"/>
              <a:alpha val="36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249289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position:absolute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284364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left:100px;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7704" y="313167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top:10px;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77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636 0.00023 " pathEditMode="relative" ptsTypes="AA">
                                      <p:cBhvr>
                                        <p:cTn id="1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636 0.00023 " pathEditMode="relative" ptsTypes="AA">
                                      <p:cBhvr>
                                        <p:cTn id="1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636 0.00023 " pathEditMode="relative" ptsTypes="AA">
                                      <p:cBhvr>
                                        <p:cTn id="19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4 3.06037E-6 L 0.14236 -0.2903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452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4 1.15429E-6 L 0.14236 -0.2903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4527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27 1.9431E-7 L 0.14722 -0.2903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452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7.61046E-7 L 0.00017 -0.2903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45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648 L -1.66667E-6 -0.3030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4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/>
      <p:bldP spid="9" grpId="1"/>
      <p:bldP spid="9" grpId="2"/>
      <p:bldP spid="10" grpId="0"/>
      <p:bldP spid="10" grpId="1"/>
      <p:bldP spid="10" grpId="2"/>
      <p:bldP spid="13" grpId="0"/>
      <p:bldP spid="1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620688"/>
            <a:ext cx="9007594" cy="2585323"/>
          </a:xfrm>
          <a:prstGeom prst="rect">
            <a:avLst/>
          </a:prstGeom>
          <a:solidFill>
            <a:srgbClr val="FFFF00">
              <a:alpha val="13000"/>
            </a:srgb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Например, чтобы позиционировать блок абсолютно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, ему надо задать 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нужный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тип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позиционирования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и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координаты смещения: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somebox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position:absolute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left:100px;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top:100px;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bottom:100px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right:100px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116632"/>
            <a:ext cx="3610744" cy="418058"/>
          </a:xfrm>
        </p:spPr>
        <p:txBody>
          <a:bodyPr>
            <a:normAutofit fontScale="90000"/>
          </a:bodyPr>
          <a:lstStyle/>
          <a:p>
            <a:r>
              <a:rPr lang="ru-RU" sz="1800" dirty="0"/>
              <a:t>Абсолютное позиционирование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779912" y="1751593"/>
            <a:ext cx="5256584" cy="1447125"/>
          </a:xfrm>
          <a:prstGeom prst="rect">
            <a:avLst/>
          </a:prstGeom>
          <a:solidFill>
            <a:srgbClr val="00B0F0">
              <a:alpha val="7000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700" dirty="0">
                <a:latin typeface="Courier New" pitchFamily="49" charset="0"/>
                <a:cs typeface="Courier New" pitchFamily="49" charset="0"/>
              </a:rPr>
              <a:t>Координаты 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7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и</a:t>
            </a:r>
            <a:r>
              <a:rPr lang="en-US" sz="17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700" dirty="0" smtClean="0">
                <a:latin typeface="Courier New" pitchFamily="49" charset="0"/>
                <a:cs typeface="Courier New" pitchFamily="49" charset="0"/>
              </a:rPr>
              <a:t>означают </a:t>
            </a:r>
            <a:r>
              <a:rPr lang="ru-RU" sz="1700" dirty="0">
                <a:latin typeface="Courier New" pitchFamily="49" charset="0"/>
                <a:cs typeface="Courier New" pitchFamily="49" charset="0"/>
              </a:rPr>
              <a:t>расстояние </a:t>
            </a:r>
            <a:r>
              <a:rPr lang="ru-RU" sz="1700" dirty="0" smtClean="0">
                <a:latin typeface="Courier New" pitchFamily="49" charset="0"/>
                <a:cs typeface="Courier New" pitchFamily="49" charset="0"/>
              </a:rPr>
              <a:t>позиционируемого блока </a:t>
            </a:r>
            <a:r>
              <a:rPr lang="ru-RU" sz="1700" dirty="0">
                <a:latin typeface="Courier New" pitchFamily="49" charset="0"/>
                <a:cs typeface="Courier New" pitchFamily="49" charset="0"/>
              </a:rPr>
              <a:t>от </a:t>
            </a:r>
            <a:r>
              <a:rPr lang="ru-RU" sz="1700" dirty="0" smtClean="0">
                <a:latin typeface="Courier New" pitchFamily="49" charset="0"/>
                <a:cs typeface="Courier New" pitchFamily="49" charset="0"/>
              </a:rPr>
              <a:t>краев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700" dirty="0" smtClean="0">
                <a:latin typeface="Courier New" pitchFamily="49" charset="0"/>
                <a:cs typeface="Courier New" pitchFamily="49" charset="0"/>
              </a:rPr>
              <a:t>первого родительского блока у которого есть свойство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position relative</a:t>
            </a:r>
            <a:r>
              <a:rPr lang="en-US" sz="17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7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r>
              <a:rPr lang="ru-RU" sz="17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absolute</a:t>
            </a:r>
            <a:r>
              <a:rPr lang="ru-RU" sz="17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1700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79512" y="3573016"/>
            <a:ext cx="8640960" cy="1800200"/>
          </a:xfrm>
          <a:prstGeom prst="rect">
            <a:avLst/>
          </a:prstGeom>
          <a:solidFill>
            <a:schemeClr val="accent2">
              <a:lumMod val="20000"/>
              <a:lumOff val="80000"/>
              <a:alpha val="36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Особенности</a:t>
            </a:r>
          </a:p>
          <a:p>
            <a:r>
              <a:rPr lang="ru-RU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Любая из координат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top, bottom, right, left 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необязательна. </a:t>
            </a:r>
          </a:p>
          <a:p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В случае, если координаты не задают вертикального или горизонтального положения, то оно остается таким же, какое было бы без позиционирования.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2483768" y="1913349"/>
            <a:ext cx="1152128" cy="21950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2483768" y="2132856"/>
            <a:ext cx="1152128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91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116632"/>
            <a:ext cx="4248472" cy="432048"/>
          </a:xfrm>
        </p:spPr>
        <p:txBody>
          <a:bodyPr>
            <a:normAutofit/>
          </a:bodyPr>
          <a:lstStyle/>
          <a:p>
            <a:r>
              <a:rPr lang="ru-RU" sz="1800" dirty="0"/>
              <a:t>Абсолютное позиционирование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5496" y="620688"/>
            <a:ext cx="9001000" cy="41764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2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Запомните</a:t>
            </a:r>
          </a:p>
          <a:p>
            <a:r>
              <a:rPr lang="ru-RU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Если элементу мы присваиваем свойство </a:t>
            </a:r>
            <a:r>
              <a:rPr lang="ru-RU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position:absolute</a:t>
            </a:r>
            <a:r>
              <a:rPr lang="ru-RU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то  он исключается из общего потока блоков и  его координаты </a:t>
            </a: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отсчитываются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endParaRPr lang="ru-RU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5496" y="1916832"/>
            <a:ext cx="9001000" cy="936104"/>
          </a:xfrm>
          <a:prstGeom prst="rect">
            <a:avLst/>
          </a:prstGeom>
          <a:solidFill>
            <a:srgbClr val="00B050">
              <a:alpha val="11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Если нет родителей </a:t>
            </a:r>
            <a:r>
              <a:rPr lang="ru-RU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со свойством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ru-RU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relative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или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absolute </a:t>
            </a:r>
            <a:endParaRPr lang="ru-RU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отсчет относительно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html</a:t>
            </a:r>
            <a:r>
              <a:rPr lang="ru-RU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то есть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относительно области просмотра окна браузера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496" y="3032956"/>
            <a:ext cx="9001000" cy="828092"/>
          </a:xfrm>
          <a:prstGeom prst="rect">
            <a:avLst/>
          </a:prstGeom>
          <a:solidFill>
            <a:srgbClr val="00B050">
              <a:alpha val="11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Если есть родитель </a:t>
            </a:r>
            <a:r>
              <a:rPr lang="ru-RU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со свойством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relative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или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absolute</a:t>
            </a:r>
            <a:r>
              <a:rPr lang="ru-RU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отсчет идет </a:t>
            </a:r>
            <a:r>
              <a:rPr lang="ru-RU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относительно</a:t>
            </a:r>
            <a:r>
              <a:rPr lang="ru-RU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ближайшего </a:t>
            </a:r>
            <a:r>
              <a:rPr lang="ru-RU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такого родителя</a:t>
            </a:r>
            <a:endParaRPr lang="ru-RU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496" y="3995080"/>
            <a:ext cx="9001000" cy="658056"/>
          </a:xfrm>
          <a:prstGeom prst="rect">
            <a:avLst/>
          </a:prstGeom>
          <a:solidFill>
            <a:srgbClr val="00B050">
              <a:alpha val="11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Ширина абсолютно </a:t>
            </a:r>
            <a:r>
              <a:rPr lang="ru-RU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позиционированнного</a:t>
            </a:r>
            <a:r>
              <a:rPr lang="ru-RU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блокаопределяется</a:t>
            </a:r>
            <a:r>
              <a:rPr lang="ru-RU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его контентом.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6216" y="107340"/>
            <a:ext cx="21146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00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1/index.html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08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2210</TotalTime>
  <Words>2049</Words>
  <Application>Microsoft Office PowerPoint</Application>
  <PresentationFormat>Экран (4:3)</PresentationFormat>
  <Paragraphs>379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1" baseType="lpstr">
      <vt:lpstr>Calibri</vt:lpstr>
      <vt:lpstr>Courier New</vt:lpstr>
      <vt:lpstr>Lucida Sans Unicode</vt:lpstr>
      <vt:lpstr>Verdana</vt:lpstr>
      <vt:lpstr>Wingdings 2</vt:lpstr>
      <vt:lpstr>Wingdings 3</vt:lpstr>
      <vt:lpstr>Тема1</vt:lpstr>
      <vt:lpstr>Позиционирование блоков </vt:lpstr>
      <vt:lpstr>Позиционирование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Абсолютное позиционирование</vt:lpstr>
      <vt:lpstr>Абсолютное позиционирование</vt:lpstr>
      <vt:lpstr>Какое отличие позиционирования   блока от его свойств    margin   или   padding</vt:lpstr>
      <vt:lpstr>position:fixed</vt:lpstr>
      <vt:lpstr>Применение относительного позиционирования</vt:lpstr>
      <vt:lpstr>Границы и отступы в потоке</vt:lpstr>
      <vt:lpstr>Наложение границ соседей</vt:lpstr>
      <vt:lpstr>Презентация PowerPoint</vt:lpstr>
      <vt:lpstr>Презентация PowerPoint</vt:lpstr>
      <vt:lpstr>Презентация PowerPoint</vt:lpstr>
      <vt:lpstr>Презентация PowerPoint</vt:lpstr>
      <vt:lpstr>Свойство float</vt:lpstr>
      <vt:lpstr>Свойство float</vt:lpstr>
      <vt:lpstr>Свойство float</vt:lpstr>
      <vt:lpstr>Презентация PowerPoint</vt:lpstr>
      <vt:lpstr>Пропорциональная ширина двух блоков</vt:lpstr>
      <vt:lpstr>Растягивание только одной колонки</vt:lpstr>
      <vt:lpstr>Презентация PowerPoint</vt:lpstr>
      <vt:lpstr>Схлопывание родительского блока</vt:lpstr>
      <vt:lpstr>Завершение обтекания текстом блока  со свойством float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dc:creator>roman</dc:creator>
  <cp:lastModifiedBy>roman</cp:lastModifiedBy>
  <cp:revision>387</cp:revision>
  <dcterms:modified xsi:type="dcterms:W3CDTF">2017-09-29T16:43:40Z</dcterms:modified>
</cp:coreProperties>
</file>