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99" r:id="rId4"/>
    <p:sldId id="269" r:id="rId5"/>
    <p:sldId id="270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297" r:id="rId14"/>
    <p:sldId id="294" r:id="rId15"/>
    <p:sldId id="295" r:id="rId16"/>
    <p:sldId id="296" r:id="rId17"/>
    <p:sldId id="298" r:id="rId18"/>
    <p:sldId id="288" r:id="rId19"/>
    <p:sldId id="286" r:id="rId20"/>
    <p:sldId id="290" r:id="rId21"/>
    <p:sldId id="272" r:id="rId22"/>
    <p:sldId id="279" r:id="rId23"/>
    <p:sldId id="276" r:id="rId24"/>
    <p:sldId id="277" r:id="rId25"/>
    <p:sldId id="285" r:id="rId26"/>
    <p:sldId id="31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94628" autoAdjust="0"/>
  </p:normalViewPr>
  <p:slideViewPr>
    <p:cSldViewPr>
      <p:cViewPr varScale="1">
        <p:scale>
          <a:sx n="102" d="100"/>
          <a:sy n="102" d="100"/>
        </p:scale>
        <p:origin x="3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6EF158-505A-45E0-A8F6-08FACAFEA13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DEDEDE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/>
            </a:r>
            <a:br>
              <a:rPr lang="en-US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ru-RU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курс </a:t>
            </a:r>
            <a:r>
              <a:rPr lang="en-US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HTML </a:t>
            </a:r>
            <a:r>
              <a:rPr lang="ru-RU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и</a:t>
            </a:r>
            <a: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CSS</a:t>
            </a:r>
            <a:b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(</a:t>
            </a:r>
            <a:r>
              <a:rPr lang="ru-RU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второй уровень</a:t>
            </a:r>
            <a: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)</a:t>
            </a:r>
            <a:b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/>
            </a:r>
            <a:b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3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http://design-class.com.ua </a:t>
            </a:r>
            <a:r>
              <a:rPr lang="ru-RU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/>
            </a:r>
            <a:br>
              <a:rPr lang="ru-RU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endParaRPr lang="ru-RU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873"/>
            <a:ext cx="5256584" cy="16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138" y="55299"/>
            <a:ext cx="316835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sz="200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cs typeface="Courier New" pitchFamily="49" charset="0"/>
              </a:defRPr>
            </a:lvl1pPr>
            <a:extLst/>
          </a:lstStyle>
          <a:p>
            <a:r>
              <a:rPr lang="ru-RU" dirty="0"/>
              <a:t>Объединение ячеек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716503"/>
            <a:ext cx="8784976" cy="1200329"/>
          </a:xfrm>
          <a:prstGeom prst="rect">
            <a:avLst/>
          </a:prstGeom>
          <a:solidFill>
            <a:schemeClr val="bg2">
              <a:alpha val="2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Осуществляется атрибутами элемента </a:t>
            </a:r>
            <a:r>
              <a:rPr lang="en-US" b="1" dirty="0" smtClean="0"/>
              <a:t>TD</a:t>
            </a:r>
          </a:p>
          <a:p>
            <a:endParaRPr lang="en-US" dirty="0"/>
          </a:p>
          <a:p>
            <a:pPr lvl="0"/>
            <a:r>
              <a:rPr lang="ru-RU" b="1" dirty="0" smtClean="0">
                <a:latin typeface="Courier New" pitchFamily="49" charset="0"/>
              </a:rPr>
              <a:t>с</a:t>
            </a:r>
            <a:r>
              <a:rPr lang="en-US" b="1" dirty="0" err="1" smtClean="0">
                <a:latin typeface="Courier New" pitchFamily="49" charset="0"/>
              </a:rPr>
              <a:t>olspan</a:t>
            </a:r>
            <a:r>
              <a:rPr lang="en-US" b="1" dirty="0" smtClean="0">
                <a:latin typeface="Courier New" pitchFamily="49" charset="0"/>
              </a:rPr>
              <a:t> = “</a:t>
            </a:r>
            <a:r>
              <a:rPr lang="ru-RU" b="1" dirty="0" smtClean="0">
                <a:latin typeface="Courier New" pitchFamily="49" charset="0"/>
              </a:rPr>
              <a:t>число</a:t>
            </a:r>
            <a:r>
              <a:rPr lang="en-US" b="1" dirty="0" smtClean="0">
                <a:latin typeface="Courier New" pitchFamily="49" charset="0"/>
              </a:rPr>
              <a:t>”</a:t>
            </a:r>
            <a:r>
              <a:rPr lang="ru-RU" b="1" dirty="0" smtClean="0">
                <a:latin typeface="Courier New" pitchFamily="49" charset="0"/>
              </a:rPr>
              <a:t> – количество объединяемых ячеек</a:t>
            </a:r>
          </a:p>
          <a:p>
            <a:r>
              <a:rPr lang="en-US" b="1" dirty="0" err="1" smtClean="0">
                <a:latin typeface="Courier New" pitchFamily="49" charset="0"/>
              </a:rPr>
              <a:t>rowspan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 “</a:t>
            </a:r>
            <a:r>
              <a:rPr lang="ru-RU" b="1" dirty="0">
                <a:latin typeface="Courier New" pitchFamily="49" charset="0"/>
              </a:rPr>
              <a:t>число</a:t>
            </a:r>
            <a:r>
              <a:rPr lang="en-US" b="1" dirty="0">
                <a:latin typeface="Courier New" pitchFamily="49" charset="0"/>
              </a:rPr>
              <a:t>”</a:t>
            </a:r>
            <a:r>
              <a:rPr lang="ru-RU" b="1" dirty="0">
                <a:latin typeface="Courier New" pitchFamily="49" charset="0"/>
              </a:rPr>
              <a:t> – количество объединяемых </a:t>
            </a:r>
            <a:r>
              <a:rPr lang="ru-RU" b="1" dirty="0" smtClean="0">
                <a:latin typeface="Courier New" pitchFamily="49" charset="0"/>
              </a:rPr>
              <a:t>строк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6132512" y="4365104"/>
          <a:ext cx="2903984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5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928">
                <a:tc grid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800" b="1" kern="1200" dirty="0" smtClean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Ячейка1</a:t>
                      </a:r>
                      <a:r>
                        <a:rPr kumimoji="0" lang="en-US" sz="1800" b="1" kern="1200" dirty="0" smtClean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  +  </a:t>
                      </a:r>
                      <a:r>
                        <a:rPr kumimoji="0" lang="ru-RU" sz="1800" b="1" kern="1200" dirty="0" smtClean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Ячейка2</a:t>
                      </a:r>
                      <a:endParaRPr kumimoji="0" lang="ru-RU" sz="1800" b="1" kern="1200" dirty="0">
                        <a:solidFill>
                          <a:srgbClr val="456A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928">
                <a:tc>
                  <a:txBody>
                    <a:bodyPr/>
                    <a:lstStyle/>
                    <a:p>
                      <a:r>
                        <a:rPr lang="ru-RU" dirty="0" smtClean="0"/>
                        <a:t>Ячейка</a:t>
                      </a:r>
                      <a:r>
                        <a:rPr lang="en-US" dirty="0" smtClean="0"/>
                        <a:t> 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Ячейка</a:t>
                      </a:r>
                      <a:r>
                        <a:rPr lang="en-US" sz="1800" b="1" kern="1200" dirty="0" smtClean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smtClean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800" b="1" kern="1200" dirty="0" smtClean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endParaRPr lang="ru-RU" sz="1800" b="1" kern="1200" dirty="0">
                        <a:solidFill>
                          <a:srgbClr val="456A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1" kern="1200" dirty="0" smtClean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Ячейка</a:t>
                      </a:r>
                      <a:r>
                        <a:rPr lang="en-US" sz="1800" b="1" kern="1200" dirty="0" smtClean="0">
                          <a:solidFill>
                            <a:srgbClr val="456A1C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lang="ru-RU" sz="1800" b="1" kern="1200" dirty="0">
                        <a:solidFill>
                          <a:srgbClr val="456A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928">
                <a:tc>
                  <a:txBody>
                    <a:bodyPr/>
                    <a:lstStyle/>
                    <a:p>
                      <a:r>
                        <a:rPr lang="ru-RU" dirty="0" smtClean="0"/>
                        <a:t>Ячейка</a:t>
                      </a:r>
                      <a:r>
                        <a:rPr lang="en-US" dirty="0" smtClean="0"/>
                        <a:t> 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6132512" y="2097564"/>
          <a:ext cx="2903984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5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Ячейка1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Ячейка2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928">
                <a:tc>
                  <a:txBody>
                    <a:bodyPr/>
                    <a:lstStyle/>
                    <a:p>
                      <a:r>
                        <a:rPr lang="ru-RU" dirty="0" smtClean="0"/>
                        <a:t>Ячейка</a:t>
                      </a:r>
                      <a:r>
                        <a:rPr lang="en-US" dirty="0" smtClean="0"/>
                        <a:t> 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Ячейка4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928">
                <a:tc>
                  <a:txBody>
                    <a:bodyPr/>
                    <a:lstStyle/>
                    <a:p>
                      <a:r>
                        <a:rPr lang="ru-RU" dirty="0" smtClean="0"/>
                        <a:t>Ячейка</a:t>
                      </a:r>
                      <a:r>
                        <a:rPr lang="en-US" dirty="0" smtClean="0"/>
                        <a:t> 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Ячейка</a:t>
                      </a:r>
                      <a:r>
                        <a:rPr lang="en-US" dirty="0" smtClean="0"/>
                        <a:t> 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3120057"/>
            <a:ext cx="5976664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&lt;td 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</a:rPr>
              <a:t>с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olspan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= “2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”</a:t>
            </a:r>
            <a:r>
              <a:rPr lang="en-US" b="1" dirty="0" smtClean="0">
                <a:solidFill>
                  <a:schemeClr val="accent2"/>
                </a:solidFill>
              </a:rPr>
              <a:t>&gt;</a:t>
            </a:r>
            <a:r>
              <a:rPr lang="ru-RU" b="1" dirty="0" smtClean="0">
                <a:solidFill>
                  <a:srgbClr val="456A1C"/>
                </a:solidFill>
              </a:rPr>
              <a:t>Ячейка1</a:t>
            </a:r>
            <a:r>
              <a:rPr lang="en-US" b="1" dirty="0" smtClean="0">
                <a:solidFill>
                  <a:srgbClr val="456A1C"/>
                </a:solidFill>
              </a:rPr>
              <a:t>+ </a:t>
            </a:r>
            <a:r>
              <a:rPr lang="ru-RU" b="1" dirty="0" smtClean="0">
                <a:solidFill>
                  <a:srgbClr val="456A1C"/>
                </a:solidFill>
              </a:rPr>
              <a:t>Ячейка2</a:t>
            </a:r>
            <a:r>
              <a:rPr lang="en-US" b="1" dirty="0" smtClean="0"/>
              <a:t>&lt;/td&gt;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td</a:t>
            </a:r>
            <a:r>
              <a:rPr lang="en-US" dirty="0" smtClean="0"/>
              <a:t>&gt;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Ячейка</a:t>
            </a:r>
            <a:r>
              <a:rPr lang="en-US" dirty="0" smtClean="0"/>
              <a:t> 3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&lt;/</a:t>
            </a:r>
            <a:r>
              <a:rPr lang="en-US" dirty="0"/>
              <a:t>td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&lt;td </a:t>
            </a:r>
            <a:r>
              <a:rPr lang="en-US" dirty="0" smtClean="0"/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rowspan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= “2”</a:t>
            </a:r>
            <a:r>
              <a:rPr lang="en-US" dirty="0">
                <a:latin typeface="Courier New" pitchFamily="49" charset="0"/>
              </a:rPr>
              <a:t>&gt;</a:t>
            </a:r>
            <a:r>
              <a:rPr lang="ru-RU" b="1" dirty="0">
                <a:solidFill>
                  <a:srgbClr val="456A1C"/>
                </a:solidFill>
              </a:rPr>
              <a:t>Ячейка</a:t>
            </a:r>
            <a:r>
              <a:rPr lang="en-US" b="1" dirty="0">
                <a:solidFill>
                  <a:srgbClr val="456A1C"/>
                </a:solidFill>
              </a:rPr>
              <a:t> 4+</a:t>
            </a:r>
            <a:r>
              <a:rPr lang="ru-RU" b="1" dirty="0">
                <a:solidFill>
                  <a:srgbClr val="456A1C"/>
                </a:solidFill>
              </a:rPr>
              <a:t>Ячейка</a:t>
            </a:r>
            <a:r>
              <a:rPr lang="en-US" b="1" dirty="0">
                <a:solidFill>
                  <a:srgbClr val="456A1C"/>
                </a:solidFill>
              </a:rPr>
              <a:t> 6 </a:t>
            </a:r>
            <a:r>
              <a:rPr lang="en-US" b="1" dirty="0" smtClean="0"/>
              <a:t>&lt;/</a:t>
            </a:r>
            <a:r>
              <a:rPr lang="en-US" b="1" dirty="0"/>
              <a:t>td&gt;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ru-RU" dirty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td</a:t>
            </a:r>
            <a:r>
              <a:rPr lang="en-US" dirty="0" smtClean="0"/>
              <a:t>&gt;</a:t>
            </a:r>
            <a:r>
              <a:rPr lang="ru-RU" dirty="0"/>
              <a:t> Ячейка</a:t>
            </a:r>
            <a:r>
              <a:rPr lang="en-US" dirty="0"/>
              <a:t> </a:t>
            </a:r>
            <a:r>
              <a:rPr lang="en-US" dirty="0" smtClean="0"/>
              <a:t> 5&lt;/</a:t>
            </a:r>
            <a:r>
              <a:rPr lang="en-US" dirty="0"/>
              <a:t>td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555776" y="3717032"/>
            <a:ext cx="3672408" cy="72008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2521819" y="5168766"/>
            <a:ext cx="5722589" cy="1299667"/>
            <a:chOff x="2521819" y="5168766"/>
            <a:chExt cx="5722589" cy="1299667"/>
          </a:xfrm>
        </p:grpSpPr>
        <p:cxnSp>
          <p:nvCxnSpPr>
            <p:cNvPr id="10" name="Прямая со стрелкой 9"/>
            <p:cNvCxnSpPr/>
            <p:nvPr/>
          </p:nvCxnSpPr>
          <p:spPr>
            <a:xfrm flipV="1">
              <a:off x="7988968" y="5373216"/>
              <a:ext cx="255440" cy="2880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олилиния 16"/>
            <p:cNvSpPr/>
            <p:nvPr/>
          </p:nvSpPr>
          <p:spPr>
            <a:xfrm>
              <a:off x="2521819" y="5168766"/>
              <a:ext cx="5467149" cy="1299667"/>
            </a:xfrm>
            <a:custGeom>
              <a:avLst/>
              <a:gdLst>
                <a:gd name="connsiteX0" fmla="*/ 0 w 5467149"/>
                <a:gd name="connsiteY0" fmla="*/ 0 h 1299667"/>
                <a:gd name="connsiteX1" fmla="*/ 3619099 w 5467149"/>
                <a:gd name="connsiteY1" fmla="*/ 1289786 h 1299667"/>
                <a:gd name="connsiteX2" fmla="*/ 5467149 w 5467149"/>
                <a:gd name="connsiteY2" fmla="*/ 490889 h 129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7149" h="1299667">
                  <a:moveTo>
                    <a:pt x="0" y="0"/>
                  </a:moveTo>
                  <a:cubicBezTo>
                    <a:pt x="1353954" y="603985"/>
                    <a:pt x="2707908" y="1207971"/>
                    <a:pt x="3619099" y="1289786"/>
                  </a:cubicBezTo>
                  <a:cubicBezTo>
                    <a:pt x="4530290" y="1371601"/>
                    <a:pt x="4998719" y="931245"/>
                    <a:pt x="5467149" y="490889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963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14886"/>
              </p:ext>
            </p:extLst>
          </p:nvPr>
        </p:nvGraphicFramePr>
        <p:xfrm>
          <a:off x="179512" y="1729616"/>
          <a:ext cx="8496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1-1  +   Ячейка 2-1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1-2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1-3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2-2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2-3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1-4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2-4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016" y="620688"/>
            <a:ext cx="8892480" cy="646331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Задача</a:t>
            </a:r>
            <a:r>
              <a:rPr lang="en-US" dirty="0"/>
              <a:t>:</a:t>
            </a:r>
            <a:r>
              <a:rPr lang="ru-RU" dirty="0"/>
              <a:t>   из исходного варианта таблица   сделать  следующее объединение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568786" y="127386"/>
            <a:ext cx="14125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cell_1.html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2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9212"/>
              </p:ext>
            </p:extLst>
          </p:nvPr>
        </p:nvGraphicFramePr>
        <p:xfrm>
          <a:off x="827584" y="692696"/>
          <a:ext cx="6768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1-1</a:t>
                      </a:r>
                      <a:endParaRPr kumimoji="0"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2-2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2-3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3-4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760" y="2382788"/>
            <a:ext cx="8892480" cy="646331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из </a:t>
            </a:r>
            <a:r>
              <a:rPr lang="ru-RU" dirty="0"/>
              <a:t>исходного варианта таблица   сделать  следующее объединение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16632"/>
            <a:ext cx="8064896" cy="369332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Самостоятельно создать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таблицу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файле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_2.html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539552" y="4077072"/>
          <a:ext cx="6768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1-1</a:t>
                      </a:r>
                      <a:endParaRPr kumimoji="0"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2-1  + Ячейка 3-1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3-2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3-3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Ячейка 2-4  +  Ячейка 3-4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5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16620"/>
            <a:ext cx="8496944" cy="2308324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border-spacing: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Если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значение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border-collapse: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separate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то можно задавать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расстояние между ячейками  правилом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border-spacing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значение1 [значение2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Если значение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border-collapse: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collapse;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то  возможно задавать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border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для групп строк или колонок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131676"/>
            <a:ext cx="8496944" cy="36933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Для групп строк или колонок можно задавать  фон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backgound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6296" y="107340"/>
            <a:ext cx="1800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tables.html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16632"/>
            <a:ext cx="518457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border-collapse: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separate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 collapse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97160"/>
            <a:ext cx="4075667" cy="379512"/>
          </a:xfrm>
        </p:spPr>
        <p:txBody>
          <a:bodyPr>
            <a:normAutofit fontScale="90000"/>
          </a:bodyPr>
          <a:lstStyle/>
          <a:p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Группировка таблицы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по блокам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35496" y="632877"/>
            <a:ext cx="6048672" cy="4524315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</a:rPr>
              <a:t>table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  <a:latin typeface="Courier New" pitchFamily="49" charset="0"/>
              </a:rPr>
              <a:t>width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</a:rPr>
              <a:t>100%"&gt;</a:t>
            </a:r>
            <a:r>
              <a:rPr lang="ru-RU" b="1" dirty="0">
                <a:latin typeface="Courier New" pitchFamily="49" charset="0"/>
              </a:rPr>
              <a:t/>
            </a:r>
            <a:br>
              <a:rPr lang="ru-RU" b="1" dirty="0">
                <a:latin typeface="Courier New" pitchFamily="49" charset="0"/>
              </a:rPr>
            </a:br>
            <a:r>
              <a:rPr lang="ru-RU" b="1" dirty="0">
                <a:latin typeface="Courier New" pitchFamily="49" charset="0"/>
              </a:rPr>
              <a:t/>
            </a:r>
            <a:br>
              <a:rPr lang="ru-RU" b="1" dirty="0">
                <a:latin typeface="Courier New" pitchFamily="49" charset="0"/>
              </a:rPr>
            </a:br>
            <a:r>
              <a:rPr lang="ru-RU" b="1" dirty="0">
                <a:latin typeface="Courier New" pitchFamily="49" charset="0"/>
              </a:rPr>
              <a:t>&lt;</a:t>
            </a:r>
            <a:r>
              <a:rPr lang="ru-RU" b="1" dirty="0" err="1">
                <a:solidFill>
                  <a:srgbClr val="0000FF"/>
                </a:solidFill>
                <a:latin typeface="Courier New" pitchFamily="49" charset="0"/>
              </a:rPr>
              <a:t>thead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align</a:t>
            </a:r>
            <a:r>
              <a:rPr lang="ru-RU" b="1" dirty="0">
                <a:latin typeface="Courier New" pitchFamily="49" charset="0"/>
              </a:rPr>
              <a:t>="</a:t>
            </a:r>
            <a:r>
              <a:rPr lang="ru-RU" b="1" dirty="0" err="1">
                <a:latin typeface="Courier New" pitchFamily="49" charset="0"/>
              </a:rPr>
              <a:t>center</a:t>
            </a:r>
            <a:r>
              <a:rPr lang="ru-RU" b="1" dirty="0">
                <a:latin typeface="Courier New" pitchFamily="49" charset="0"/>
              </a:rPr>
              <a:t>" </a:t>
            </a:r>
            <a:r>
              <a:rPr lang="ru-RU" b="1" dirty="0" err="1">
                <a:latin typeface="Courier New" pitchFamily="49" charset="0"/>
              </a:rPr>
              <a:t>bgcolor</a:t>
            </a:r>
            <a:r>
              <a:rPr lang="ru-RU" b="1" dirty="0">
                <a:latin typeface="Courier New" pitchFamily="49" charset="0"/>
              </a:rPr>
              <a:t>="#</a:t>
            </a:r>
            <a:r>
              <a:rPr lang="ru-RU" b="1" dirty="0" err="1" smtClean="0">
                <a:latin typeface="Courier New" pitchFamily="49" charset="0"/>
              </a:rPr>
              <a:t>fcc</a:t>
            </a:r>
            <a:r>
              <a:rPr lang="ru-RU" b="1" dirty="0" smtClean="0">
                <a:latin typeface="Courier New" pitchFamily="49" charset="0"/>
              </a:rPr>
              <a:t>"&gt;</a:t>
            </a:r>
            <a:r>
              <a:rPr lang="ru-RU" b="1" dirty="0">
                <a:latin typeface="Courier New" pitchFamily="49" charset="0"/>
              </a:rPr>
              <a:t/>
            </a:r>
            <a:br>
              <a:rPr lang="ru-RU" b="1" dirty="0">
                <a:latin typeface="Courier New" pitchFamily="49" charset="0"/>
              </a:rPr>
            </a:br>
            <a:r>
              <a:rPr lang="ru-RU" b="1" dirty="0" smtClean="0">
                <a:latin typeface="Courier New" pitchFamily="49" charset="0"/>
              </a:rPr>
              <a:t>     &lt;</a:t>
            </a:r>
            <a:r>
              <a:rPr lang="ru-RU" b="1" dirty="0" err="1">
                <a:latin typeface="Courier New" pitchFamily="49" charset="0"/>
              </a:rPr>
              <a:t>tr</a:t>
            </a:r>
            <a:r>
              <a:rPr lang="ru-RU" b="1" dirty="0">
                <a:latin typeface="Courier New" pitchFamily="49" charset="0"/>
              </a:rPr>
              <a:t>&gt;&lt;</a:t>
            </a:r>
            <a:r>
              <a:rPr lang="ru-RU" b="1" dirty="0" err="1">
                <a:latin typeface="Courier New" pitchFamily="49" charset="0"/>
              </a:rPr>
              <a:t>td</a:t>
            </a:r>
            <a:r>
              <a:rPr lang="ru-RU" b="1" dirty="0">
                <a:latin typeface="Courier New" pitchFamily="49" charset="0"/>
              </a:rPr>
              <a:t>&gt; ... &lt;/</a:t>
            </a:r>
            <a:r>
              <a:rPr lang="ru-RU" b="1" dirty="0" err="1">
                <a:latin typeface="Courier New" pitchFamily="49" charset="0"/>
              </a:rPr>
              <a:t>td</a:t>
            </a:r>
            <a:r>
              <a:rPr lang="ru-RU" b="1" dirty="0">
                <a:latin typeface="Courier New" pitchFamily="49" charset="0"/>
              </a:rPr>
              <a:t>&gt;&lt;</a:t>
            </a:r>
            <a:r>
              <a:rPr lang="ru-RU" b="1" dirty="0" err="1">
                <a:latin typeface="Courier New" pitchFamily="49" charset="0"/>
              </a:rPr>
              <a:t>td</a:t>
            </a:r>
            <a:r>
              <a:rPr lang="ru-RU" b="1" dirty="0">
                <a:latin typeface="Courier New" pitchFamily="49" charset="0"/>
              </a:rPr>
              <a:t>&gt; ... &lt;/</a:t>
            </a:r>
            <a:r>
              <a:rPr lang="ru-RU" b="1" dirty="0" err="1">
                <a:latin typeface="Courier New" pitchFamily="49" charset="0"/>
              </a:rPr>
              <a:t>td</a:t>
            </a:r>
            <a:r>
              <a:rPr lang="ru-RU" b="1" dirty="0">
                <a:latin typeface="Courier New" pitchFamily="49" charset="0"/>
              </a:rPr>
              <a:t>&gt;&lt;/</a:t>
            </a:r>
            <a:r>
              <a:rPr lang="ru-RU" b="1" dirty="0" err="1">
                <a:latin typeface="Courier New" pitchFamily="49" charset="0"/>
              </a:rPr>
              <a:t>tr</a:t>
            </a:r>
            <a:r>
              <a:rPr lang="ru-RU" b="1" dirty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ru-RU" b="1" dirty="0" smtClean="0">
                <a:latin typeface="Courier New" pitchFamily="49" charset="0"/>
              </a:rPr>
              <a:t>&lt;/</a:t>
            </a:r>
            <a:r>
              <a:rPr lang="ru-RU" b="1" dirty="0" err="1">
                <a:solidFill>
                  <a:srgbClr val="0000FF"/>
                </a:solidFill>
                <a:latin typeface="Courier New" pitchFamily="49" charset="0"/>
              </a:rPr>
              <a:t>thead</a:t>
            </a:r>
            <a:r>
              <a:rPr lang="ru-RU" b="1" dirty="0">
                <a:latin typeface="Courier New" pitchFamily="49" charset="0"/>
              </a:rPr>
              <a:t>&gt;</a:t>
            </a:r>
            <a:br>
              <a:rPr lang="ru-RU" b="1" dirty="0">
                <a:latin typeface="Courier New" pitchFamily="49" charset="0"/>
              </a:rPr>
            </a:b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ru-RU" b="1" dirty="0">
                <a:latin typeface="Courier New" pitchFamily="49" charset="0"/>
              </a:rPr>
              <a:t>&lt;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foot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align</a:t>
            </a:r>
            <a:r>
              <a:rPr lang="ru-RU" b="1" dirty="0">
                <a:latin typeface="Courier New" pitchFamily="49" charset="0"/>
              </a:rPr>
              <a:t>="</a:t>
            </a:r>
            <a:r>
              <a:rPr lang="en-US" b="1" dirty="0">
                <a:latin typeface="Courier New" pitchFamily="49" charset="0"/>
              </a:rPr>
              <a:t>center</a:t>
            </a:r>
            <a:r>
              <a:rPr lang="ru-RU" b="1" dirty="0">
                <a:latin typeface="Courier New" pitchFamily="49" charset="0"/>
              </a:rPr>
              <a:t>" </a:t>
            </a:r>
            <a:r>
              <a:rPr lang="ru-RU" b="1" dirty="0" err="1">
                <a:latin typeface="Courier New" pitchFamily="49" charset="0"/>
              </a:rPr>
              <a:t>bgcolor</a:t>
            </a:r>
            <a:r>
              <a:rPr lang="ru-RU" b="1" dirty="0">
                <a:latin typeface="Courier New" pitchFamily="49" charset="0"/>
              </a:rPr>
              <a:t>="</a:t>
            </a:r>
            <a:r>
              <a:rPr lang="en-US" b="1" dirty="0">
                <a:latin typeface="Courier New" pitchFamily="49" charset="0"/>
              </a:rPr>
              <a:t>red</a:t>
            </a:r>
            <a:r>
              <a:rPr lang="ru-RU" b="1" dirty="0">
                <a:latin typeface="Courier New" pitchFamily="49" charset="0"/>
              </a:rPr>
              <a:t>"&gt;</a:t>
            </a:r>
            <a:br>
              <a:rPr lang="ru-RU" b="1" dirty="0">
                <a:latin typeface="Courier New" pitchFamily="49" charset="0"/>
              </a:rPr>
            </a:br>
            <a:r>
              <a:rPr lang="ru-RU" b="1" dirty="0" smtClean="0">
                <a:latin typeface="Courier New" pitchFamily="49" charset="0"/>
              </a:rPr>
              <a:t>   &lt;</a:t>
            </a:r>
            <a:r>
              <a:rPr lang="ru-RU" b="1" dirty="0" err="1">
                <a:latin typeface="Courier New" pitchFamily="49" charset="0"/>
              </a:rPr>
              <a:t>tr</a:t>
            </a:r>
            <a:r>
              <a:rPr lang="ru-RU" b="1" dirty="0">
                <a:latin typeface="Courier New" pitchFamily="49" charset="0"/>
              </a:rPr>
              <a:t>&gt;&lt;</a:t>
            </a:r>
            <a:r>
              <a:rPr lang="ru-RU" b="1" dirty="0" err="1">
                <a:latin typeface="Courier New" pitchFamily="49" charset="0"/>
              </a:rPr>
              <a:t>td</a:t>
            </a:r>
            <a:r>
              <a:rPr lang="ru-RU" b="1" dirty="0">
                <a:latin typeface="Courier New" pitchFamily="49" charset="0"/>
              </a:rPr>
              <a:t>&gt; ... &lt;/</a:t>
            </a:r>
            <a:r>
              <a:rPr lang="ru-RU" b="1" dirty="0" err="1">
                <a:latin typeface="Courier New" pitchFamily="49" charset="0"/>
              </a:rPr>
              <a:t>td</a:t>
            </a:r>
            <a:r>
              <a:rPr lang="ru-RU" b="1" dirty="0">
                <a:latin typeface="Courier New" pitchFamily="49" charset="0"/>
              </a:rPr>
              <a:t>&gt;&lt;</a:t>
            </a:r>
            <a:r>
              <a:rPr lang="ru-RU" b="1" dirty="0" err="1">
                <a:latin typeface="Courier New" pitchFamily="49" charset="0"/>
              </a:rPr>
              <a:t>td</a:t>
            </a:r>
            <a:r>
              <a:rPr lang="ru-RU" b="1" dirty="0">
                <a:latin typeface="Courier New" pitchFamily="49" charset="0"/>
              </a:rPr>
              <a:t>&gt; ... &lt;/</a:t>
            </a:r>
            <a:r>
              <a:rPr lang="ru-RU" b="1" dirty="0" err="1">
                <a:latin typeface="Courier New" pitchFamily="49" charset="0"/>
              </a:rPr>
              <a:t>td</a:t>
            </a:r>
            <a:r>
              <a:rPr lang="ru-RU" b="1" dirty="0">
                <a:latin typeface="Courier New" pitchFamily="49" charset="0"/>
              </a:rPr>
              <a:t>&gt;&lt;/</a:t>
            </a:r>
            <a:r>
              <a:rPr lang="ru-RU" b="1" dirty="0" err="1">
                <a:latin typeface="Courier New" pitchFamily="49" charset="0"/>
              </a:rPr>
              <a:t>tr</a:t>
            </a:r>
            <a:r>
              <a:rPr lang="ru-RU" b="1" dirty="0">
                <a:latin typeface="Courier New" pitchFamily="49" charset="0"/>
              </a:rPr>
              <a:t>&gt; </a:t>
            </a:r>
            <a:br>
              <a:rPr lang="ru-RU" b="1" dirty="0">
                <a:latin typeface="Courier New" pitchFamily="49" charset="0"/>
              </a:rPr>
            </a:br>
            <a:r>
              <a:rPr lang="ru-RU" b="1" dirty="0" smtClean="0">
                <a:latin typeface="Courier New" pitchFamily="49" charset="0"/>
              </a:rPr>
              <a:t>&lt;/</a:t>
            </a:r>
            <a:r>
              <a:rPr lang="ru-RU" b="1" dirty="0" smtClean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foot</a:t>
            </a:r>
            <a:r>
              <a:rPr lang="ru-RU" b="1" dirty="0" smtClean="0">
                <a:latin typeface="Courier New" pitchFamily="49" charset="0"/>
              </a:rPr>
              <a:t>&gt;</a:t>
            </a:r>
            <a:br>
              <a:rPr lang="ru-RU" b="1" dirty="0" smtClean="0">
                <a:latin typeface="Courier New" pitchFamily="49" charset="0"/>
              </a:rPr>
            </a:br>
            <a:r>
              <a:rPr lang="ru-RU" b="1" dirty="0">
                <a:latin typeface="Courier New" pitchFamily="49" charset="0"/>
              </a:rPr>
              <a:t/>
            </a:r>
            <a:br>
              <a:rPr lang="ru-RU" b="1" dirty="0">
                <a:latin typeface="Courier New" pitchFamily="49" charset="0"/>
              </a:rPr>
            </a:br>
            <a:r>
              <a:rPr lang="ru-RU" b="1" dirty="0">
                <a:latin typeface="Courier New" pitchFamily="49" charset="0"/>
              </a:rPr>
              <a:t>&lt;</a:t>
            </a:r>
            <a:r>
              <a:rPr lang="ru-RU" b="1" dirty="0" err="1">
                <a:solidFill>
                  <a:srgbClr val="0000FF"/>
                </a:solidFill>
                <a:latin typeface="Courier New" pitchFamily="49" charset="0"/>
              </a:rPr>
              <a:t>tbody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align</a:t>
            </a:r>
            <a:r>
              <a:rPr lang="ru-RU" b="1" dirty="0">
                <a:latin typeface="Courier New" pitchFamily="49" charset="0"/>
              </a:rPr>
              <a:t>="</a:t>
            </a:r>
            <a:r>
              <a:rPr lang="ru-RU" b="1" dirty="0" err="1">
                <a:latin typeface="Courier New" pitchFamily="49" charset="0"/>
              </a:rPr>
              <a:t>right</a:t>
            </a:r>
            <a:r>
              <a:rPr lang="ru-RU" b="1" dirty="0">
                <a:latin typeface="Courier New" pitchFamily="49" charset="0"/>
              </a:rPr>
              <a:t>" </a:t>
            </a:r>
            <a:r>
              <a:rPr lang="ru-RU" b="1" dirty="0" err="1">
                <a:latin typeface="Courier New" pitchFamily="49" charset="0"/>
              </a:rPr>
              <a:t>bgcolor</a:t>
            </a:r>
            <a:r>
              <a:rPr lang="ru-RU" b="1" dirty="0">
                <a:latin typeface="Courier New" pitchFamily="49" charset="0"/>
              </a:rPr>
              <a:t>="</a:t>
            </a:r>
            <a:r>
              <a:rPr lang="ru-RU" b="1" dirty="0" err="1">
                <a:latin typeface="Courier New" pitchFamily="49" charset="0"/>
              </a:rPr>
              <a:t>silver</a:t>
            </a:r>
            <a:r>
              <a:rPr lang="ru-RU" b="1" dirty="0">
                <a:latin typeface="Courier New" pitchFamily="49" charset="0"/>
              </a:rPr>
              <a:t>"&gt;</a:t>
            </a:r>
            <a:br>
              <a:rPr lang="ru-RU" b="1" dirty="0">
                <a:latin typeface="Courier New" pitchFamily="49" charset="0"/>
              </a:rPr>
            </a:br>
            <a:r>
              <a:rPr lang="ru-RU" b="1" dirty="0" smtClean="0">
                <a:latin typeface="Courier New" pitchFamily="49" charset="0"/>
              </a:rPr>
              <a:t>     &lt;</a:t>
            </a:r>
            <a:r>
              <a:rPr lang="ru-RU" b="1" dirty="0" err="1">
                <a:latin typeface="Courier New" pitchFamily="49" charset="0"/>
              </a:rPr>
              <a:t>tr</a:t>
            </a:r>
            <a:r>
              <a:rPr lang="ru-RU" b="1" dirty="0">
                <a:latin typeface="Courier New" pitchFamily="49" charset="0"/>
              </a:rPr>
              <a:t>&gt;&lt;</a:t>
            </a:r>
            <a:r>
              <a:rPr lang="ru-RU" b="1" dirty="0" err="1">
                <a:latin typeface="Courier New" pitchFamily="49" charset="0"/>
              </a:rPr>
              <a:t>td</a:t>
            </a:r>
            <a:r>
              <a:rPr lang="ru-RU" b="1" dirty="0">
                <a:latin typeface="Courier New" pitchFamily="49" charset="0"/>
              </a:rPr>
              <a:t>&gt; ... &lt;/</a:t>
            </a:r>
            <a:r>
              <a:rPr lang="ru-RU" b="1" dirty="0" err="1">
                <a:latin typeface="Courier New" pitchFamily="49" charset="0"/>
              </a:rPr>
              <a:t>td</a:t>
            </a:r>
            <a:r>
              <a:rPr lang="ru-RU" b="1" dirty="0">
                <a:latin typeface="Courier New" pitchFamily="49" charset="0"/>
              </a:rPr>
              <a:t>&gt;&lt;</a:t>
            </a:r>
            <a:r>
              <a:rPr lang="ru-RU" b="1" dirty="0" err="1">
                <a:latin typeface="Courier New" pitchFamily="49" charset="0"/>
              </a:rPr>
              <a:t>td</a:t>
            </a:r>
            <a:r>
              <a:rPr lang="ru-RU" b="1" dirty="0">
                <a:latin typeface="Courier New" pitchFamily="49" charset="0"/>
              </a:rPr>
              <a:t>&gt; ... &lt;/</a:t>
            </a:r>
            <a:r>
              <a:rPr lang="ru-RU" b="1" dirty="0" err="1">
                <a:latin typeface="Courier New" pitchFamily="49" charset="0"/>
              </a:rPr>
              <a:t>td</a:t>
            </a:r>
            <a:r>
              <a:rPr lang="ru-RU" b="1" dirty="0">
                <a:latin typeface="Courier New" pitchFamily="49" charset="0"/>
              </a:rPr>
              <a:t>&gt;&lt;/</a:t>
            </a:r>
            <a:r>
              <a:rPr lang="ru-RU" b="1" dirty="0" err="1">
                <a:latin typeface="Courier New" pitchFamily="49" charset="0"/>
              </a:rPr>
              <a:t>tr</a:t>
            </a:r>
            <a:r>
              <a:rPr lang="ru-RU" b="1" dirty="0">
                <a:latin typeface="Courier New" pitchFamily="49" charset="0"/>
              </a:rPr>
              <a:t>&gt; </a:t>
            </a:r>
            <a:br>
              <a:rPr lang="ru-RU" b="1" dirty="0">
                <a:latin typeface="Courier New" pitchFamily="49" charset="0"/>
              </a:rPr>
            </a:br>
            <a:r>
              <a:rPr lang="ru-RU" b="1" dirty="0">
                <a:latin typeface="Courier New" pitchFamily="49" charset="0"/>
              </a:rPr>
              <a:t>&lt;/</a:t>
            </a:r>
            <a:r>
              <a:rPr lang="ru-RU" b="1" dirty="0" err="1">
                <a:solidFill>
                  <a:srgbClr val="0000FF"/>
                </a:solidFill>
                <a:latin typeface="Courier New" pitchFamily="49" charset="0"/>
              </a:rPr>
              <a:t>tbody</a:t>
            </a:r>
            <a:r>
              <a:rPr lang="ru-RU" b="1" dirty="0">
                <a:latin typeface="Courier New" pitchFamily="49" charset="0"/>
              </a:rPr>
              <a:t>&gt;</a:t>
            </a:r>
            <a:br>
              <a:rPr lang="ru-RU" b="1" dirty="0">
                <a:latin typeface="Courier New" pitchFamily="49" charset="0"/>
              </a:rPr>
            </a:b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</a:rPr>
              <a:t>&lt;/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</a:rPr>
              <a:t>table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</a:rPr>
              <a:t/>
            </a:r>
            <a:br>
              <a:rPr lang="ru-RU" b="1" dirty="0">
                <a:latin typeface="Courier New" pitchFamily="49" charset="0"/>
              </a:rPr>
            </a:br>
            <a:endParaRPr lang="ru-RU" b="1" dirty="0"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1208941"/>
            <a:ext cx="5976664" cy="1008112"/>
          </a:xfrm>
          <a:prstGeom prst="rect">
            <a:avLst/>
          </a:prstGeom>
          <a:solidFill>
            <a:schemeClr val="accent2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лево 3"/>
          <p:cNvSpPr/>
          <p:nvPr/>
        </p:nvSpPr>
        <p:spPr>
          <a:xfrm>
            <a:off x="6084168" y="1363645"/>
            <a:ext cx="2880320" cy="864096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latin typeface="Courier New" pitchFamily="49" charset="0"/>
              </a:rPr>
              <a:t>Верхний заголовок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496" y="2289061"/>
            <a:ext cx="5976664" cy="1008112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/>
          <p:cNvSpPr/>
          <p:nvPr/>
        </p:nvSpPr>
        <p:spPr>
          <a:xfrm>
            <a:off x="6084168" y="2489398"/>
            <a:ext cx="2880320" cy="864096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smtClean="0">
                <a:latin typeface="Courier New" pitchFamily="49" charset="0"/>
              </a:rPr>
              <a:t>Нижний </a:t>
            </a:r>
            <a:r>
              <a:rPr lang="ru-RU" b="1" dirty="0">
                <a:latin typeface="Courier New" pitchFamily="49" charset="0"/>
              </a:rPr>
              <a:t>заголовок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7504" y="3369181"/>
            <a:ext cx="5976664" cy="100811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лево 9"/>
          <p:cNvSpPr/>
          <p:nvPr/>
        </p:nvSpPr>
        <p:spPr>
          <a:xfrm>
            <a:off x="6084168" y="3497510"/>
            <a:ext cx="2880320" cy="864096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smtClean="0">
                <a:latin typeface="Courier New" pitchFamily="49" charset="0"/>
              </a:rPr>
              <a:t>Тело таблицы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373216"/>
            <a:ext cx="892899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3756F2"/>
                </a:solidFill>
                <a:latin typeface="Courier New" pitchFamily="49" charset="0"/>
              </a:rPr>
              <a:t>tbody</a:t>
            </a:r>
            <a:r>
              <a:rPr lang="uk-UA" b="1" dirty="0" smtClean="0">
                <a:latin typeface="Courier New" pitchFamily="49" charset="0"/>
              </a:rPr>
              <a:t> </a:t>
            </a:r>
            <a:r>
              <a:rPr lang="uk-UA" b="1" dirty="0" err="1" smtClean="0">
                <a:latin typeface="Courier New" pitchFamily="49" charset="0"/>
              </a:rPr>
              <a:t>блоков</a:t>
            </a:r>
            <a:r>
              <a:rPr lang="uk-UA" b="1" dirty="0" smtClean="0">
                <a:latin typeface="Courier New" pitchFamily="49" charset="0"/>
              </a:rPr>
              <a:t> м</a:t>
            </a:r>
            <a:r>
              <a:rPr lang="ru-RU" b="1" dirty="0" err="1" smtClean="0">
                <a:latin typeface="Courier New" pitchFamily="49" charset="0"/>
              </a:rPr>
              <a:t>ожет</a:t>
            </a:r>
            <a:r>
              <a:rPr lang="ru-RU" b="1" dirty="0" smtClean="0">
                <a:latin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</a:rPr>
              <a:t>быть много</a:t>
            </a:r>
            <a:r>
              <a:rPr lang="uk-UA" b="1" dirty="0" smtClean="0">
                <a:latin typeface="Courier New" pitchFamily="49" charset="0"/>
              </a:rPr>
              <a:t>. </a:t>
            </a:r>
          </a:p>
          <a:p>
            <a:r>
              <a:rPr lang="uk-UA" b="1" dirty="0" err="1" smtClean="0">
                <a:latin typeface="Courier New" pitchFamily="49" charset="0"/>
              </a:rPr>
              <a:t>Но</a:t>
            </a:r>
            <a:r>
              <a:rPr lang="uk-UA" b="1" dirty="0" smtClean="0">
                <a:latin typeface="Courier New" pitchFamily="49" charset="0"/>
              </a:rPr>
              <a:t> </a:t>
            </a:r>
            <a:r>
              <a:rPr lang="uk-UA" b="1" dirty="0">
                <a:latin typeface="Courier New" pitchFamily="49" charset="0"/>
              </a:rPr>
              <a:t>все </a:t>
            </a:r>
            <a:r>
              <a:rPr lang="uk-UA" b="1" dirty="0" err="1">
                <a:latin typeface="Courier New" pitchFamily="49" charset="0"/>
              </a:rPr>
              <a:t>разделы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</a:rPr>
              <a:t>должны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</a:rPr>
              <a:t>содержать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</a:rPr>
              <a:t>одинаковое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</a:rPr>
              <a:t>количество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dirty="0" err="1" smtClean="0">
                <a:latin typeface="Courier New" pitchFamily="49" charset="0"/>
              </a:rPr>
              <a:t>столбцов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(</a:t>
            </a:r>
            <a:r>
              <a:rPr lang="ru-RU" b="1" dirty="0" smtClean="0">
                <a:latin typeface="Courier New" pitchFamily="49" charset="0"/>
              </a:rPr>
              <a:t>то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</a:rPr>
              <a:t>есть  одинаковое количество </a:t>
            </a:r>
            <a:r>
              <a:rPr lang="en-US" b="1" dirty="0" smtClean="0">
                <a:latin typeface="Courier New" pitchFamily="49" charset="0"/>
              </a:rPr>
              <a:t>&lt;td&gt;)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8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4968552" cy="36004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Группировка таблицы </a:t>
            </a:r>
            <a:r>
              <a:rPr lang="ru-RU" sz="1800" dirty="0"/>
              <a:t>по </a:t>
            </a:r>
            <a:r>
              <a:rPr lang="uk-UA" sz="1800" dirty="0"/>
              <a:t>колонкам</a:t>
            </a:r>
            <a:endParaRPr lang="en-US" sz="1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7061200" cy="2554545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sz="2000" b="1" dirty="0">
                <a:latin typeface="Courier New" pitchFamily="49" charset="0"/>
              </a:rPr>
              <a:t>&lt;</a:t>
            </a:r>
            <a:r>
              <a:rPr lang="ru-RU" sz="2000" b="1" dirty="0" err="1">
                <a:latin typeface="Courier New" pitchFamily="49" charset="0"/>
              </a:rPr>
              <a:t>table</a:t>
            </a:r>
            <a:r>
              <a:rPr lang="ru-RU" sz="2000" b="1" dirty="0">
                <a:latin typeface="Courier New" pitchFamily="49" charset="0"/>
              </a:rPr>
              <a:t>&gt;</a:t>
            </a:r>
            <a:br>
              <a:rPr lang="ru-RU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	</a:t>
            </a:r>
            <a:r>
              <a:rPr lang="ru-RU" sz="2000" b="1" dirty="0">
                <a:latin typeface="Courier New" pitchFamily="49" charset="0"/>
              </a:rPr>
              <a:t>&lt;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col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width</a:t>
            </a:r>
            <a:r>
              <a:rPr lang="ru-RU" sz="2000" b="1" dirty="0">
                <a:latin typeface="Courier New" pitchFamily="49" charset="0"/>
              </a:rPr>
              <a:t>="</a:t>
            </a:r>
            <a:r>
              <a:rPr lang="en-US" sz="2000" b="1" dirty="0">
                <a:latin typeface="Courier New" pitchFamily="49" charset="0"/>
              </a:rPr>
              <a:t>50</a:t>
            </a:r>
            <a:r>
              <a:rPr lang="ru-RU" sz="2000" b="1" dirty="0">
                <a:latin typeface="Courier New" pitchFamily="49" charset="0"/>
              </a:rPr>
              <a:t>" </a:t>
            </a:r>
            <a:r>
              <a:rPr lang="en-US" sz="2000" b="1" dirty="0">
                <a:latin typeface="Courier New" pitchFamily="49" charset="0"/>
              </a:rPr>
              <a:t>span</a:t>
            </a:r>
            <a:r>
              <a:rPr lang="ru-RU" sz="2000" b="1" dirty="0">
                <a:latin typeface="Courier New" pitchFamily="49" charset="0"/>
              </a:rPr>
              <a:t>="</a:t>
            </a:r>
            <a:r>
              <a:rPr lang="en-US" sz="2000" b="1" dirty="0">
                <a:latin typeface="Courier New" pitchFamily="49" charset="0"/>
              </a:rPr>
              <a:t>5</a:t>
            </a:r>
            <a:r>
              <a:rPr lang="ru-RU" sz="2000" b="1" dirty="0" smtClean="0">
                <a:latin typeface="Courier New" pitchFamily="49" charset="0"/>
              </a:rPr>
              <a:t>"&gt;</a:t>
            </a:r>
            <a:endParaRPr lang="en-US" sz="20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ru-RU" sz="2000" b="1" dirty="0" smtClean="0"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col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width</a:t>
            </a:r>
            <a:r>
              <a:rPr lang="ru-RU" sz="2000" b="1" dirty="0" smtClean="0">
                <a:latin typeface="Courier New" pitchFamily="49" charset="0"/>
              </a:rPr>
              <a:t>=</a:t>
            </a:r>
            <a:r>
              <a:rPr lang="ru-RU" sz="2000" b="1" dirty="0">
                <a:latin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</a:rPr>
              <a:t>100</a:t>
            </a:r>
            <a:r>
              <a:rPr lang="ru-RU" sz="2000" b="1" dirty="0" smtClean="0">
                <a:latin typeface="Courier New" pitchFamily="49" charset="0"/>
              </a:rPr>
              <a:t>" </a:t>
            </a:r>
            <a:r>
              <a:rPr lang="en-US" sz="2000" b="1" dirty="0">
                <a:latin typeface="Courier New" pitchFamily="49" charset="0"/>
              </a:rPr>
              <a:t>span</a:t>
            </a:r>
            <a:r>
              <a:rPr lang="ru-RU" sz="2000" b="1" dirty="0" smtClean="0">
                <a:latin typeface="Courier New" pitchFamily="49" charset="0"/>
              </a:rPr>
              <a:t>=</a:t>
            </a:r>
            <a:r>
              <a:rPr lang="ru-RU" sz="2000" b="1" dirty="0">
                <a:latin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</a:rPr>
              <a:t>2</a:t>
            </a:r>
            <a:r>
              <a:rPr lang="ru-RU" sz="2000" b="1" dirty="0" smtClean="0">
                <a:latin typeface="Courier New" pitchFamily="49" charset="0"/>
              </a:rPr>
              <a:t>"&gt;</a:t>
            </a:r>
            <a:r>
              <a:rPr lang="ru-RU" sz="2000" b="1" dirty="0">
                <a:latin typeface="Courier New" pitchFamily="49" charset="0"/>
              </a:rPr>
              <a:t/>
            </a:r>
            <a:br>
              <a:rPr lang="ru-RU" sz="2000" b="1" dirty="0">
                <a:latin typeface="Courier New" pitchFamily="49" charset="0"/>
              </a:rPr>
            </a:br>
            <a:r>
              <a:rPr lang="ru-RU" sz="2000" b="1" dirty="0" smtClean="0">
                <a:latin typeface="Courier New" pitchFamily="49" charset="0"/>
              </a:rPr>
              <a:t>&lt;</a:t>
            </a:r>
            <a:r>
              <a:rPr lang="ru-RU" sz="2000" b="1" dirty="0" err="1">
                <a:latin typeface="Courier New" pitchFamily="49" charset="0"/>
              </a:rPr>
              <a:t>tr</a:t>
            </a:r>
            <a:r>
              <a:rPr lang="ru-RU" sz="2000" b="1" dirty="0">
                <a:latin typeface="Courier New" pitchFamily="49" charset="0"/>
              </a:rPr>
              <a:t>&gt; </a:t>
            </a:r>
            <a:endParaRPr lang="en-US" sz="20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	</a:t>
            </a:r>
            <a:r>
              <a:rPr lang="ru-RU" sz="2000" b="1" dirty="0" smtClean="0">
                <a:latin typeface="Courier New" pitchFamily="49" charset="0"/>
              </a:rPr>
              <a:t>... </a:t>
            </a:r>
            <a:endParaRPr lang="en-US" sz="20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&lt;/</a:t>
            </a:r>
            <a:r>
              <a:rPr lang="en-US" sz="2000" b="1" dirty="0" err="1" smtClean="0">
                <a:latin typeface="Courier New" pitchFamily="49" charset="0"/>
              </a:rPr>
              <a:t>tr</a:t>
            </a:r>
            <a:r>
              <a:rPr lang="en-US" sz="2000" b="1" dirty="0" smtClean="0">
                <a:latin typeface="Courier New" pitchFamily="49" charset="0"/>
              </a:rPr>
              <a:t>&gt;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endParaRPr lang="en-US" sz="2000" b="1" dirty="0" smtClean="0">
              <a:latin typeface="Courier New" pitchFamily="49" charset="0"/>
            </a:endParaRPr>
          </a:p>
          <a:p>
            <a:pPr eaLnBrk="0" hangingPunct="0"/>
            <a:r>
              <a:rPr lang="ru-RU" sz="2000" b="1" dirty="0" smtClean="0">
                <a:latin typeface="Courier New" pitchFamily="49" charset="0"/>
              </a:rPr>
              <a:t>&lt;/</a:t>
            </a:r>
            <a:r>
              <a:rPr lang="ru-RU" sz="2000" b="1" dirty="0" err="1">
                <a:latin typeface="Courier New" pitchFamily="49" charset="0"/>
              </a:rPr>
              <a:t>table</a:t>
            </a:r>
            <a:r>
              <a:rPr lang="ru-RU" sz="2000" b="1" dirty="0" smtClean="0">
                <a:latin typeface="Courier New" pitchFamily="49" charset="0"/>
              </a:rPr>
              <a:t>&gt;</a:t>
            </a:r>
            <a:endParaRPr lang="ru-RU" sz="2000" b="1" dirty="0">
              <a:latin typeface="Courier New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96967"/>
              </p:ext>
            </p:extLst>
          </p:nvPr>
        </p:nvGraphicFramePr>
        <p:xfrm>
          <a:off x="179512" y="3879056"/>
          <a:ext cx="6696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Атрибут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Значение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align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center|left|right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Courier New" pitchFamily="49" charset="0"/>
                        </a:rPr>
                        <a:t>valign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itchFamily="49" charset="0"/>
                        </a:rPr>
                        <a:t>bottom|middle|top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itchFamily="49" charset="0"/>
                        </a:rPr>
                        <a:t>width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1" dirty="0" smtClean="0">
                          <a:latin typeface="Courier New" pitchFamily="49" charset="0"/>
                        </a:rPr>
                        <a:t>число|процент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itchFamily="49" charset="0"/>
                        </a:rPr>
                        <a:t>span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dirty="0" smtClean="0">
                          <a:latin typeface="Courier New" pitchFamily="49" charset="0"/>
                        </a:rPr>
                        <a:t>число – </a:t>
                      </a:r>
                      <a:r>
                        <a:rPr lang="uk-UA" sz="1800" b="1" dirty="0" err="1" smtClean="0">
                          <a:latin typeface="Courier New" pitchFamily="49" charset="0"/>
                        </a:rPr>
                        <a:t>количество</a:t>
                      </a:r>
                      <a:r>
                        <a:rPr lang="uk-UA" sz="1800" b="1" dirty="0" smtClean="0">
                          <a:latin typeface="Courier New" pitchFamily="49" charset="0"/>
                        </a:rPr>
                        <a:t> </a:t>
                      </a:r>
                      <a:r>
                        <a:rPr lang="uk-UA" sz="1800" b="1" dirty="0" err="1" smtClean="0">
                          <a:latin typeface="Courier New" pitchFamily="49" charset="0"/>
                        </a:rPr>
                        <a:t>столбцов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3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96" y="795476"/>
            <a:ext cx="9073008" cy="3785652"/>
          </a:xfrm>
          <a:prstGeom prst="rect">
            <a:avLst/>
          </a:prstGeom>
          <a:solidFill>
            <a:srgbClr val="FFFF00">
              <a:alpha val="6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&lt;table rules=</a:t>
            </a:r>
            <a:r>
              <a:rPr lang="en-US" sz="2000" b="1" dirty="0" smtClean="0">
                <a:latin typeface="Courier New"/>
                <a:cs typeface="Courier New"/>
              </a:rPr>
              <a:t>"</a:t>
            </a:r>
            <a:r>
              <a:rPr lang="en-US" sz="2000" b="1" dirty="0" smtClean="0">
                <a:latin typeface="Courier New" pitchFamily="49" charset="0"/>
              </a:rPr>
              <a:t>groups</a:t>
            </a:r>
            <a:r>
              <a:rPr lang="en-US" sz="2000" b="1" dirty="0">
                <a:latin typeface="Courier New"/>
                <a:cs typeface="Courier New"/>
              </a:rPr>
              <a:t>"</a:t>
            </a:r>
            <a:r>
              <a:rPr lang="en-US" sz="2000" b="1" dirty="0" smtClean="0">
                <a:latin typeface="Courier New" pitchFamily="49" charset="0"/>
              </a:rPr>
              <a:t>&gt;</a:t>
            </a:r>
          </a:p>
          <a:p>
            <a:pPr lvl="1" eaLnBrk="0" hangingPunct="0"/>
            <a:endParaRPr lang="en-US" sz="2000" b="1" dirty="0" smtClean="0">
              <a:latin typeface="Courier New" pitchFamily="49" charset="0"/>
            </a:endParaRPr>
          </a:p>
          <a:p>
            <a:pPr lvl="1" eaLnBrk="0" hangingPunct="0"/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</a:rPr>
              <a:t>colgroup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 width=</a:t>
            </a:r>
            <a:r>
              <a:rPr lang="en-US" sz="2000" b="1" dirty="0">
                <a:solidFill>
                  <a:srgbClr val="002060"/>
                </a:solidFill>
                <a:latin typeface="Courier New"/>
                <a:cs typeface="Courier New"/>
              </a:rPr>
              <a:t>"</a:t>
            </a:r>
            <a:r>
              <a:rPr lang="en-US" sz="2000" b="1" dirty="0" smtClean="0">
                <a:solidFill>
                  <a:srgbClr val="002060"/>
                </a:solidFill>
                <a:latin typeface="Courier New"/>
                <a:cs typeface="Courier New"/>
              </a:rPr>
              <a:t>1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00</a:t>
            </a:r>
            <a:r>
              <a:rPr lang="en-US" sz="2000" b="1" dirty="0">
                <a:solidFill>
                  <a:srgbClr val="002060"/>
                </a:solidFill>
                <a:latin typeface="Courier New"/>
                <a:cs typeface="Courier New"/>
              </a:rPr>
              <a:t>"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&gt;&lt;/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</a:rPr>
              <a:t>colgroup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&gt;</a:t>
            </a:r>
          </a:p>
          <a:p>
            <a:pPr lvl="1" eaLnBrk="0" hangingPunct="0"/>
            <a:endParaRPr lang="en-US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 lvl="1" eaLnBrk="0" hangingPunct="0"/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</a:rPr>
              <a:t>colgroup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&gt;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 lvl="1" eaLnBrk="0" hangingPunct="0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	 &lt;col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width=</a:t>
            </a:r>
            <a:r>
              <a:rPr lang="en-US" sz="2000" b="1" dirty="0">
                <a:solidFill>
                  <a:srgbClr val="002060"/>
                </a:solidFill>
                <a:latin typeface="Courier New"/>
                <a:cs typeface="Courier New"/>
              </a:rPr>
              <a:t>"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150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" span="3"&gt;</a:t>
            </a:r>
          </a:p>
          <a:p>
            <a:pPr lvl="1" eaLnBrk="0" hangingPunct="0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 &lt;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col width="100" span="1"&gt; </a:t>
            </a:r>
            <a:endParaRPr lang="en-US" sz="20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 lvl="1" eaLnBrk="0" hangingPunct="0"/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colgroup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&gt;</a:t>
            </a:r>
          </a:p>
          <a:p>
            <a:pPr marL="0" lvl="1" eaLnBrk="0" hangingPunct="0"/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   </a:t>
            </a:r>
          </a:p>
          <a:p>
            <a:pPr marL="0" lvl="1" eaLnBrk="0" hangingPunct="0"/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   &lt;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colgroup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width=</a:t>
            </a:r>
            <a:r>
              <a:rPr lang="en-US" sz="2000" b="1" dirty="0">
                <a:solidFill>
                  <a:srgbClr val="002060"/>
                </a:solidFill>
                <a:latin typeface="Courier New"/>
                <a:cs typeface="Courier New"/>
              </a:rPr>
              <a:t>"</a:t>
            </a:r>
            <a:r>
              <a:rPr lang="en-US" sz="2000" b="1" dirty="0" smtClean="0">
                <a:solidFill>
                  <a:srgbClr val="002060"/>
                </a:solidFill>
                <a:latin typeface="Courier New"/>
                <a:cs typeface="Courier New"/>
              </a:rPr>
              <a:t>70"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 span=</a:t>
            </a:r>
            <a:r>
              <a:rPr lang="en-US" sz="2000" b="1" dirty="0">
                <a:solidFill>
                  <a:srgbClr val="002060"/>
                </a:solidFill>
                <a:latin typeface="Courier New"/>
                <a:cs typeface="Courier New"/>
              </a:rPr>
              <a:t>"</a:t>
            </a:r>
            <a:r>
              <a:rPr lang="en-US" sz="2000" b="1" dirty="0" smtClean="0">
                <a:solidFill>
                  <a:srgbClr val="002060"/>
                </a:solidFill>
                <a:latin typeface="Courier New"/>
                <a:cs typeface="Courier New"/>
              </a:rPr>
              <a:t>3"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&gt;&lt;/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colgroup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				…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&lt;/table&gt;</a:t>
            </a:r>
            <a:endParaRPr lang="ru-RU" sz="20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9073008" cy="646331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colgroup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&gt;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-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позволяет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задать общие свойства сразу для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нескольких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столбцов таблицы.</a:t>
            </a:r>
          </a:p>
        </p:txBody>
      </p:sp>
      <p:sp>
        <p:nvSpPr>
          <p:cNvPr id="5" name="Блок-схема: узел 4"/>
          <p:cNvSpPr/>
          <p:nvPr/>
        </p:nvSpPr>
        <p:spPr>
          <a:xfrm>
            <a:off x="5796136" y="1355026"/>
            <a:ext cx="432048" cy="432048"/>
          </a:xfrm>
          <a:prstGeom prst="flowChartConnector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Блок-схема: узел 5"/>
          <p:cNvSpPr/>
          <p:nvPr/>
        </p:nvSpPr>
        <p:spPr>
          <a:xfrm>
            <a:off x="5796136" y="2392013"/>
            <a:ext cx="432048" cy="432048"/>
          </a:xfrm>
          <a:prstGeom prst="flowChartConnector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узел 6"/>
          <p:cNvSpPr/>
          <p:nvPr/>
        </p:nvSpPr>
        <p:spPr>
          <a:xfrm>
            <a:off x="7164288" y="3539508"/>
            <a:ext cx="432048" cy="432048"/>
          </a:xfrm>
          <a:prstGeom prst="flowChartConnector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4797152"/>
            <a:ext cx="8856984" cy="1569660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Группа, включает первую ячейку таблицы шириной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Группа, включает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2,3,4,5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ячейки таблицы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ширина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2,3,4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ячеек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по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15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px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  шириной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-й ячейки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px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Группа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включает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6,7,8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ячейки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таблицы шириной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по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516" y="116632"/>
            <a:ext cx="2412268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&lt;col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атрибуты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56192"/>
              </p:ext>
            </p:extLst>
          </p:nvPr>
        </p:nvGraphicFramePr>
        <p:xfrm>
          <a:off x="215516" y="620688"/>
          <a:ext cx="88209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ru-RU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lign</a:t>
                      </a:r>
                      <a:endParaRPr lang="ru-RU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Устанавливает выравнивание содержимого колонки.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ru-RU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pan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Количество колонок, к которым следует применять указанные параметры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</a:t>
                      </a:r>
                      <a:r>
                        <a:rPr lang="ru-RU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align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Задает вертикальное выравнивание содержимого колонки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width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Ширина колонок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75856" y="116632"/>
            <a:ext cx="3168352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colgroup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атрибуты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516" y="2852936"/>
            <a:ext cx="8676964" cy="1754326"/>
          </a:xfrm>
          <a:prstGeom prst="rect">
            <a:avLst/>
          </a:prstGeom>
          <a:solidFill>
            <a:srgbClr val="FF00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b="0" dirty="0"/>
              <a:t>Если мы указываем ширину столбцов с помощью элемента  </a:t>
            </a:r>
            <a:r>
              <a:rPr lang="en-US" dirty="0"/>
              <a:t>&lt;col&gt;</a:t>
            </a:r>
            <a:r>
              <a:rPr lang="ru-RU" dirty="0"/>
              <a:t> </a:t>
            </a:r>
          </a:p>
          <a:p>
            <a:r>
              <a:rPr lang="ru-RU" b="0" dirty="0"/>
              <a:t>то значения </a:t>
            </a:r>
            <a:r>
              <a:rPr lang="en-US" dirty="0"/>
              <a:t>padding</a:t>
            </a:r>
            <a:r>
              <a:rPr lang="ru-RU" b="0" dirty="0"/>
              <a:t> для ячеек будут откладываться внутрь. </a:t>
            </a:r>
          </a:p>
          <a:p>
            <a:endParaRPr lang="ru-RU" b="0" dirty="0"/>
          </a:p>
          <a:p>
            <a:r>
              <a:rPr lang="ru-RU" dirty="0">
                <a:solidFill>
                  <a:srgbClr val="0070C0"/>
                </a:solidFill>
              </a:rPr>
              <a:t>Если же укажем ширину непосредственно ячейке</a:t>
            </a:r>
            <a:r>
              <a:rPr lang="ru-RU" b="0" dirty="0"/>
              <a:t>, то значения </a:t>
            </a:r>
            <a:r>
              <a:rPr lang="en-US" dirty="0"/>
              <a:t>padding</a:t>
            </a:r>
            <a:r>
              <a:rPr lang="ru-RU" b="0" dirty="0"/>
              <a:t> будут суммироваться с ее </a:t>
            </a:r>
            <a:r>
              <a:rPr lang="ru-RU" b="0" dirty="0" smtClean="0"/>
              <a:t>шириной</a:t>
            </a:r>
          </a:p>
          <a:p>
            <a:r>
              <a:rPr lang="ru-RU" b="0" dirty="0" smtClean="0"/>
              <a:t>(то есть откладываться наружу)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7954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477328"/>
          </a:xfrm>
          <a:prstGeom prst="rect">
            <a:avLst/>
          </a:prstGeom>
          <a:solidFill>
            <a:srgbClr val="92D05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При увеличении высоты одной их ячеек увеличивается высота смежных ячеек в этом ряду.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При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увеличении ширины одной из ячеек увеличивается ширина смежных ячеек в колонке.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492896"/>
            <a:ext cx="8784976" cy="190821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</a:rPr>
              <a:t>При использовании </a:t>
            </a:r>
            <a:r>
              <a:rPr lang="ru-RU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colgroup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ru-RU" b="1" dirty="0" smtClean="0">
                <a:latin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</a:rPr>
              <a:t>и атрибута  элемента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table</a:t>
            </a:r>
            <a:r>
              <a:rPr lang="ru-RU" b="1" dirty="0">
                <a:latin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</a:rPr>
              <a:t> </a:t>
            </a:r>
          </a:p>
          <a:p>
            <a:r>
              <a:rPr lang="ru-RU" sz="2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rules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=“groups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”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ru-RU" sz="24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</a:rPr>
              <a:t>браузер </a:t>
            </a:r>
            <a:r>
              <a:rPr lang="ru-RU" b="1" dirty="0">
                <a:latin typeface="Courier New" pitchFamily="49" charset="0"/>
              </a:rPr>
              <a:t>будет рисовать линию только между колонками, созданными с помощью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colgroup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ru-RU" b="1" dirty="0" smtClean="0">
                <a:latin typeface="Courier New" pitchFamily="49" charset="0"/>
              </a:rPr>
              <a:t>. </a:t>
            </a:r>
            <a:endParaRPr lang="en-US" b="1" dirty="0" smtClean="0">
              <a:latin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</a:rPr>
              <a:t>В </a:t>
            </a:r>
            <a:r>
              <a:rPr lang="ru-RU" b="1" dirty="0">
                <a:latin typeface="Courier New" pitchFamily="49" charset="0"/>
              </a:rPr>
              <a:t>остальных случаях поведение колонок назначенных через элементы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colgroup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ru-RU" b="1" dirty="0" smtClean="0">
                <a:latin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</a:rPr>
              <a:t>и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col&gt;</a:t>
            </a:r>
            <a:r>
              <a:rPr lang="ru-RU" b="1" dirty="0" smtClean="0">
                <a:latin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</a:rPr>
              <a:t>идентично.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4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609655"/>
            <a:ext cx="8928992" cy="369332"/>
          </a:xfrm>
          <a:prstGeom prst="rect">
            <a:avLst/>
          </a:prstGeom>
          <a:solidFill>
            <a:srgbClr val="92D050">
              <a:alpha val="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table-layout: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| fixed;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6296" y="107340"/>
            <a:ext cx="1800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tables.html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195" y="107340"/>
            <a:ext cx="39604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Режим отображения в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ячейках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331476"/>
            <a:ext cx="8928992" cy="4247317"/>
          </a:xfrm>
          <a:prstGeom prst="rect">
            <a:avLst/>
          </a:prstGeom>
          <a:solidFill>
            <a:srgbClr val="92D050">
              <a:alpha val="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fixed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ш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ирина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колонок определяется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-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либо с помощью тега &lt;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-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либо вычисляется на основе первой строки.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Браузер: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 выполняет наши рекомендации и не меняет ширину ячеек;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 содержимое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которое не помещается в ячейку указанной ширины,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будет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«обрезано» либо наложено поверх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ячейки, то есть в этом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режиме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может случиться переполнение ячейки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Для корректной работы этого значения обязательно должна быть задана ширина таблицы.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Если данные о форматировании первой строки таблицы по каким-либо причинам получить невозможно, в этом случае таблица делится на колонки равной ширины</a:t>
            </a:r>
            <a:r>
              <a:rPr lang="ru-RU" b="1" i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20688"/>
            <a:ext cx="8784976" cy="3693319"/>
          </a:xfrm>
          <a:prstGeom prst="rect">
            <a:avLst/>
          </a:prstGeom>
          <a:solidFill>
            <a:srgbClr val="92D05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Для построения таблицы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браузер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должен знать: 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ширина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контейнера(родительского элемента)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таблицы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ширина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которая задана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таблице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- ширина, заданная столбцам и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ячейкам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Если браузер может разместить контент, то все эти значения 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он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применяет.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Поэтому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сначала браузер анализирует контент, проводит расчеты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по его размещению, и если окажется, что величина 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минимально </a:t>
            </a:r>
          </a:p>
          <a:p>
            <a:r>
              <a:rPr lang="ru-RU" b="1" i="1" dirty="0">
                <a:latin typeface="Courier New" pitchFamily="49" charset="0"/>
                <a:cs typeface="Courier New" pitchFamily="49" charset="0"/>
              </a:rPr>
              <a:t>возможного контента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(то есть непереносимого контента  - например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изображение, строка без пробелов) превышает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указанную, то браузер просто увеличит ширину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ячейки.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4509120"/>
            <a:ext cx="8784976" cy="646331"/>
          </a:xfrm>
          <a:prstGeom prst="rect">
            <a:avLst/>
          </a:prstGeom>
          <a:solidFill>
            <a:srgbClr val="FF00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Вывод – в ячейках таблицы не бывает переполнения.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(как например в блоках)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301208"/>
            <a:ext cx="8784976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Таблица всегда есть цельным элементом – то есть ячейки не переносятся на новую строку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16632"/>
            <a:ext cx="3024336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Работа с таблицами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94380"/>
              </p:ext>
            </p:extLst>
          </p:nvPr>
        </p:nvGraphicFramePr>
        <p:xfrm>
          <a:off x="107504" y="188640"/>
          <a:ext cx="8928991" cy="548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Ширина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таблицы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Ширина</a:t>
                      </a:r>
                    </a:p>
                    <a:p>
                      <a:pPr algn="ctr"/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колонок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table-layout</a:t>
                      </a:r>
                      <a:endParaRPr lang="ru-RU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Определение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ширины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колонок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не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задана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не задана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auto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Определяется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шириной контента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не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задана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задана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auto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Согласно заданной ширины, если позволяет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ширина минимального контента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задана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задана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auto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Согласно заданной ширины, если позволяет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ширина минимального контента и ширина таблицы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задана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не задана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fixed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Ширина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таблицы – согласно заданной ширины</a:t>
                      </a:r>
                    </a:p>
                    <a:p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Ширина ячеек равная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задана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задана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fixed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Ширина ячеек согласно заданной ширины, ш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ирина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таблицы зависит от ширины ячеек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43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66574"/>
            <a:ext cx="8496944" cy="1200329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Свойство, указывающее что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делать с пустыми ячейками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empty-cells: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hide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Свойство работает только в режиме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border-collapse: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separate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486525"/>
            <a:ext cx="8496944" cy="646331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Где показывать заголовок таблицы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caption-side: top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37303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07504" y="116632"/>
            <a:ext cx="8856984" cy="3477875"/>
            <a:chOff x="107504" y="116632"/>
            <a:chExt cx="8856984" cy="3477875"/>
          </a:xfrm>
        </p:grpSpPr>
        <p:sp>
          <p:nvSpPr>
            <p:cNvPr id="2" name="TextBox 1"/>
            <p:cNvSpPr txBox="1"/>
            <p:nvPr/>
          </p:nvSpPr>
          <p:spPr>
            <a:xfrm>
              <a:off x="107504" y="116632"/>
              <a:ext cx="8856984" cy="3477875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display:list-item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ru-RU" sz="2000" b="1" dirty="0" smtClean="0">
                  <a:latin typeface="Courier New" pitchFamily="49" charset="0"/>
                  <a:cs typeface="Courier New" pitchFamily="49" charset="0"/>
                </a:rPr>
                <a:t>Особенности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buFontTx/>
                <a:buChar char="-"/>
              </a:pPr>
              <a:r>
                <a:rPr lang="ru-RU" sz="2000" dirty="0" smtClean="0">
                  <a:latin typeface="Courier New" pitchFamily="49" charset="0"/>
                  <a:cs typeface="Courier New" pitchFamily="49" charset="0"/>
                </a:rPr>
                <a:t>элементы</a:t>
              </a:r>
              <a:r>
                <a:rPr lang="ru-RU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li </a:t>
              </a:r>
              <a:r>
                <a:rPr lang="ru-RU" sz="2000" dirty="0" smtClean="0">
                  <a:latin typeface="Courier New" pitchFamily="49" charset="0"/>
                  <a:cs typeface="Courier New" pitchFamily="49" charset="0"/>
                </a:rPr>
                <a:t>имеют маркеры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c </a:t>
              </a:r>
              <a:r>
                <a:rPr lang="ru-RU" sz="2000" dirty="0" smtClean="0">
                  <a:latin typeface="Courier New" pitchFamily="49" charset="0"/>
                  <a:cs typeface="Courier New" pitchFamily="49" charset="0"/>
                </a:rPr>
                <a:t>левой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sz="2000" dirty="0" smtClean="0">
                  <a:latin typeface="Courier New" pitchFamily="49" charset="0"/>
                  <a:cs typeface="Courier New" pitchFamily="49" charset="0"/>
                </a:rPr>
                <a:t>стороны, и для них специально с помощью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margin-left:40px;</a:t>
              </a:r>
              <a:r>
                <a:rPr lang="ru-RU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sz="2000" dirty="0" smtClean="0">
                  <a:latin typeface="Courier New" pitchFamily="49" charset="0"/>
                  <a:cs typeface="Courier New" pitchFamily="49" charset="0"/>
                </a:rPr>
                <a:t>освобождается</a:t>
              </a:r>
            </a:p>
            <a:p>
              <a:r>
                <a:rPr lang="ru-RU" sz="2000" dirty="0" smtClean="0">
                  <a:latin typeface="Courier New" pitchFamily="49" charset="0"/>
                  <a:cs typeface="Courier New" pitchFamily="49" charset="0"/>
                </a:rPr>
                <a:t>  пространство.</a:t>
              </a:r>
              <a:endParaRPr lang="en-US" sz="2000" dirty="0" smtClean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buFontTx/>
                <a:buChar char="-"/>
              </a:pP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-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sz="2000" dirty="0" smtClean="0">
                  <a:latin typeface="Courier New" pitchFamily="49" charset="0"/>
                  <a:cs typeface="Courier New" pitchFamily="49" charset="0"/>
                </a:rPr>
                <a:t>в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IE </a:t>
              </a:r>
              <a:r>
                <a:rPr lang="ru-RU" sz="2000" dirty="0" smtClean="0">
                  <a:latin typeface="Courier New" pitchFamily="49" charset="0"/>
                  <a:cs typeface="Courier New" pitchFamily="49" charset="0"/>
                </a:rPr>
                <a:t>эти элементы имеют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margin-left:40px;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ru-RU" sz="2000" dirty="0" smtClean="0">
                  <a:latin typeface="Courier New" pitchFamily="49" charset="0"/>
                  <a:cs typeface="Courier New" pitchFamily="49" charset="0"/>
                </a:rPr>
                <a:t>а все остальные </a:t>
              </a:r>
              <a:r>
                <a:rPr lang="ru-RU" sz="2000" dirty="0">
                  <a:latin typeface="Courier New" pitchFamily="49" charset="0"/>
                  <a:cs typeface="Courier New" pitchFamily="49" charset="0"/>
                </a:rPr>
                <a:t>браузеры имеют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padding-left:40px; </a:t>
              </a:r>
            </a:p>
            <a:p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ru-RU" sz="2000" b="1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sz="2000" dirty="0">
                  <a:latin typeface="Courier New" pitchFamily="49" charset="0"/>
                  <a:cs typeface="Courier New" pitchFamily="49" charset="0"/>
                </a:rPr>
                <a:t>можно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ru-RU" sz="2000" dirty="0" err="1" smtClean="0">
                  <a:latin typeface="Courier New" pitchFamily="49" charset="0"/>
                  <a:cs typeface="Courier New" pitchFamily="49" charset="0"/>
                </a:rPr>
                <a:t>войство</a:t>
              </a:r>
              <a:r>
                <a:rPr lang="ru-RU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list-item </a:t>
              </a:r>
              <a:r>
                <a:rPr lang="ru-RU" sz="2000" dirty="0" smtClean="0">
                  <a:latin typeface="Courier New" pitchFamily="49" charset="0"/>
                  <a:cs typeface="Courier New" pitchFamily="49" charset="0"/>
                </a:rPr>
                <a:t>присвоить </a:t>
              </a:r>
              <a:r>
                <a:rPr lang="ru-RU" sz="2000" dirty="0">
                  <a:latin typeface="Courier New" pitchFamily="49" charset="0"/>
                  <a:cs typeface="Courier New" pitchFamily="49" charset="0"/>
                </a:rPr>
                <a:t>любому элементу</a:t>
              </a:r>
              <a:r>
                <a:rPr lang="ru-RU" sz="2000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ru-RU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308304" y="116632"/>
              <a:ext cx="165618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lists.html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7504" y="3814008"/>
            <a:ext cx="8784976" cy="1631216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list-style-position: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outside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|  inside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list-style-type: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тип маркера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см. следующий слайд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i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list-style-image:url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i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путь_к_изображению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730439"/>
            <a:ext cx="8928992" cy="2554545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err="1" smtClean="0"/>
              <a:t>list-style-type:</a:t>
            </a:r>
            <a:r>
              <a:rPr lang="en-US" dirty="0" err="1" smtClean="0">
                <a:solidFill>
                  <a:srgbClr val="0070C0"/>
                </a:solidFill>
              </a:rPr>
              <a:t>disc</a:t>
            </a:r>
            <a:r>
              <a:rPr lang="en-US" dirty="0" smtClean="0"/>
              <a:t> </a:t>
            </a:r>
            <a:r>
              <a:rPr lang="en-US" dirty="0"/>
              <a:t>| circle | square | decimal |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decimal-leading-zero </a:t>
            </a:r>
            <a:r>
              <a:rPr lang="en-US" dirty="0"/>
              <a:t>| lower-roman |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upper-roman | lower-</a:t>
            </a:r>
            <a:r>
              <a:rPr lang="en-US" dirty="0" err="1" smtClean="0"/>
              <a:t>greek</a:t>
            </a:r>
            <a:r>
              <a:rPr lang="en-US" dirty="0" smtClean="0"/>
              <a:t> </a:t>
            </a:r>
            <a:r>
              <a:rPr lang="en-US" dirty="0"/>
              <a:t>| lower-alpha |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lower-</a:t>
            </a:r>
            <a:r>
              <a:rPr lang="en-US" dirty="0" err="1" smtClean="0"/>
              <a:t>latin</a:t>
            </a:r>
            <a:r>
              <a:rPr lang="en-US" dirty="0" smtClean="0"/>
              <a:t> | upper-alpha </a:t>
            </a:r>
            <a:r>
              <a:rPr lang="en-US" dirty="0"/>
              <a:t>| upper-</a:t>
            </a:r>
            <a:r>
              <a:rPr lang="en-US" dirty="0" err="1"/>
              <a:t>latin</a:t>
            </a:r>
            <a:r>
              <a:rPr lang="en-US" dirty="0"/>
              <a:t> |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hebrew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armenian</a:t>
            </a:r>
            <a:r>
              <a:rPr lang="en-US" dirty="0"/>
              <a:t> | </a:t>
            </a:r>
            <a:r>
              <a:rPr lang="en-US" dirty="0" smtClean="0"/>
              <a:t> </a:t>
            </a:r>
            <a:r>
              <a:rPr lang="en-US" dirty="0" err="1" smtClean="0"/>
              <a:t>georgian</a:t>
            </a:r>
            <a:r>
              <a:rPr lang="en-US" dirty="0" smtClean="0"/>
              <a:t> </a:t>
            </a:r>
            <a:r>
              <a:rPr lang="en-US" dirty="0"/>
              <a:t>|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cjk</a:t>
            </a:r>
            <a:r>
              <a:rPr lang="en-US" dirty="0" smtClean="0"/>
              <a:t>-ideographic </a:t>
            </a:r>
            <a:r>
              <a:rPr lang="en-US" dirty="0"/>
              <a:t>| hiragana | katakana |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hiragana-</a:t>
            </a:r>
            <a:r>
              <a:rPr lang="en-US" dirty="0" err="1" smtClean="0"/>
              <a:t>iroha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smtClean="0"/>
              <a:t>katakana-</a:t>
            </a:r>
            <a:r>
              <a:rPr lang="en-US" dirty="0" err="1" smtClean="0"/>
              <a:t>iroha</a:t>
            </a:r>
            <a:r>
              <a:rPr lang="en-US" dirty="0" smtClean="0"/>
              <a:t> </a:t>
            </a:r>
            <a:r>
              <a:rPr lang="en-US" dirty="0"/>
              <a:t>| none |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inherit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116632"/>
            <a:ext cx="3600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lists_style_type.html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04136" y="186893"/>
            <a:ext cx="8860352" cy="5632311"/>
            <a:chOff x="104136" y="2388539"/>
            <a:chExt cx="8860352" cy="5632311"/>
          </a:xfrm>
        </p:grpSpPr>
        <p:sp>
          <p:nvSpPr>
            <p:cNvPr id="6" name="TextBox 5"/>
            <p:cNvSpPr txBox="1"/>
            <p:nvPr/>
          </p:nvSpPr>
          <p:spPr>
            <a:xfrm>
              <a:off x="104136" y="2388539"/>
              <a:ext cx="8856984" cy="563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20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ru-RU" dirty="0"/>
                <a:t>Создание своей </a:t>
              </a:r>
              <a:r>
                <a:rPr lang="ru-RU" dirty="0" smtClean="0"/>
                <a:t>нумерации</a:t>
              </a:r>
            </a:p>
            <a:p>
              <a:r>
                <a:rPr lang="ru-RU" b="0" i="1" dirty="0"/>
                <a:t>(</a:t>
              </a:r>
              <a:r>
                <a:rPr lang="en-US" b="0" i="1" dirty="0"/>
                <a:t>c1</a:t>
              </a:r>
              <a:r>
                <a:rPr lang="ru-RU" b="0" i="1" dirty="0"/>
                <a:t> – имя счетчика,0- старт. позиция)</a:t>
              </a:r>
              <a:endParaRPr lang="en-US" b="0" i="1" dirty="0"/>
            </a:p>
            <a:p>
              <a:endParaRPr lang="en-US" dirty="0" smtClean="0"/>
            </a:p>
            <a:p>
              <a:r>
                <a:rPr lang="en-US" dirty="0" smtClean="0"/>
                <a:t>#</a:t>
              </a:r>
              <a:r>
                <a:rPr lang="en-US" dirty="0"/>
                <a:t>d1{</a:t>
              </a:r>
              <a:endParaRPr lang="ru-RU" dirty="0"/>
            </a:p>
            <a:p>
              <a:r>
                <a:rPr lang="en-US" dirty="0" smtClean="0"/>
                <a:t>	counter-reset:c1</a:t>
              </a:r>
              <a:r>
                <a:rPr lang="ru-RU" dirty="0" smtClean="0"/>
                <a:t> 0</a:t>
              </a:r>
              <a:r>
                <a:rPr lang="en-US" dirty="0" smtClean="0"/>
                <a:t>;</a:t>
              </a:r>
              <a:endParaRPr lang="ru-RU" dirty="0" smtClean="0"/>
            </a:p>
            <a:p>
              <a:r>
                <a:rPr lang="en-US" dirty="0" smtClean="0"/>
                <a:t>}</a:t>
              </a:r>
              <a:endParaRPr lang="ru-RU" dirty="0" smtClean="0"/>
            </a:p>
            <a:p>
              <a:endParaRPr lang="ru-RU" b="0" dirty="0" smtClean="0"/>
            </a:p>
            <a:p>
              <a:r>
                <a:rPr lang="en-US" dirty="0" err="1"/>
                <a:t>div:before</a:t>
              </a:r>
              <a:r>
                <a:rPr lang="en-US" dirty="0" smtClean="0"/>
                <a:t>{</a:t>
              </a:r>
              <a:endParaRPr lang="ru-RU" dirty="0" smtClean="0"/>
            </a:p>
            <a:p>
              <a:r>
                <a:rPr lang="ru-RU" dirty="0"/>
                <a:t> </a:t>
              </a:r>
              <a:r>
                <a:rPr lang="ru-RU" dirty="0" smtClean="0"/>
                <a:t>  </a:t>
              </a:r>
              <a:r>
                <a:rPr lang="en-US" dirty="0" err="1" smtClean="0"/>
                <a:t>content:counter</a:t>
              </a:r>
              <a:r>
                <a:rPr lang="en-US" dirty="0" smtClean="0"/>
                <a:t>(c1</a:t>
              </a:r>
              <a:r>
                <a:rPr lang="en-US" dirty="0"/>
                <a:t>, decimal) </a:t>
              </a:r>
              <a:r>
                <a:rPr lang="en-US" dirty="0" smtClean="0"/>
                <a:t>'.';</a:t>
              </a:r>
              <a:endParaRPr lang="ru-RU" dirty="0" smtClean="0"/>
            </a:p>
            <a:p>
              <a:r>
                <a:rPr lang="ru-RU" dirty="0" smtClean="0"/>
                <a:t>   </a:t>
              </a:r>
              <a:r>
                <a:rPr lang="en-US" dirty="0" smtClean="0"/>
                <a:t>counter-increment:c1;</a:t>
              </a:r>
              <a:endParaRPr lang="ru-RU" dirty="0" smtClean="0"/>
            </a:p>
            <a:p>
              <a:r>
                <a:rPr lang="ru-RU" dirty="0" smtClean="0"/>
                <a:t>   </a:t>
              </a:r>
              <a:r>
                <a:rPr lang="en-US" dirty="0" err="1" smtClean="0"/>
                <a:t>counter-reset:c</a:t>
              </a:r>
              <a:r>
                <a:rPr lang="ru-RU" dirty="0" smtClean="0"/>
                <a:t>2</a:t>
              </a:r>
              <a:r>
                <a:rPr lang="en-US" dirty="0" smtClean="0"/>
                <a:t>;</a:t>
              </a:r>
              <a:endParaRPr lang="ru-RU" dirty="0"/>
            </a:p>
            <a:p>
              <a:r>
                <a:rPr lang="en-US" dirty="0" smtClean="0"/>
                <a:t>}</a:t>
              </a:r>
              <a:endParaRPr lang="ru-RU" dirty="0" smtClean="0"/>
            </a:p>
            <a:p>
              <a:endParaRPr lang="ru-RU" dirty="0"/>
            </a:p>
            <a:p>
              <a:r>
                <a:rPr lang="en-US" dirty="0"/>
                <a:t>#d1 </a:t>
              </a:r>
              <a:r>
                <a:rPr lang="en-US" dirty="0" err="1"/>
                <a:t>span:before</a:t>
              </a:r>
              <a:r>
                <a:rPr lang="en-US" dirty="0"/>
                <a:t>{</a:t>
              </a:r>
            </a:p>
            <a:p>
              <a:r>
                <a:rPr lang="ru-RU" dirty="0" smtClean="0"/>
                <a:t>    </a:t>
              </a:r>
              <a:r>
                <a:rPr lang="en-US" dirty="0" err="1" smtClean="0"/>
                <a:t>content:counter</a:t>
              </a:r>
              <a:r>
                <a:rPr lang="en-US" dirty="0" smtClean="0"/>
                <a:t>(c1</a:t>
              </a:r>
              <a:r>
                <a:rPr lang="en-US" dirty="0"/>
                <a:t>, decimal) '.' </a:t>
              </a:r>
              <a:endParaRPr lang="ru-RU" dirty="0" smtClean="0"/>
            </a:p>
            <a:p>
              <a:r>
                <a:rPr lang="ru-RU" dirty="0"/>
                <a:t> </a:t>
              </a:r>
              <a:r>
                <a:rPr lang="ru-RU" dirty="0" smtClean="0"/>
                <a:t>                       </a:t>
              </a:r>
              <a:r>
                <a:rPr lang="en-US" dirty="0" smtClean="0"/>
                <a:t>counter(c2</a:t>
              </a:r>
              <a:r>
                <a:rPr lang="en-US" dirty="0"/>
                <a:t>, </a:t>
              </a:r>
              <a:r>
                <a:rPr lang="en-US" dirty="0" smtClean="0"/>
                <a:t>lower-alpha</a:t>
              </a:r>
              <a:r>
                <a:rPr lang="en-US" dirty="0"/>
                <a:t>) '.';</a:t>
              </a:r>
            </a:p>
            <a:p>
              <a:r>
                <a:rPr lang="ru-RU" dirty="0" smtClean="0"/>
                <a:t>    </a:t>
              </a:r>
              <a:r>
                <a:rPr lang="en-US" dirty="0" smtClean="0"/>
                <a:t>counter-increment:c2</a:t>
              </a:r>
              <a:r>
                <a:rPr lang="en-US" dirty="0"/>
                <a:t>;</a:t>
              </a:r>
            </a:p>
            <a:p>
              <a:r>
                <a:rPr lang="en-US" dirty="0" smtClean="0"/>
                <a:t>}</a:t>
              </a:r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16216" y="2395252"/>
              <a:ext cx="244827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lists_order.html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2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04136" y="193606"/>
            <a:ext cx="8860352" cy="3915410"/>
            <a:chOff x="104136" y="2395252"/>
            <a:chExt cx="8860352" cy="3915410"/>
          </a:xfrm>
        </p:grpSpPr>
        <p:sp>
          <p:nvSpPr>
            <p:cNvPr id="6" name="TextBox 5"/>
            <p:cNvSpPr txBox="1"/>
            <p:nvPr/>
          </p:nvSpPr>
          <p:spPr>
            <a:xfrm>
              <a:off x="104136" y="2894342"/>
              <a:ext cx="8856984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2000"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ru-RU" sz="1800" dirty="0" smtClean="0"/>
                <a:t>Если структура списка однотипная, то можно использовать </a:t>
              </a:r>
              <a:r>
                <a:rPr lang="en-US" sz="1800" dirty="0" smtClean="0"/>
                <a:t>counters</a:t>
              </a:r>
              <a:endParaRPr lang="ru-RU" sz="1800" dirty="0" smtClean="0"/>
            </a:p>
            <a:p>
              <a:endParaRPr lang="ru-RU" dirty="0"/>
            </a:p>
            <a:p>
              <a:r>
                <a:rPr lang="en-US" dirty="0" err="1"/>
                <a:t>ol</a:t>
              </a:r>
              <a:r>
                <a:rPr lang="en-US" dirty="0" smtClean="0"/>
                <a:t>{</a:t>
              </a:r>
            </a:p>
            <a:p>
              <a:r>
                <a:rPr lang="en-US" dirty="0" smtClean="0"/>
                <a:t>   </a:t>
              </a:r>
              <a:r>
                <a:rPr lang="en-US" dirty="0" err="1" smtClean="0"/>
                <a:t>counter-reset:w</a:t>
              </a:r>
              <a:r>
                <a:rPr lang="en-US" dirty="0"/>
                <a:t>;</a:t>
              </a:r>
            </a:p>
            <a:p>
              <a:r>
                <a:rPr lang="en-US" dirty="0" smtClean="0"/>
                <a:t>   </a:t>
              </a:r>
              <a:r>
                <a:rPr lang="en-US" dirty="0" err="1" smtClean="0"/>
                <a:t>list-style-type:none</a:t>
              </a:r>
              <a:r>
                <a:rPr lang="en-US" dirty="0"/>
                <a:t>;</a:t>
              </a:r>
            </a:p>
            <a:p>
              <a:r>
                <a:rPr lang="en-US" dirty="0" smtClean="0"/>
                <a:t>}</a:t>
              </a:r>
              <a:endParaRPr lang="en-US" dirty="0"/>
            </a:p>
            <a:p>
              <a:r>
                <a:rPr lang="en-US" dirty="0" err="1" smtClean="0"/>
                <a:t>ol</a:t>
              </a:r>
              <a:r>
                <a:rPr lang="en-US" dirty="0" smtClean="0"/>
                <a:t> </a:t>
              </a:r>
              <a:r>
                <a:rPr lang="en-US" dirty="0" err="1"/>
                <a:t>li:before</a:t>
              </a:r>
              <a:r>
                <a:rPr lang="en-US" dirty="0"/>
                <a:t>{</a:t>
              </a:r>
            </a:p>
            <a:p>
              <a:r>
                <a:rPr lang="en-US" dirty="0" smtClean="0"/>
                <a:t>   </a:t>
              </a:r>
              <a:r>
                <a:rPr lang="en-US" dirty="0" err="1" smtClean="0"/>
                <a:t>content:</a:t>
              </a:r>
              <a:r>
                <a:rPr lang="en-US" dirty="0" err="1" smtClean="0">
                  <a:solidFill>
                    <a:srgbClr val="0070C0"/>
                  </a:solidFill>
                </a:rPr>
                <a:t>counters</a:t>
              </a:r>
              <a:r>
                <a:rPr lang="en-US" dirty="0" smtClean="0"/>
                <a:t>(w</a:t>
              </a:r>
              <a:r>
                <a:rPr lang="en-US" dirty="0"/>
                <a:t>, '.', decimal)'. ';</a:t>
              </a:r>
            </a:p>
            <a:p>
              <a:r>
                <a:rPr lang="en-US" dirty="0" smtClean="0"/>
                <a:t>   </a:t>
              </a:r>
              <a:r>
                <a:rPr lang="en-US" dirty="0" err="1" smtClean="0"/>
                <a:t>counter-increment:w</a:t>
              </a:r>
              <a:r>
                <a:rPr lang="en-US" dirty="0"/>
                <a:t>;</a:t>
              </a:r>
            </a:p>
            <a:p>
              <a:r>
                <a:rPr lang="en-US" dirty="0" smtClean="0"/>
                <a:t>}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16216" y="2395252"/>
              <a:ext cx="244827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lists_order.html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4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9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20688"/>
            <a:ext cx="8784976" cy="2308324"/>
          </a:xfrm>
          <a:prstGeom prst="rect">
            <a:avLst/>
          </a:prstGeom>
          <a:solidFill>
            <a:srgbClr val="92D05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- в ячейке таблицы можно располагать плавающие элементы (со свойством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 их положение слева(справа) будет ограничено границами ячейки.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ячейке таблицы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игнорирует свойство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поэтому  если необходимо, чтобы элемент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со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свойством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позиционировался относительно границ ячейки, его нужно вкладывать в элемент с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position:relative</a:t>
            </a:r>
            <a:endParaRPr lang="ru-RU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107340"/>
            <a:ext cx="25922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table_float.html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70820"/>
              </p:ext>
            </p:extLst>
          </p:nvPr>
        </p:nvGraphicFramePr>
        <p:xfrm>
          <a:off x="107504" y="95116"/>
          <a:ext cx="8972096" cy="674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display: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IE6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IE7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IE8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Элемент является блочной таблицей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inline-table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Элемент является таблицей, но встроенным элементом и происходит ее обтекание другими элементами.</a:t>
                      </a:r>
                      <a:endParaRPr kumimoji="0" lang="ru-RU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table-caption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Задает заголовок таблицы подобно применению тега &lt;</a:t>
                      </a:r>
                      <a:r>
                        <a:rPr kumimoji="0" lang="ru-RU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caption</a:t>
                      </a: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&gt;.</a:t>
                      </a:r>
                      <a:endParaRPr kumimoji="0" lang="ru-RU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table-cell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Элемент представляет собой ячейку таблицы (тег &lt;</a:t>
                      </a:r>
                      <a:r>
                        <a:rPr kumimoji="0" lang="ru-RU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td</a:t>
                      </a: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или &lt;</a:t>
                      </a:r>
                      <a:r>
                        <a:rPr kumimoji="0" lang="ru-RU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</a:t>
                      </a: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&gt;).</a:t>
                      </a:r>
                      <a:endParaRPr kumimoji="0" lang="ru-RU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table-column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Элемент является группой одной или более колонок таблицы, как при использовании тега &lt;</a:t>
                      </a:r>
                      <a:r>
                        <a:rPr kumimoji="0" lang="ru-RU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colgroup</a:t>
                      </a: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&gt;.</a:t>
                      </a:r>
                      <a:endParaRPr kumimoji="0" lang="ru-RU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table-column-group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Элемент является группой одной или более колонок таблицы</a:t>
                      </a:r>
                      <a:endParaRPr kumimoji="0" lang="ru-RU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table-footer-group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своему действию сходно с работой тега &lt;</a:t>
                      </a:r>
                      <a:r>
                        <a:rPr kumimoji="0" lang="ru-RU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tfoot</a:t>
                      </a: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</a:t>
                      </a:r>
                      <a:endParaRPr kumimoji="0" lang="ru-RU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table-row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Элемент отображается как строка таблицы (тег &lt;</a:t>
                      </a:r>
                      <a:r>
                        <a:rPr kumimoji="0" lang="ru-RU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</a:t>
                      </a: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&gt;).</a:t>
                      </a:r>
                      <a:endParaRPr kumimoji="0" lang="ru-RU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table-row-group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Структурный блок(несколько строк таблицы)аналогично действию тега &lt;</a:t>
                      </a:r>
                      <a:r>
                        <a:rPr kumimoji="0" lang="ru-RU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tbody</a:t>
                      </a:r>
                      <a:r>
                        <a:rPr kumimoji="0" lang="ru-RU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</a:t>
                      </a:r>
                      <a:endParaRPr kumimoji="0" lang="ru-RU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table-header-group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thead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3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31840" y="548680"/>
            <a:ext cx="5760640" cy="5760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3131840" y="548680"/>
            <a:ext cx="5760640" cy="5760640"/>
            <a:chOff x="3131840" y="548680"/>
            <a:chExt cx="5760640" cy="5760640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3131840" y="548680"/>
              <a:ext cx="2736304" cy="57606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 smtClean="0">
                  <a:latin typeface="Courier New" pitchFamily="49" charset="0"/>
                  <a:cs typeface="Courier New" pitchFamily="49" charset="0"/>
                </a:rPr>
                <a:t>colgroup</a:t>
              </a:r>
              <a:endParaRPr lang="ru-RU" sz="4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6156176" y="548680"/>
              <a:ext cx="2736304" cy="57606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 smtClean="0">
                  <a:latin typeface="Courier New" pitchFamily="49" charset="0"/>
                  <a:cs typeface="Courier New" pitchFamily="49" charset="0"/>
                </a:rPr>
                <a:t>colgroup</a:t>
              </a:r>
              <a:endParaRPr lang="ru-RU" sz="4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8" y="205158"/>
            <a:ext cx="124188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table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756" y="755412"/>
            <a:ext cx="268204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table-column-group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3131840" y="548680"/>
            <a:ext cx="5760640" cy="5791998"/>
            <a:chOff x="3131840" y="548680"/>
            <a:chExt cx="5760640" cy="579199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131840" y="548680"/>
              <a:ext cx="1224136" cy="5760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Courier New" pitchFamily="49" charset="0"/>
                  <a:cs typeface="Courier New" pitchFamily="49" charset="0"/>
                </a:rPr>
                <a:t>col</a:t>
              </a:r>
              <a:endParaRPr lang="ru-RU" sz="4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644008" y="580038"/>
              <a:ext cx="1224136" cy="5760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Courier New" pitchFamily="49" charset="0"/>
                  <a:cs typeface="Courier New" pitchFamily="49" charset="0"/>
                </a:rPr>
                <a:t>col</a:t>
              </a:r>
              <a:endParaRPr lang="ru-RU" sz="4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156176" y="548680"/>
              <a:ext cx="1224136" cy="5760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Courier New" pitchFamily="49" charset="0"/>
                  <a:cs typeface="Courier New" pitchFamily="49" charset="0"/>
                </a:rPr>
                <a:t>col</a:t>
              </a:r>
              <a:endParaRPr lang="ru-RU" sz="4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7668344" y="548680"/>
              <a:ext cx="1224136" cy="5760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Courier New" pitchFamily="49" charset="0"/>
                  <a:cs typeface="Courier New" pitchFamily="49" charset="0"/>
                </a:rPr>
                <a:t>col</a:t>
              </a:r>
              <a:endParaRPr lang="ru-RU" sz="4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7504" y="1268760"/>
            <a:ext cx="194421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table-column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3131840" y="548680"/>
            <a:ext cx="5760640" cy="5760640"/>
            <a:chOff x="3131840" y="548680"/>
            <a:chExt cx="5760640" cy="576064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131840" y="548680"/>
              <a:ext cx="5760640" cy="7920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 smtClean="0">
                  <a:latin typeface="Courier New" pitchFamily="49" charset="0"/>
                  <a:cs typeface="Courier New" pitchFamily="49" charset="0"/>
                </a:rPr>
                <a:t>thead</a:t>
              </a:r>
              <a:endParaRPr lang="ru-RU" sz="4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131840" y="5517232"/>
              <a:ext cx="5760640" cy="7920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 smtClean="0">
                  <a:latin typeface="Courier New" pitchFamily="49" charset="0"/>
                  <a:cs typeface="Courier New" pitchFamily="49" charset="0"/>
                </a:rPr>
                <a:t>tfoot</a:t>
              </a:r>
              <a:endParaRPr lang="ru-RU" sz="4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131840" y="1484784"/>
              <a:ext cx="5760640" cy="38884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 smtClean="0">
                  <a:latin typeface="Courier New" pitchFamily="49" charset="0"/>
                  <a:cs typeface="Courier New" pitchFamily="49" charset="0"/>
                </a:rPr>
                <a:t>tbody</a:t>
              </a:r>
              <a:endParaRPr lang="ru-RU" sz="4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7504" y="1979548"/>
            <a:ext cx="268204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table-header-group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table-row-group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table-footer-group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1444" y="3140968"/>
            <a:ext cx="17281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table-row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7504" y="3645024"/>
            <a:ext cx="172819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table-cell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3131840" y="548680"/>
            <a:ext cx="5784580" cy="5760640"/>
            <a:chOff x="3121082" y="548680"/>
            <a:chExt cx="5784580" cy="5760640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3145022" y="1484784"/>
              <a:ext cx="5760640" cy="494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 smtClean="0"/>
                <a:t>tr</a:t>
              </a:r>
              <a:endParaRPr lang="ru-RU" sz="3600" b="1" dirty="0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3145022" y="2060848"/>
              <a:ext cx="5760640" cy="494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 smtClean="0"/>
                <a:t>tr</a:t>
              </a:r>
              <a:endParaRPr lang="ru-RU" sz="3600" b="1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145022" y="2636912"/>
              <a:ext cx="5760640" cy="494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 smtClean="0"/>
                <a:t>tr</a:t>
              </a:r>
              <a:endParaRPr lang="ru-RU" sz="3600" b="1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3145022" y="3212976"/>
              <a:ext cx="5760640" cy="494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 smtClean="0"/>
                <a:t>tr</a:t>
              </a:r>
              <a:endParaRPr lang="ru-RU" sz="3600" b="1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3145022" y="3789040"/>
              <a:ext cx="5760640" cy="494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 smtClean="0"/>
                <a:t>tr</a:t>
              </a:r>
              <a:endParaRPr lang="ru-RU" sz="3600" b="1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3145022" y="4365104"/>
              <a:ext cx="5760640" cy="494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 smtClean="0"/>
                <a:t>tr</a:t>
              </a:r>
              <a:endParaRPr lang="ru-RU" sz="3600" b="1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3121082" y="4941168"/>
              <a:ext cx="5760640" cy="494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 smtClean="0"/>
                <a:t>tr</a:t>
              </a:r>
              <a:endParaRPr lang="ru-RU" sz="3600" b="1" dirty="0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3131840" y="548680"/>
              <a:ext cx="5760640" cy="7920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 smtClean="0"/>
                <a:t>tr</a:t>
              </a:r>
              <a:endParaRPr lang="ru-RU" sz="3600" b="1" dirty="0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3131840" y="5517232"/>
              <a:ext cx="5760640" cy="7920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 smtClean="0"/>
                <a:t>tr</a:t>
              </a:r>
              <a:endParaRPr lang="ru-RU" sz="3600" b="1" dirty="0"/>
            </a:p>
          </p:txBody>
        </p:sp>
      </p:grpSp>
      <p:sp>
        <p:nvSpPr>
          <p:cNvPr id="31" name="Прямоугольник 30"/>
          <p:cNvSpPr/>
          <p:nvPr/>
        </p:nvSpPr>
        <p:spPr>
          <a:xfrm>
            <a:off x="3134264" y="1484784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622492" y="1484784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158600" y="1484784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7683950" y="1484784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139300" y="2060848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627528" y="2060848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6163636" y="2060848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7688986" y="2060848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142598" y="2636912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4650354" y="2636912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6166934" y="2636912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7692284" y="2636912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121082" y="3212976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4609310" y="3212976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6145418" y="3212976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7670768" y="3212976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3131840" y="3789040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4620068" y="3789040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6156176" y="3789040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681526" y="3789040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3142598" y="4365104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4630826" y="4365104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6166934" y="4365104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7692284" y="4365104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3121082" y="4941168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4609310" y="4941168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6145418" y="4941168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7670768" y="4941168"/>
            <a:ext cx="1200196" cy="494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143810" y="548680"/>
            <a:ext cx="1200196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627528" y="562030"/>
            <a:ext cx="1200196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6143520" y="575380"/>
            <a:ext cx="1200196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7702544" y="545698"/>
            <a:ext cx="1200196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3155780" y="5517232"/>
            <a:ext cx="1200196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4622492" y="5517232"/>
            <a:ext cx="1200196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6132236" y="5517232"/>
            <a:ext cx="1200196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7695770" y="5517232"/>
            <a:ext cx="1200196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3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7" grpId="0" animBg="1"/>
      <p:bldP spid="30" grpId="0" animBg="1"/>
      <p:bldP spid="63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7153" y="1052736"/>
            <a:ext cx="3312368" cy="1080120"/>
          </a:xfrm>
          <a:prstGeom prst="rect">
            <a:avLst/>
          </a:prstGeom>
          <a:solidFill>
            <a:schemeClr val="accent2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2204864"/>
            <a:ext cx="3312368" cy="1080120"/>
          </a:xfrm>
          <a:prstGeom prst="rect">
            <a:avLst/>
          </a:prstGeom>
          <a:solidFill>
            <a:schemeClr val="accent2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563096" y="121273"/>
            <a:ext cx="1944216" cy="400110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dk1"/>
                </a:solidFill>
                <a:latin typeface="Courier New" pitchFamily="49" charset="0"/>
                <a:ea typeface="+mn-ea"/>
                <a:cs typeface="Courier New" pitchFamily="49" charset="0"/>
              </a:rPr>
              <a:t>Таблицы</a:t>
            </a:r>
            <a:endParaRPr lang="ru-RU" sz="2000" dirty="0">
              <a:solidFill>
                <a:schemeClr val="dk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732760"/>
            <a:ext cx="331236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</a:t>
            </a:r>
            <a:r>
              <a:rPr lang="en-US" b="1" dirty="0" smtClean="0"/>
              <a:t>table&gt;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</a:t>
            </a:r>
            <a:r>
              <a:rPr lang="ru-RU" dirty="0" smtClean="0"/>
              <a:t>        </a:t>
            </a:r>
            <a:r>
              <a:rPr lang="en-US" dirty="0" smtClean="0"/>
              <a:t>&lt;</a:t>
            </a:r>
            <a:r>
              <a:rPr lang="en-US" dirty="0"/>
              <a:t>td&gt;</a:t>
            </a:r>
            <a:r>
              <a:rPr lang="ru-RU" dirty="0"/>
              <a:t>Ячейка </a:t>
            </a:r>
            <a:r>
              <a:rPr lang="en-US" dirty="0" smtClean="0"/>
              <a:t>1</a:t>
            </a:r>
            <a:r>
              <a:rPr lang="ru-RU" dirty="0" smtClean="0"/>
              <a:t>&lt;/</a:t>
            </a:r>
            <a:r>
              <a:rPr lang="en-US" dirty="0"/>
              <a:t>td&gt;</a:t>
            </a:r>
            <a:br>
              <a:rPr lang="en-US" dirty="0"/>
            </a:br>
            <a:r>
              <a:rPr lang="en-US" dirty="0"/>
              <a:t>  </a:t>
            </a:r>
            <a:r>
              <a:rPr lang="ru-RU" dirty="0" smtClean="0"/>
              <a:t>        </a:t>
            </a:r>
            <a:r>
              <a:rPr lang="en-US" dirty="0" smtClean="0"/>
              <a:t>&lt;</a:t>
            </a:r>
            <a:r>
              <a:rPr lang="en-US" dirty="0"/>
              <a:t>td&gt;</a:t>
            </a:r>
            <a:r>
              <a:rPr lang="ru-RU" dirty="0"/>
              <a:t>Ячейка </a:t>
            </a:r>
            <a:r>
              <a:rPr lang="en-US" dirty="0" smtClean="0"/>
              <a:t>2</a:t>
            </a:r>
            <a:r>
              <a:rPr lang="ru-RU" dirty="0" smtClean="0"/>
              <a:t>&lt;/</a:t>
            </a:r>
            <a:r>
              <a:rPr lang="en-US" dirty="0"/>
              <a:t>td&gt; </a:t>
            </a:r>
            <a:br>
              <a:rPr lang="en-US" dirty="0"/>
            </a:br>
            <a:r>
              <a:rPr lang="en-US" dirty="0"/>
              <a:t> </a:t>
            </a:r>
            <a:r>
              <a:rPr lang="ru-RU" dirty="0" smtClean="0"/>
              <a:t>   </a:t>
            </a: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</a:t>
            </a:r>
            <a:r>
              <a:rPr lang="ru-RU" dirty="0"/>
              <a:t>        </a:t>
            </a:r>
            <a:r>
              <a:rPr lang="en-US" dirty="0"/>
              <a:t>&lt;td&gt;</a:t>
            </a:r>
            <a:r>
              <a:rPr lang="ru-RU" dirty="0"/>
              <a:t>Ячейка 3&lt;/</a:t>
            </a:r>
            <a:r>
              <a:rPr lang="en-US" dirty="0"/>
              <a:t>td&gt;</a:t>
            </a:r>
            <a:br>
              <a:rPr lang="en-US" dirty="0"/>
            </a:br>
            <a:r>
              <a:rPr lang="en-US" dirty="0"/>
              <a:t>  </a:t>
            </a:r>
            <a:r>
              <a:rPr lang="ru-RU" dirty="0"/>
              <a:t>        </a:t>
            </a:r>
            <a:r>
              <a:rPr lang="en-US" dirty="0"/>
              <a:t>&lt;td&gt;</a:t>
            </a:r>
            <a:r>
              <a:rPr lang="ru-RU" dirty="0"/>
              <a:t>Ячейка 4&lt;/</a:t>
            </a:r>
            <a:r>
              <a:rPr lang="en-US" dirty="0"/>
              <a:t>td&gt; </a:t>
            </a:r>
            <a:br>
              <a:rPr lang="en-US" dirty="0"/>
            </a:br>
            <a:r>
              <a:rPr lang="en-US" dirty="0"/>
              <a:t> </a:t>
            </a:r>
            <a:r>
              <a:rPr lang="ru-RU" dirty="0"/>
              <a:t>  </a:t>
            </a:r>
            <a:r>
              <a:rPr lang="en-US" dirty="0" smtClean="0"/>
              <a:t> &lt;/</a:t>
            </a:r>
            <a:r>
              <a:rPr lang="en-US" dirty="0" err="1"/>
              <a:t>tr</a:t>
            </a:r>
            <a:r>
              <a:rPr lang="en-US" dirty="0"/>
              <a:t>&gt; </a:t>
            </a:r>
            <a:br>
              <a:rPr lang="en-US" dirty="0"/>
            </a:br>
            <a:r>
              <a:rPr lang="en-US" b="1" dirty="0" smtClean="0"/>
              <a:t>&lt;/</a:t>
            </a:r>
            <a:r>
              <a:rPr lang="en-US" b="1" dirty="0"/>
              <a:t>table</a:t>
            </a:r>
            <a:r>
              <a:rPr lang="en-US" b="1" dirty="0" smtClean="0"/>
              <a:t>&gt;</a:t>
            </a:r>
            <a:endParaRPr lang="ru-RU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067944" y="5013176"/>
          <a:ext cx="2903984" cy="731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5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9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Ячейка1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Ячейка2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928">
                <a:tc>
                  <a:txBody>
                    <a:bodyPr/>
                    <a:lstStyle/>
                    <a:p>
                      <a:r>
                        <a:rPr lang="ru-RU" dirty="0" smtClean="0"/>
                        <a:t>Ячейка3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Ячейка4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11960" y="732760"/>
            <a:ext cx="4824536" cy="1200329"/>
          </a:xfrm>
          <a:prstGeom prst="rect">
            <a:avLst/>
          </a:prstGeom>
          <a:solidFill>
            <a:srgbClr val="FFFF00">
              <a:alpha val="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Тег </a:t>
            </a:r>
            <a:r>
              <a:rPr lang="en-US" b="1" dirty="0" smtClean="0"/>
              <a:t>&lt;table&gt;…&lt;/ </a:t>
            </a:r>
            <a:r>
              <a:rPr lang="en-US" b="1" dirty="0"/>
              <a:t>table </a:t>
            </a:r>
            <a:r>
              <a:rPr lang="en-US" b="1" dirty="0" smtClean="0"/>
              <a:t>&gt; </a:t>
            </a:r>
            <a:r>
              <a:rPr lang="ru-RU" dirty="0" smtClean="0"/>
              <a:t>это блочный </a:t>
            </a:r>
          </a:p>
          <a:p>
            <a:r>
              <a:rPr lang="ru-RU" dirty="0" smtClean="0"/>
              <a:t>элемент, но он не занимает по ширине</a:t>
            </a:r>
          </a:p>
          <a:p>
            <a:r>
              <a:rPr lang="ru-RU" dirty="0" smtClean="0"/>
              <a:t>все доступное ему место, а зависит от</a:t>
            </a:r>
          </a:p>
          <a:p>
            <a:r>
              <a:rPr lang="ru-RU" dirty="0" smtClean="0"/>
              <a:t>количества контента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827584" y="5013176"/>
            <a:ext cx="3024336" cy="369332"/>
            <a:chOff x="827584" y="5013176"/>
            <a:chExt cx="302433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27584" y="5013176"/>
              <a:ext cx="1656184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9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ru-RU" dirty="0" smtClean="0"/>
                <a:t>трока</a:t>
              </a:r>
              <a:r>
                <a:rPr lang="en-US" dirty="0" smtClean="0"/>
                <a:t>  </a:t>
              </a:r>
              <a:r>
                <a:rPr lang="ru-RU" dirty="0" smtClean="0"/>
                <a:t> </a:t>
              </a:r>
              <a:r>
                <a:rPr lang="en-US" b="1" dirty="0" err="1" smtClean="0">
                  <a:solidFill>
                    <a:schemeClr val="accent2"/>
                  </a:solidFill>
                </a:rPr>
                <a:t>tr</a:t>
              </a:r>
              <a:endParaRPr lang="ru-RU" dirty="0"/>
            </a:p>
          </p:txBody>
        </p:sp>
        <p:cxnSp>
          <p:nvCxnSpPr>
            <p:cNvPr id="8" name="Прямая со стрелкой 7"/>
            <p:cNvCxnSpPr>
              <a:stCxn id="4" idx="3"/>
            </p:cNvCxnSpPr>
            <p:nvPr/>
          </p:nvCxnSpPr>
          <p:spPr>
            <a:xfrm>
              <a:off x="2483768" y="5197842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827584" y="5435932"/>
            <a:ext cx="3024336" cy="369332"/>
            <a:chOff x="827584" y="5013176"/>
            <a:chExt cx="3024336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827584" y="5013176"/>
              <a:ext cx="1656184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9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ru-RU" dirty="0" smtClean="0"/>
                <a:t>трока</a:t>
              </a:r>
              <a:r>
                <a:rPr lang="en-US" dirty="0" smtClean="0"/>
                <a:t>  </a:t>
              </a:r>
              <a:r>
                <a:rPr lang="ru-RU" dirty="0" smtClean="0"/>
                <a:t> </a:t>
              </a:r>
              <a:r>
                <a:rPr lang="en-US" b="1" dirty="0" err="1" smtClean="0">
                  <a:solidFill>
                    <a:schemeClr val="accent2"/>
                  </a:solidFill>
                </a:rPr>
                <a:t>tr</a:t>
              </a:r>
              <a:endParaRPr lang="ru-RU" dirty="0"/>
            </a:p>
          </p:txBody>
        </p:sp>
        <p:cxnSp>
          <p:nvCxnSpPr>
            <p:cNvPr id="16" name="Прямая со стрелкой 15"/>
            <p:cNvCxnSpPr>
              <a:stCxn id="15" idx="3"/>
            </p:cNvCxnSpPr>
            <p:nvPr/>
          </p:nvCxnSpPr>
          <p:spPr>
            <a:xfrm>
              <a:off x="2483768" y="5197842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4067944" y="5805264"/>
            <a:ext cx="1440160" cy="729372"/>
            <a:chOff x="4067944" y="5805264"/>
            <a:chExt cx="1440160" cy="729372"/>
          </a:xfrm>
        </p:grpSpPr>
        <p:sp>
          <p:nvSpPr>
            <p:cNvPr id="12" name="TextBox 11"/>
            <p:cNvSpPr txBox="1"/>
            <p:nvPr/>
          </p:nvSpPr>
          <p:spPr>
            <a:xfrm>
              <a:off x="4067944" y="6165304"/>
              <a:ext cx="144016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я</a:t>
              </a:r>
              <a:r>
                <a:rPr lang="ru-RU" dirty="0" smtClean="0"/>
                <a:t>чейка </a:t>
              </a:r>
              <a:r>
                <a:rPr lang="en-US" b="1" dirty="0" smtClean="0">
                  <a:solidFill>
                    <a:schemeClr val="accent2"/>
                  </a:solidFill>
                </a:rPr>
                <a:t>td</a:t>
              </a:r>
              <a:endParaRPr lang="ru-RU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Прямая со стрелкой 17"/>
            <p:cNvCxnSpPr>
              <a:stCxn id="12" idx="0"/>
            </p:cNvCxnSpPr>
            <p:nvPr/>
          </p:nvCxnSpPr>
          <p:spPr>
            <a:xfrm flipV="1">
              <a:off x="4788024" y="580526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Группа 19"/>
          <p:cNvGrpSpPr/>
          <p:nvPr/>
        </p:nvGrpSpPr>
        <p:grpSpPr>
          <a:xfrm>
            <a:off x="5580112" y="5805264"/>
            <a:ext cx="1440160" cy="729372"/>
            <a:chOff x="4067944" y="5805264"/>
            <a:chExt cx="1440160" cy="729372"/>
          </a:xfrm>
        </p:grpSpPr>
        <p:sp>
          <p:nvSpPr>
            <p:cNvPr id="21" name="TextBox 20"/>
            <p:cNvSpPr txBox="1"/>
            <p:nvPr/>
          </p:nvSpPr>
          <p:spPr>
            <a:xfrm>
              <a:off x="4067944" y="6165304"/>
              <a:ext cx="144016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я</a:t>
              </a:r>
              <a:r>
                <a:rPr lang="ru-RU" dirty="0" smtClean="0"/>
                <a:t>чейка </a:t>
              </a:r>
              <a:r>
                <a:rPr lang="en-US" b="1" dirty="0" smtClean="0">
                  <a:solidFill>
                    <a:schemeClr val="accent2"/>
                  </a:solidFill>
                </a:rPr>
                <a:t>td</a:t>
              </a:r>
              <a:endParaRPr lang="ru-RU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22" name="Прямая со стрелкой 21"/>
            <p:cNvCxnSpPr>
              <a:stCxn id="21" idx="0"/>
            </p:cNvCxnSpPr>
            <p:nvPr/>
          </p:nvCxnSpPr>
          <p:spPr>
            <a:xfrm flipV="1">
              <a:off x="4788024" y="580526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284055" y="2149805"/>
            <a:ext cx="4824536" cy="923330"/>
          </a:xfrm>
          <a:prstGeom prst="rect">
            <a:avLst/>
          </a:prstGeom>
          <a:solidFill>
            <a:srgbClr val="92D050">
              <a:alpha val="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Количество ячеек </a:t>
            </a:r>
            <a:r>
              <a:rPr lang="en-US" dirty="0" smtClean="0"/>
              <a:t> </a:t>
            </a:r>
            <a:r>
              <a:rPr lang="en-US" b="1" dirty="0" smtClean="0"/>
              <a:t>&lt;td&gt;</a:t>
            </a:r>
            <a:r>
              <a:rPr lang="ru-RU" b="1" dirty="0" smtClean="0"/>
              <a:t> </a:t>
            </a:r>
            <a:r>
              <a:rPr lang="en-US" b="1" dirty="0" smtClean="0"/>
              <a:t>…&lt;/td&gt;</a:t>
            </a:r>
          </a:p>
          <a:p>
            <a:r>
              <a:rPr lang="ru-RU" dirty="0" smtClean="0"/>
              <a:t>в строках таблицы </a:t>
            </a:r>
            <a:r>
              <a:rPr lang="en-US" dirty="0" smtClean="0"/>
              <a:t> </a:t>
            </a:r>
            <a:r>
              <a:rPr lang="ru-RU" dirty="0" smtClean="0"/>
              <a:t>должно быть одинаковым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31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377"/>
          <p:cNvGraphicFramePr>
            <a:graphicFrameLocks noGrp="1"/>
          </p:cNvGraphicFramePr>
          <p:nvPr>
            <p:extLst/>
          </p:nvPr>
        </p:nvGraphicFramePr>
        <p:xfrm>
          <a:off x="251520" y="601008"/>
          <a:ext cx="8712200" cy="5029200"/>
        </p:xfrm>
        <a:graphic>
          <a:graphicData uri="http://schemas.openxmlformats.org/drawingml/2006/table">
            <a:tbl>
              <a:tblPr/>
              <a:tblGrid>
                <a:gridCol w="375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Атрибут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Значение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left, right,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или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процент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cellpadding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cellspacing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bgcolor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цвет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background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файл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bordercolor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цвет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bordercolordark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цвет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bordercolorlight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цвет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7568786" y="127386"/>
            <a:ext cx="13949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index.html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195736" y="96608"/>
            <a:ext cx="4320480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sz="200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cs typeface="Courier New" pitchFamily="49" charset="0"/>
              </a:defRPr>
            </a:lvl1pPr>
            <a:extLst/>
          </a:lstStyle>
          <a:p>
            <a:r>
              <a:rPr lang="ru-RU" dirty="0"/>
              <a:t>Атрибуты элемента TABLE </a:t>
            </a:r>
          </a:p>
        </p:txBody>
      </p:sp>
    </p:spTree>
    <p:extLst>
      <p:ext uri="{BB962C8B-B14F-4D97-AF65-F5344CB8AC3E}">
        <p14:creationId xmlns:p14="http://schemas.microsoft.com/office/powerpoint/2010/main" val="2354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11760" y="63788"/>
            <a:ext cx="352839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sz="200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Атрибуты элемента TR</a:t>
            </a:r>
            <a:r>
              <a:rPr lang="ru-RU" dirty="0"/>
              <a:t> </a:t>
            </a:r>
            <a:endParaRPr lang="ru-RU" dirty="0"/>
          </a:p>
        </p:txBody>
      </p:sp>
      <p:graphicFrame>
        <p:nvGraphicFramePr>
          <p:cNvPr id="5" name="Group 265"/>
          <p:cNvGraphicFramePr>
            <a:graphicFrameLocks noGrp="1"/>
          </p:cNvGraphicFramePr>
          <p:nvPr>
            <p:extLst/>
          </p:nvPr>
        </p:nvGraphicFramePr>
        <p:xfrm>
          <a:off x="179512" y="1844824"/>
          <a:ext cx="8702675" cy="4076700"/>
        </p:xfrm>
        <a:graphic>
          <a:graphicData uri="http://schemas.openxmlformats.org/drawingml/2006/table">
            <a:tbl>
              <a:tblPr/>
              <a:tblGrid>
                <a:gridCol w="3633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Атрибут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Значения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left, center,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top, middle, bottom, baseline</a:t>
                      </a:r>
                      <a:r>
                        <a:rPr kumimoji="0" lang="ru-RU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(выравнивает первые строчки в ячейках по базовой линии)</a:t>
                      </a:r>
                      <a:endParaRPr kumimoji="0" 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bgcolor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цвет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bordercolordark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цвет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bordercolorlight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цвет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504" y="692696"/>
            <a:ext cx="8883229" cy="923330"/>
          </a:xfrm>
          <a:prstGeom prst="rect">
            <a:avLst/>
          </a:prstGeom>
          <a:solidFill>
            <a:schemeClr val="accent1">
              <a:lumMod val="40000"/>
              <a:lumOff val="60000"/>
              <a:alpha val="16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Элемент</a:t>
            </a:r>
            <a:r>
              <a:rPr lang="en-US" dirty="0" smtClean="0"/>
              <a:t>  </a:t>
            </a:r>
            <a:r>
              <a:rPr lang="en-US" b="1" dirty="0" smtClean="0"/>
              <a:t>TR </a:t>
            </a:r>
            <a:r>
              <a:rPr lang="ru-RU" dirty="0" smtClean="0"/>
              <a:t> это служебный элемент (то есть его не видно визуально), </a:t>
            </a:r>
            <a:endParaRPr lang="en-US" dirty="0" smtClean="0"/>
          </a:p>
          <a:p>
            <a:r>
              <a:rPr lang="ru-RU" dirty="0" smtClean="0"/>
              <a:t>и служит</a:t>
            </a:r>
            <a:r>
              <a:rPr lang="en-US" dirty="0" smtClean="0"/>
              <a:t> </a:t>
            </a:r>
            <a:r>
              <a:rPr lang="ru-RU" dirty="0" smtClean="0"/>
              <a:t>он как контейнер для элементов </a:t>
            </a:r>
            <a:r>
              <a:rPr lang="en-US" b="1" dirty="0" smtClean="0"/>
              <a:t>TD</a:t>
            </a:r>
            <a:r>
              <a:rPr lang="ru-RU" dirty="0" smtClean="0"/>
              <a:t> 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Поэтому все его атрибуты воздействуют на ячейки расположенные в нем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2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83768" y="99374"/>
            <a:ext cx="3744416" cy="400110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Атрибуты элемента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TD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Group 449"/>
          <p:cNvGraphicFramePr>
            <a:graphicFrameLocks noGrp="1"/>
          </p:cNvGraphicFramePr>
          <p:nvPr>
            <p:extLst/>
          </p:nvPr>
        </p:nvGraphicFramePr>
        <p:xfrm>
          <a:off x="212725" y="1124744"/>
          <a:ext cx="8699500" cy="5364480"/>
        </p:xfrm>
        <a:graphic>
          <a:graphicData uri="http://schemas.openxmlformats.org/drawingml/2006/table">
            <a:tbl>
              <a:tblPr/>
              <a:tblGrid>
                <a:gridCol w="402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Атрибут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Значения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left, center,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top, middle, bottom, baseline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или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процент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или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процент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bgcolor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цвет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background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файл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nowrap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не переносить контент на другую строчку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colspan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rowspan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число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620688"/>
            <a:ext cx="482453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Указываются для конкретной ячейки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7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</TotalTime>
  <Words>1466</Words>
  <Application>Microsoft Office PowerPoint</Application>
  <PresentationFormat>Экран (4:3)</PresentationFormat>
  <Paragraphs>460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Courier New</vt:lpstr>
      <vt:lpstr>Lucida Sans Unicode</vt:lpstr>
      <vt:lpstr>Times New Roman</vt:lpstr>
      <vt:lpstr>Verdana</vt:lpstr>
      <vt:lpstr>Wingdings 2</vt:lpstr>
      <vt:lpstr>Wingdings 3</vt:lpstr>
      <vt:lpstr>Открытая</vt:lpstr>
      <vt:lpstr> курс  HTML и CSS (второй уровень)  http://design-class.com.ua  </vt:lpstr>
      <vt:lpstr>Презентация PowerPoint</vt:lpstr>
      <vt:lpstr>Презентация PowerPoint</vt:lpstr>
      <vt:lpstr>Презентация PowerPoint</vt:lpstr>
      <vt:lpstr>Презентация PowerPoint</vt:lpstr>
      <vt:lpstr>Таблицы</vt:lpstr>
      <vt:lpstr>Презентация PowerPoint</vt:lpstr>
      <vt:lpstr>Презентация PowerPoint</vt:lpstr>
      <vt:lpstr>Атрибуты элемента  TD</vt:lpstr>
      <vt:lpstr>Презентация PowerPoint</vt:lpstr>
      <vt:lpstr>Презентация PowerPoint</vt:lpstr>
      <vt:lpstr>Презентация PowerPoint</vt:lpstr>
      <vt:lpstr>Презентация PowerPoint</vt:lpstr>
      <vt:lpstr>Группировка таблицы по блокам </vt:lpstr>
      <vt:lpstr>Группировка таблицы по колонкам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335</cp:revision>
  <dcterms:created xsi:type="dcterms:W3CDTF">2010-11-04T13:16:08Z</dcterms:created>
  <dcterms:modified xsi:type="dcterms:W3CDTF">2017-09-30T18:31:26Z</dcterms:modified>
</cp:coreProperties>
</file>