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6" r:id="rId2"/>
    <p:sldId id="397" r:id="rId3"/>
    <p:sldId id="393" r:id="rId4"/>
    <p:sldId id="394" r:id="rId5"/>
    <p:sldId id="398" r:id="rId6"/>
    <p:sldId id="424" r:id="rId7"/>
    <p:sldId id="399" r:id="rId8"/>
    <p:sldId id="395" r:id="rId9"/>
    <p:sldId id="400" r:id="rId10"/>
    <p:sldId id="338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27" r:id="rId20"/>
    <p:sldId id="42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339" r:id="rId31"/>
    <p:sldId id="429" r:id="rId32"/>
    <p:sldId id="396" r:id="rId33"/>
    <p:sldId id="418" r:id="rId34"/>
    <p:sldId id="419" r:id="rId35"/>
    <p:sldId id="420" r:id="rId36"/>
    <p:sldId id="421" r:id="rId37"/>
    <p:sldId id="425" r:id="rId38"/>
    <p:sldId id="340" r:id="rId39"/>
    <p:sldId id="426" r:id="rId40"/>
    <p:sldId id="341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4" autoAdjust="0"/>
  </p:normalViewPr>
  <p:slideViewPr>
    <p:cSldViewPr showGuides="1">
      <p:cViewPr varScale="1">
        <p:scale>
          <a:sx n="102" d="100"/>
          <a:sy n="102" d="100"/>
        </p:scale>
        <p:origin x="264" y="114"/>
      </p:cViewPr>
      <p:guideLst>
        <p:guide orient="horz" pos="2160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3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95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66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02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70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58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3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950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65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075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80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805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59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80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26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334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8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706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7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54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801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41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46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69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627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807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25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21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27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3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9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5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Что мы имели до </a:t>
            </a:r>
            <a:r>
              <a:rPr lang="en-US" sz="2000" b="1" dirty="0" smtClean="0"/>
              <a:t>flex-box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784887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- </a:t>
            </a:r>
            <a:r>
              <a:rPr lang="ru-RU" dirty="0" smtClean="0"/>
              <a:t>нормальный поток блоков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box model, float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позиционирование блоков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2952328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Сокращенная запись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>
                <a:solidFill>
                  <a:schemeClr val="accent2"/>
                </a:solidFill>
              </a:rPr>
              <a:t>flex-flow: &lt;flex direction&gt; | &lt;flex wrap&gt;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02" y="1268760"/>
            <a:ext cx="8928992" cy="646331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Например</a:t>
            </a:r>
          </a:p>
          <a:p>
            <a:r>
              <a:rPr lang="en-US" dirty="0" smtClean="0"/>
              <a:t>flex-flow: column wrap;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Свойство </a:t>
            </a:r>
            <a:r>
              <a:rPr lang="ru-RU" sz="2000" b="1" dirty="0" err="1">
                <a:solidFill>
                  <a:schemeClr val="accent2"/>
                </a:solidFill>
              </a:rPr>
              <a:t>justify-content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67380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Определяет </a:t>
            </a:r>
            <a:r>
              <a:rPr lang="ru-RU" dirty="0"/>
              <a:t>то, как будут выровнены элементы вдоль главной оси.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56" y="980728"/>
            <a:ext cx="9058744" cy="397031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 smtClean="0">
                <a:solidFill>
                  <a:srgbClr val="0070C0"/>
                </a:solidFill>
              </a:rPr>
              <a:t>flex-start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(значение по </a:t>
            </a:r>
            <a:r>
              <a:rPr lang="ru-RU" dirty="0" smtClean="0"/>
              <a:t>умолчанию)</a:t>
            </a:r>
            <a:r>
              <a:rPr lang="en-US" dirty="0" smtClean="0"/>
              <a:t>-&gt; </a:t>
            </a:r>
            <a:r>
              <a:rPr lang="ru-RU" dirty="0" smtClean="0"/>
              <a:t>блоки </a:t>
            </a:r>
            <a:r>
              <a:rPr lang="ru-RU" dirty="0"/>
              <a:t>прижаты к началу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ru-RU" dirty="0" smtClean="0"/>
              <a:t>главной </a:t>
            </a:r>
            <a:r>
              <a:rPr lang="ru-RU" dirty="0"/>
              <a:t>оси</a:t>
            </a:r>
          </a:p>
          <a:p>
            <a:r>
              <a:rPr lang="ru-RU" dirty="0" err="1" smtClean="0">
                <a:solidFill>
                  <a:srgbClr val="0070C0"/>
                </a:solidFill>
              </a:rPr>
              <a:t>flex-end</a:t>
            </a:r>
            <a:r>
              <a:rPr lang="en-US" dirty="0" smtClean="0"/>
              <a:t> -&gt; </a:t>
            </a:r>
            <a:r>
              <a:rPr lang="ru-RU" dirty="0" smtClean="0"/>
              <a:t>блоки </a:t>
            </a:r>
            <a:r>
              <a:rPr lang="ru-RU" dirty="0"/>
              <a:t>прижаты к концу главной </a:t>
            </a:r>
            <a:r>
              <a:rPr lang="ru-RU" dirty="0" smtClean="0"/>
              <a:t>оси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ru-RU" dirty="0" err="1" smtClean="0">
                <a:solidFill>
                  <a:srgbClr val="0070C0"/>
                </a:solidFill>
              </a:rPr>
              <a:t>enter</a:t>
            </a:r>
            <a:r>
              <a:rPr lang="en-US" dirty="0" smtClean="0"/>
              <a:t> -&gt; </a:t>
            </a:r>
            <a:r>
              <a:rPr lang="ru-RU" dirty="0" smtClean="0"/>
              <a:t> </a:t>
            </a:r>
            <a:r>
              <a:rPr lang="ru-RU" dirty="0"/>
              <a:t>блоки располагаются в центре главной </a:t>
            </a:r>
            <a:r>
              <a:rPr lang="ru-RU" dirty="0" smtClean="0"/>
              <a:t>оси</a:t>
            </a:r>
            <a:endParaRPr lang="en-US" dirty="0" smtClean="0"/>
          </a:p>
          <a:p>
            <a:endParaRPr lang="ru-RU" dirty="0"/>
          </a:p>
          <a:p>
            <a:r>
              <a:rPr lang="ru-RU" dirty="0" err="1" smtClean="0">
                <a:solidFill>
                  <a:srgbClr val="0070C0"/>
                </a:solidFill>
              </a:rPr>
              <a:t>space-between</a:t>
            </a:r>
            <a:r>
              <a:rPr lang="en-US" dirty="0" smtClean="0"/>
              <a:t> -&gt;</a:t>
            </a:r>
            <a:r>
              <a:rPr lang="ru-RU" dirty="0" smtClean="0"/>
              <a:t> </a:t>
            </a:r>
            <a:r>
              <a:rPr lang="ru-RU" dirty="0"/>
              <a:t>первый блок располагается в начале главной оси,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ru-RU" dirty="0" smtClean="0"/>
              <a:t>последний </a:t>
            </a:r>
            <a:r>
              <a:rPr lang="ru-RU" dirty="0"/>
              <a:t>блок – в конце,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ru-RU" dirty="0" smtClean="0"/>
              <a:t>все </a:t>
            </a:r>
            <a:r>
              <a:rPr lang="ru-RU" dirty="0"/>
              <a:t>остальные блоки равномерно распределены в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ru-RU" dirty="0" smtClean="0"/>
              <a:t>оставшемся </a:t>
            </a:r>
            <a:r>
              <a:rPr lang="ru-RU" dirty="0"/>
              <a:t>пространстве.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err="1" smtClean="0">
                <a:solidFill>
                  <a:srgbClr val="0070C0"/>
                </a:solidFill>
              </a:rPr>
              <a:t>space-around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-&gt; </a:t>
            </a:r>
            <a:r>
              <a:rPr lang="ru-RU" dirty="0" smtClean="0"/>
              <a:t> </a:t>
            </a:r>
            <a:r>
              <a:rPr lang="ru-RU" dirty="0"/>
              <a:t>все блоки равномерно распределены вдоль главной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ru-RU" dirty="0" smtClean="0"/>
              <a:t>оси</a:t>
            </a:r>
            <a:r>
              <a:rPr lang="ru-RU" dirty="0"/>
              <a:t>, разделяя все свободное пространство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ru-RU" dirty="0" smtClean="0"/>
              <a:t>поровну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974235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justify-content: flex-start;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" y="1982348"/>
            <a:ext cx="5822908" cy="1206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8585" y="3494515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justify-content: flex-end;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85" y="4502627"/>
            <a:ext cx="5940152" cy="1230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208" y="116632"/>
            <a:ext cx="25670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justify.html </a:t>
            </a:r>
            <a:r>
              <a:rPr lang="en-US" b="1" dirty="0" smtClean="0">
                <a:solidFill>
                  <a:srgbClr val="0070C0"/>
                </a:solidFill>
              </a:rPr>
              <a:t>- 1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justify-content: center;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27689" y="263691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justify-content: space-between;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" y="1124744"/>
            <a:ext cx="5908811" cy="12241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4" y="3848274"/>
            <a:ext cx="6084168" cy="12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justify-content: space-around;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" y="1196752"/>
            <a:ext cx="6876256" cy="14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Свойство </a:t>
            </a:r>
            <a:r>
              <a:rPr lang="en-US" sz="2000" b="1" dirty="0" smtClean="0">
                <a:solidFill>
                  <a:schemeClr val="accent2"/>
                </a:solidFill>
              </a:rPr>
              <a:t>align-items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67380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Определяет </a:t>
            </a:r>
            <a:r>
              <a:rPr lang="ru-RU" dirty="0"/>
              <a:t>то, как будут выровнены элементы </a:t>
            </a:r>
            <a:r>
              <a:rPr lang="ru-RU" dirty="0" smtClean="0"/>
              <a:t>по поперечной </a:t>
            </a:r>
            <a:r>
              <a:rPr lang="ru-RU" dirty="0"/>
              <a:t>оси.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56" y="980728"/>
            <a:ext cx="9058744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70C0"/>
                </a:solidFill>
              </a:rPr>
              <a:t>stretch</a:t>
            </a:r>
            <a:r>
              <a:rPr lang="ru-RU" dirty="0"/>
              <a:t> (значение по умолчанию) : блоки растянуты, занимая все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       </a:t>
            </a:r>
            <a:r>
              <a:rPr lang="ru-RU" dirty="0" smtClean="0"/>
              <a:t>доступное </a:t>
            </a:r>
            <a:r>
              <a:rPr lang="ru-RU" dirty="0"/>
              <a:t>место по поперечной оси, при этом все же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ru-RU" dirty="0" smtClean="0"/>
              <a:t>учитываются </a:t>
            </a:r>
            <a:r>
              <a:rPr lang="ru-RU" dirty="0" err="1"/>
              <a:t>min-width</a:t>
            </a:r>
            <a:r>
              <a:rPr lang="ru-RU" dirty="0"/>
              <a:t>/</a:t>
            </a:r>
            <a:r>
              <a:rPr lang="ru-RU" dirty="0" err="1"/>
              <a:t>max-width</a:t>
            </a:r>
            <a:r>
              <a:rPr lang="ru-RU" dirty="0"/>
              <a:t>, если таковые заданы.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ru-RU" dirty="0" err="1" smtClean="0">
                <a:solidFill>
                  <a:srgbClr val="0070C0"/>
                </a:solidFill>
              </a:rPr>
              <a:t>flex-start</a:t>
            </a:r>
            <a:r>
              <a:rPr lang="ru-RU" dirty="0" smtClean="0"/>
              <a:t> –</a:t>
            </a:r>
            <a:r>
              <a:rPr lang="en-US" dirty="0" smtClean="0"/>
              <a:t>&gt;</a:t>
            </a:r>
            <a:r>
              <a:rPr lang="ru-RU" dirty="0" smtClean="0"/>
              <a:t>  </a:t>
            </a:r>
            <a:r>
              <a:rPr lang="ru-RU" dirty="0"/>
              <a:t>блоки прижаты к началу поперечной </a:t>
            </a:r>
            <a:r>
              <a:rPr lang="ru-RU" dirty="0" smtClean="0"/>
              <a:t>оси</a:t>
            </a:r>
            <a:endParaRPr lang="en-US" dirty="0" smtClean="0"/>
          </a:p>
          <a:p>
            <a:endParaRPr lang="ru-RU" dirty="0"/>
          </a:p>
          <a:p>
            <a:r>
              <a:rPr lang="ru-RU" dirty="0" err="1" smtClean="0">
                <a:solidFill>
                  <a:srgbClr val="0070C0"/>
                </a:solidFill>
              </a:rPr>
              <a:t>flex-end</a:t>
            </a:r>
            <a:r>
              <a:rPr lang="en-US" dirty="0" smtClean="0"/>
              <a:t> -&gt; </a:t>
            </a:r>
            <a:r>
              <a:rPr lang="ru-RU" dirty="0" smtClean="0"/>
              <a:t> </a:t>
            </a:r>
            <a:r>
              <a:rPr lang="ru-RU" dirty="0"/>
              <a:t>блоки прижаты к концу поперечной </a:t>
            </a:r>
            <a:r>
              <a:rPr lang="ru-RU" dirty="0" smtClean="0"/>
              <a:t>оси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ru-RU" dirty="0" err="1" smtClean="0">
                <a:solidFill>
                  <a:srgbClr val="0070C0"/>
                </a:solidFill>
              </a:rPr>
              <a:t>enter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-&gt; </a:t>
            </a:r>
            <a:r>
              <a:rPr lang="ru-RU" dirty="0" smtClean="0"/>
              <a:t> </a:t>
            </a:r>
            <a:r>
              <a:rPr lang="ru-RU" dirty="0"/>
              <a:t>блоки располагаются в центре поперечной </a:t>
            </a:r>
            <a:r>
              <a:rPr lang="ru-RU" dirty="0" smtClean="0"/>
              <a:t>оси</a:t>
            </a:r>
            <a:endParaRPr lang="en-US" dirty="0" smtClean="0"/>
          </a:p>
          <a:p>
            <a:endParaRPr lang="ru-RU" dirty="0"/>
          </a:p>
          <a:p>
            <a:r>
              <a:rPr lang="ru-RU" dirty="0" err="1" smtClean="0">
                <a:solidFill>
                  <a:srgbClr val="0070C0"/>
                </a:solidFill>
              </a:rPr>
              <a:t>baseline</a:t>
            </a:r>
            <a:r>
              <a:rPr lang="en-US" dirty="0" smtClean="0"/>
              <a:t> -&gt; </a:t>
            </a:r>
            <a:r>
              <a:rPr lang="ru-RU" dirty="0" smtClean="0"/>
              <a:t> </a:t>
            </a:r>
            <a:r>
              <a:rPr lang="ru-RU" dirty="0"/>
              <a:t>блоки выровнены по их </a:t>
            </a:r>
            <a:r>
              <a:rPr lang="ru-RU" dirty="0" err="1" smtClean="0"/>
              <a:t>baseline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6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align-items: stretch;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93363" y="3657798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</a:t>
            </a:r>
            <a:r>
              <a:rPr lang="en-US" dirty="0"/>
              <a:t>align-items </a:t>
            </a:r>
            <a:r>
              <a:rPr lang="en-US" dirty="0" smtClean="0"/>
              <a:t>: flex-start;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9" y="1124744"/>
            <a:ext cx="9037001" cy="21602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4627559"/>
            <a:ext cx="9144000" cy="2185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5044" y="116632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justify - 2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7428" y="116632"/>
            <a:ext cx="25670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justify.html </a:t>
            </a:r>
            <a:r>
              <a:rPr lang="en-US" b="1" dirty="0" smtClean="0">
                <a:solidFill>
                  <a:srgbClr val="0070C0"/>
                </a:solidFill>
              </a:rPr>
              <a:t>- 2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align-items: flex-end;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93363" y="351378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</a:t>
            </a:r>
            <a:r>
              <a:rPr lang="en-US" dirty="0"/>
              <a:t>align-items </a:t>
            </a:r>
            <a:r>
              <a:rPr lang="en-US" dirty="0" smtClean="0"/>
              <a:t>: center;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167"/>
            <a:ext cx="9036496" cy="21601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551"/>
            <a:ext cx="9144000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align-items: baseline;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167"/>
            <a:ext cx="9144000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Свойство</a:t>
            </a:r>
            <a:r>
              <a:rPr lang="ru-RU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align-self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22429"/>
            <a:ext cx="892899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В</a:t>
            </a:r>
            <a:r>
              <a:rPr lang="ru-RU" dirty="0" smtClean="0"/>
              <a:t>ыравнивание </a:t>
            </a:r>
            <a:r>
              <a:rPr lang="ru-RU" dirty="0"/>
              <a:t>отдельно взятого </a:t>
            </a:r>
            <a:r>
              <a:rPr lang="ru-RU" dirty="0" err="1"/>
              <a:t>flex</a:t>
            </a:r>
            <a:r>
              <a:rPr lang="ru-RU" dirty="0"/>
              <a:t>-блока по поперечной оси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>
                <a:solidFill>
                  <a:schemeClr val="accent2"/>
                </a:solidFill>
              </a:rPr>
              <a:t>!!! </a:t>
            </a:r>
            <a:r>
              <a:rPr lang="ru-RU" dirty="0">
                <a:solidFill>
                  <a:schemeClr val="accent2"/>
                </a:solidFill>
              </a:rPr>
              <a:t>Применяется к </a:t>
            </a:r>
            <a:r>
              <a:rPr lang="en-US" dirty="0">
                <a:solidFill>
                  <a:schemeClr val="accent2"/>
                </a:solidFill>
              </a:rPr>
              <a:t>flex </a:t>
            </a:r>
            <a:r>
              <a:rPr lang="en-US" dirty="0" smtClean="0">
                <a:solidFill>
                  <a:schemeClr val="accent2"/>
                </a:solidFill>
              </a:rPr>
              <a:t>items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9760" y="1535881"/>
            <a:ext cx="9058744" cy="369331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70C0"/>
                </a:solidFill>
              </a:rPr>
              <a:t>stretch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(значение по умолчанию</a:t>
            </a:r>
            <a:r>
              <a:rPr lang="ru-RU" dirty="0" smtClean="0"/>
              <a:t>)</a:t>
            </a:r>
            <a:r>
              <a:rPr lang="en-US" dirty="0" smtClean="0"/>
              <a:t>-&gt; </a:t>
            </a:r>
            <a:r>
              <a:rPr lang="ru-RU" dirty="0" smtClean="0"/>
              <a:t> </a:t>
            </a:r>
            <a:r>
              <a:rPr lang="ru-RU" dirty="0" err="1"/>
              <a:t>flex</a:t>
            </a:r>
            <a:r>
              <a:rPr lang="ru-RU" dirty="0"/>
              <a:t>-блок растянут, чтобы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ru-RU" dirty="0" smtClean="0"/>
              <a:t>занять </a:t>
            </a:r>
            <a:r>
              <a:rPr lang="ru-RU" dirty="0"/>
              <a:t>все доступное место по поперечной оси, при этом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ru-RU" dirty="0" smtClean="0"/>
              <a:t>учитываются </a:t>
            </a:r>
            <a:r>
              <a:rPr lang="ru-RU" dirty="0" err="1"/>
              <a:t>min-width</a:t>
            </a:r>
            <a:r>
              <a:rPr lang="ru-RU" dirty="0"/>
              <a:t>/</a:t>
            </a:r>
            <a:r>
              <a:rPr lang="ru-RU" dirty="0" err="1"/>
              <a:t>max-width</a:t>
            </a:r>
            <a:r>
              <a:rPr lang="ru-RU" dirty="0"/>
              <a:t>, если таковые заданы..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ru-RU" dirty="0" smtClean="0"/>
              <a:t>Оно </a:t>
            </a:r>
            <a:r>
              <a:rPr lang="ru-RU" dirty="0"/>
              <a:t>определяет вес позиции элемента.</a:t>
            </a:r>
          </a:p>
          <a:p>
            <a:endParaRPr lang="ru-RU" dirty="0"/>
          </a:p>
          <a:p>
            <a:r>
              <a:rPr lang="ru-RU" dirty="0" err="1" smtClean="0">
                <a:solidFill>
                  <a:srgbClr val="0070C0"/>
                </a:solidFill>
              </a:rPr>
              <a:t>flex-start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-&gt;</a:t>
            </a:r>
            <a:r>
              <a:rPr lang="ru-RU" dirty="0" smtClean="0"/>
              <a:t> </a:t>
            </a:r>
            <a:r>
              <a:rPr lang="ru-RU" dirty="0" err="1"/>
              <a:t>flex</a:t>
            </a:r>
            <a:r>
              <a:rPr lang="ru-RU" dirty="0"/>
              <a:t>-блок прижат к началу поперечной оси</a:t>
            </a:r>
          </a:p>
          <a:p>
            <a:endParaRPr lang="en-US" dirty="0" smtClean="0"/>
          </a:p>
          <a:p>
            <a:r>
              <a:rPr lang="ru-RU" dirty="0" err="1" smtClean="0">
                <a:solidFill>
                  <a:srgbClr val="0070C0"/>
                </a:solidFill>
              </a:rPr>
              <a:t>flex-end</a:t>
            </a:r>
            <a:r>
              <a:rPr lang="en-US" dirty="0" smtClean="0"/>
              <a:t> -&gt;</a:t>
            </a:r>
            <a:r>
              <a:rPr lang="ru-RU" dirty="0" smtClean="0"/>
              <a:t> </a:t>
            </a:r>
            <a:r>
              <a:rPr lang="ru-RU" dirty="0" err="1"/>
              <a:t>flex</a:t>
            </a:r>
            <a:r>
              <a:rPr lang="ru-RU" dirty="0"/>
              <a:t>-блок прижат к концу поперечной оси</a:t>
            </a:r>
          </a:p>
          <a:p>
            <a:endParaRPr lang="en-US" dirty="0" smtClean="0"/>
          </a:p>
          <a:p>
            <a:r>
              <a:rPr lang="ru-RU" dirty="0" err="1" smtClean="0">
                <a:solidFill>
                  <a:srgbClr val="0070C0"/>
                </a:solidFill>
              </a:rPr>
              <a:t>center</a:t>
            </a:r>
            <a:r>
              <a:rPr lang="ru-RU" dirty="0" smtClean="0"/>
              <a:t> </a:t>
            </a:r>
            <a:r>
              <a:rPr lang="en-US" dirty="0" smtClean="0"/>
              <a:t>-&gt; </a:t>
            </a:r>
            <a:r>
              <a:rPr lang="ru-RU" dirty="0" err="1" smtClean="0"/>
              <a:t>flex</a:t>
            </a:r>
            <a:r>
              <a:rPr lang="ru-RU" dirty="0" smtClean="0"/>
              <a:t>-блок </a:t>
            </a:r>
            <a:r>
              <a:rPr lang="ru-RU" dirty="0"/>
              <a:t>располагаются в центре поперечной оси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ru-RU" dirty="0" err="1" smtClean="0">
                <a:solidFill>
                  <a:srgbClr val="0070C0"/>
                </a:solidFill>
              </a:rPr>
              <a:t>aseline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-&gt;</a:t>
            </a:r>
            <a:r>
              <a:rPr lang="ru-RU" dirty="0" smtClean="0"/>
              <a:t> </a:t>
            </a:r>
            <a:r>
              <a:rPr lang="ru-RU" dirty="0" err="1"/>
              <a:t>flex</a:t>
            </a:r>
            <a:r>
              <a:rPr lang="ru-RU" dirty="0"/>
              <a:t>-блок выравнен по </a:t>
            </a:r>
            <a:r>
              <a:rPr lang="ru-RU" dirty="0" err="1"/>
              <a:t>baseline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116632"/>
            <a:ext cx="25670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justify.html </a:t>
            </a:r>
            <a:r>
              <a:rPr lang="en-US" b="1" dirty="0" smtClean="0">
                <a:solidFill>
                  <a:srgbClr val="0070C0"/>
                </a:solidFill>
              </a:rPr>
              <a:t>- 5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Свойство </a:t>
            </a:r>
            <a:r>
              <a:rPr lang="en-US" sz="2000" b="1" dirty="0" err="1" smtClean="0"/>
              <a:t>display:flex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360040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display: </a:t>
            </a:r>
            <a:r>
              <a:rPr lang="ru-RU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-flex</a:t>
            </a:r>
          </a:p>
          <a:p>
            <a:r>
              <a:rPr lang="en-US" dirty="0"/>
              <a:t>display: </a:t>
            </a:r>
            <a:r>
              <a:rPr lang="ru-RU" dirty="0" smtClean="0"/>
              <a:t>-</a:t>
            </a:r>
            <a:r>
              <a:rPr lang="en-US" dirty="0" err="1" smtClean="0"/>
              <a:t>ms</a:t>
            </a:r>
            <a:r>
              <a:rPr lang="en-US" dirty="0" smtClean="0"/>
              <a:t>-flex-box</a:t>
            </a:r>
            <a:endParaRPr lang="ru-RU" dirty="0"/>
          </a:p>
          <a:p>
            <a:r>
              <a:rPr lang="en-US" dirty="0" err="1" smtClean="0"/>
              <a:t>display:flex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741458"/>
            <a:ext cx="8928992" cy="1477328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Особенности свойства </a:t>
            </a:r>
            <a:r>
              <a:rPr lang="en-US" dirty="0" err="1" smtClean="0"/>
              <a:t>display:flex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accent2"/>
                </a:solidFill>
              </a:rPr>
              <a:t>присваивается контейнеру </a:t>
            </a:r>
            <a:r>
              <a:rPr lang="ru-RU" dirty="0" smtClean="0"/>
              <a:t>в котором находятся любые элементы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элементы контейнера приобретают свойства </a:t>
            </a:r>
            <a:r>
              <a:rPr lang="en-US" dirty="0">
                <a:solidFill>
                  <a:srgbClr val="0070C0"/>
                </a:solidFill>
              </a:rPr>
              <a:t>flex-item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 smtClean="0"/>
              <a:t>элементами контейнера можно управлять меняя их выравнивание, размер, направление распространения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16632"/>
            <a:ext cx="396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flex_container.html</a:t>
            </a:r>
            <a:r>
              <a:rPr lang="ru-RU" b="1" dirty="0" smtClean="0">
                <a:solidFill>
                  <a:srgbClr val="0070C0"/>
                </a:solidFill>
              </a:rPr>
              <a:t> - 1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501008"/>
            <a:ext cx="8928992" cy="923330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Внимание!!! </a:t>
            </a:r>
          </a:p>
          <a:p>
            <a:r>
              <a:rPr lang="ru-RU" dirty="0" smtClean="0"/>
              <a:t>В дальнейшем элемент, который находится в контейнере которому задано свойство </a:t>
            </a:r>
            <a:r>
              <a:rPr lang="en-US" dirty="0" err="1" smtClean="0">
                <a:solidFill>
                  <a:srgbClr val="C00000"/>
                </a:solidFill>
              </a:rPr>
              <a:t>display:flex</a:t>
            </a:r>
            <a:r>
              <a:rPr lang="en-US" dirty="0" smtClean="0"/>
              <a:t> </a:t>
            </a:r>
            <a:r>
              <a:rPr lang="ru-RU" dirty="0" smtClean="0"/>
              <a:t>будем называть </a:t>
            </a:r>
            <a:r>
              <a:rPr lang="en-US" dirty="0" smtClean="0">
                <a:solidFill>
                  <a:srgbClr val="0070C0"/>
                </a:solidFill>
              </a:rPr>
              <a:t>flex-item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.box</a:t>
            </a:r>
            <a:r>
              <a:rPr lang="ru-RU" dirty="0" smtClean="0"/>
              <a:t>1</a:t>
            </a:r>
            <a:r>
              <a:rPr lang="en-US" dirty="0" smtClean="0"/>
              <a:t> {  align-self: auto; }</a:t>
            </a:r>
          </a:p>
          <a:p>
            <a:r>
              <a:rPr lang="en-US" dirty="0"/>
              <a:t>.</a:t>
            </a:r>
            <a:r>
              <a:rPr lang="en-US" dirty="0" smtClean="0"/>
              <a:t>box2 </a:t>
            </a:r>
            <a:r>
              <a:rPr lang="en-US" dirty="0"/>
              <a:t>{  align-self: auto; </a:t>
            </a:r>
            <a:r>
              <a:rPr lang="en-US" dirty="0" smtClean="0"/>
              <a:t>}</a:t>
            </a:r>
          </a:p>
          <a:p>
            <a:r>
              <a:rPr lang="en-US" dirty="0"/>
              <a:t>.</a:t>
            </a:r>
            <a:r>
              <a:rPr lang="en-US" dirty="0" smtClean="0"/>
              <a:t>box3 </a:t>
            </a:r>
            <a:r>
              <a:rPr lang="en-US" dirty="0"/>
              <a:t>{  align-self: </a:t>
            </a:r>
            <a:r>
              <a:rPr lang="en-US" dirty="0" smtClean="0"/>
              <a:t>stretch; }</a:t>
            </a:r>
          </a:p>
          <a:p>
            <a:r>
              <a:rPr lang="en-US" dirty="0"/>
              <a:t>.</a:t>
            </a:r>
            <a:r>
              <a:rPr lang="en-US" dirty="0" smtClean="0"/>
              <a:t>box4 </a:t>
            </a:r>
            <a:r>
              <a:rPr lang="en-US" dirty="0"/>
              <a:t>{  align-self: </a:t>
            </a:r>
            <a:r>
              <a:rPr lang="en-US" dirty="0" smtClean="0"/>
              <a:t>flex-end; }</a:t>
            </a:r>
          </a:p>
          <a:p>
            <a:r>
              <a:rPr lang="en-US" dirty="0"/>
              <a:t>.</a:t>
            </a:r>
            <a:r>
              <a:rPr lang="en-US" dirty="0" smtClean="0"/>
              <a:t>box5 </a:t>
            </a:r>
            <a:r>
              <a:rPr lang="en-US" dirty="0"/>
              <a:t>{  align-self: auto; }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23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Свойство </a:t>
            </a:r>
            <a:r>
              <a:rPr lang="en-US" sz="2000" b="1" dirty="0" smtClean="0">
                <a:solidFill>
                  <a:schemeClr val="accent2"/>
                </a:solidFill>
              </a:rPr>
              <a:t>align-contents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67380"/>
            <a:ext cx="892899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Определяет </a:t>
            </a:r>
            <a:r>
              <a:rPr lang="ru-RU" dirty="0"/>
              <a:t>то, </a:t>
            </a:r>
            <a:r>
              <a:rPr lang="ru-RU" dirty="0" smtClean="0"/>
              <a:t>каким </a:t>
            </a:r>
            <a:r>
              <a:rPr lang="ru-RU" dirty="0"/>
              <a:t>образом образовавшиеся ряды блоков будут выровнены по вертикали и как они поделят между собой все пространство </a:t>
            </a:r>
            <a:r>
              <a:rPr lang="ru-RU" dirty="0" err="1"/>
              <a:t>flex</a:t>
            </a:r>
            <a:r>
              <a:rPr lang="ru-RU" dirty="0"/>
              <a:t>-контейнера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>
                <a:solidFill>
                  <a:schemeClr val="accent2"/>
                </a:solidFill>
              </a:rPr>
              <a:t>ВАЖНО!!!</a:t>
            </a:r>
          </a:p>
          <a:p>
            <a:r>
              <a:rPr lang="en-US" dirty="0">
                <a:solidFill>
                  <a:schemeClr val="accent2"/>
                </a:solidFill>
              </a:rPr>
              <a:t>align-content </a:t>
            </a:r>
            <a:r>
              <a:rPr lang="ru-RU" dirty="0"/>
              <a:t>работает только в многострочном режиме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т.е. в случае </a:t>
            </a:r>
            <a:r>
              <a:rPr lang="en-US" dirty="0" err="1">
                <a:solidFill>
                  <a:srgbClr val="0070C0"/>
                </a:solidFill>
              </a:rPr>
              <a:t>flex-wrap:wrap</a:t>
            </a:r>
            <a:r>
              <a:rPr lang="en-US" dirty="0"/>
              <a:t>; </a:t>
            </a:r>
            <a:r>
              <a:rPr lang="ru-RU" dirty="0"/>
              <a:t>или </a:t>
            </a:r>
            <a:r>
              <a:rPr lang="en-US" dirty="0" err="1">
                <a:solidFill>
                  <a:srgbClr val="0070C0"/>
                </a:solidFill>
              </a:rPr>
              <a:t>flex-wrap:wrap-reverse</a:t>
            </a:r>
            <a:r>
              <a:rPr lang="en-US" dirty="0">
                <a:solidFill>
                  <a:srgbClr val="0070C0"/>
                </a:solidFill>
              </a:rPr>
              <a:t>;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2276872"/>
            <a:ext cx="9058744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70C0"/>
                </a:solidFill>
              </a:rPr>
              <a:t>stretch</a:t>
            </a:r>
            <a:r>
              <a:rPr lang="ru-RU" dirty="0"/>
              <a:t> (значение по умолчанию): Ряды блоков растянуты, </a:t>
            </a:r>
            <a:r>
              <a:rPr lang="ru-RU" dirty="0" smtClean="0"/>
              <a:t>чтобы</a:t>
            </a:r>
          </a:p>
          <a:p>
            <a:r>
              <a:rPr lang="ru-RU" dirty="0"/>
              <a:t> </a:t>
            </a:r>
            <a:r>
              <a:rPr lang="ru-RU" dirty="0" smtClean="0"/>
              <a:t>        </a:t>
            </a:r>
            <a:r>
              <a:rPr lang="ru-RU" dirty="0"/>
              <a:t>занять все имеющееся пространство.</a:t>
            </a:r>
            <a:endParaRPr lang="en-US" dirty="0"/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ru-RU" dirty="0" err="1" smtClean="0">
                <a:solidFill>
                  <a:srgbClr val="0070C0"/>
                </a:solidFill>
              </a:rPr>
              <a:t>flex-start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ряды блоков прижаты к началу </a:t>
            </a:r>
            <a:r>
              <a:rPr lang="ru-RU" dirty="0" err="1"/>
              <a:t>flex</a:t>
            </a:r>
            <a:r>
              <a:rPr lang="ru-RU" dirty="0"/>
              <a:t>-контейнера.</a:t>
            </a:r>
          </a:p>
          <a:p>
            <a:endParaRPr lang="en-US" dirty="0" smtClean="0"/>
          </a:p>
          <a:p>
            <a:r>
              <a:rPr lang="ru-RU" dirty="0" err="1" smtClean="0">
                <a:solidFill>
                  <a:srgbClr val="0070C0"/>
                </a:solidFill>
              </a:rPr>
              <a:t>flex-end</a:t>
            </a:r>
            <a:r>
              <a:rPr lang="ru-RU" dirty="0" smtClean="0"/>
              <a:t> </a:t>
            </a:r>
            <a:r>
              <a:rPr lang="en-US" dirty="0" smtClean="0"/>
              <a:t>-&gt; </a:t>
            </a:r>
            <a:r>
              <a:rPr lang="ru-RU" dirty="0" smtClean="0"/>
              <a:t>ряды </a:t>
            </a:r>
            <a:r>
              <a:rPr lang="ru-RU" dirty="0"/>
              <a:t>блоков прижаты к концу </a:t>
            </a:r>
            <a:r>
              <a:rPr lang="ru-RU" dirty="0" err="1"/>
              <a:t>flex</a:t>
            </a:r>
            <a:r>
              <a:rPr lang="ru-RU" dirty="0"/>
              <a:t>-контейнера</a:t>
            </a:r>
          </a:p>
          <a:p>
            <a:endParaRPr lang="en-US" dirty="0" smtClean="0"/>
          </a:p>
          <a:p>
            <a:r>
              <a:rPr lang="ru-RU" dirty="0" err="1" smtClean="0">
                <a:solidFill>
                  <a:srgbClr val="0070C0"/>
                </a:solidFill>
              </a:rPr>
              <a:t>center</a:t>
            </a:r>
            <a:r>
              <a:rPr lang="en-US" dirty="0" smtClean="0"/>
              <a:t> -&gt; </a:t>
            </a:r>
            <a:r>
              <a:rPr lang="ru-RU" dirty="0" smtClean="0"/>
              <a:t> </a:t>
            </a:r>
            <a:r>
              <a:rPr lang="ru-RU" dirty="0"/>
              <a:t>ряды блоков находятся в центре </a:t>
            </a:r>
            <a:r>
              <a:rPr lang="ru-RU" dirty="0" err="1"/>
              <a:t>flex</a:t>
            </a:r>
            <a:r>
              <a:rPr lang="ru-RU" dirty="0"/>
              <a:t>-контейнера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err="1" smtClean="0">
                <a:solidFill>
                  <a:srgbClr val="0070C0"/>
                </a:solidFill>
              </a:rPr>
              <a:t>space-between</a:t>
            </a:r>
            <a:r>
              <a:rPr lang="en-US" dirty="0" smtClean="0"/>
              <a:t> -&gt;</a:t>
            </a:r>
            <a:r>
              <a:rPr lang="ru-RU" dirty="0" smtClean="0"/>
              <a:t> </a:t>
            </a:r>
            <a:r>
              <a:rPr lang="ru-RU" dirty="0"/>
              <a:t>первый ряд блоков располагается в начале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ru-RU" dirty="0" err="1" smtClean="0"/>
              <a:t>flex</a:t>
            </a:r>
            <a:r>
              <a:rPr lang="ru-RU" dirty="0" smtClean="0"/>
              <a:t>-контейнера</a:t>
            </a:r>
            <a:r>
              <a:rPr lang="ru-RU" dirty="0"/>
              <a:t>, последний ряд блоков блок – в конце,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ru-RU" dirty="0" smtClean="0"/>
              <a:t>все </a:t>
            </a:r>
            <a:r>
              <a:rPr lang="ru-RU" dirty="0"/>
              <a:t>остальные ряды равномерно распределены в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ru-RU" dirty="0" smtClean="0"/>
              <a:t>оставшемся </a:t>
            </a:r>
            <a:r>
              <a:rPr lang="ru-RU" dirty="0"/>
              <a:t>пространстве.</a:t>
            </a:r>
          </a:p>
          <a:p>
            <a:r>
              <a:rPr lang="ru-RU" dirty="0" err="1" smtClean="0">
                <a:solidFill>
                  <a:srgbClr val="0070C0"/>
                </a:solidFill>
              </a:rPr>
              <a:t>space-around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-&gt;</a:t>
            </a:r>
            <a:r>
              <a:rPr lang="ru-RU" dirty="0" smtClean="0"/>
              <a:t> </a:t>
            </a:r>
            <a:r>
              <a:rPr lang="ru-RU" dirty="0"/>
              <a:t>ряды блоков равномерно распределены в от начала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ru-RU" dirty="0" smtClean="0"/>
              <a:t>до </a:t>
            </a:r>
            <a:r>
              <a:rPr lang="ru-RU" dirty="0"/>
              <a:t>конца </a:t>
            </a:r>
            <a:r>
              <a:rPr lang="ru-RU" dirty="0" err="1"/>
              <a:t>flex</a:t>
            </a:r>
            <a:r>
              <a:rPr lang="ru-RU" dirty="0"/>
              <a:t>-контейнера, разделяя все свободное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ru-RU" dirty="0" smtClean="0"/>
              <a:t>пространство </a:t>
            </a:r>
            <a:r>
              <a:rPr lang="ru-RU" dirty="0"/>
              <a:t>поровну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9978"/>
            <a:ext cx="3816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align_content.html </a:t>
            </a:r>
            <a:r>
              <a:rPr lang="en-US" b="1" dirty="0" smtClean="0">
                <a:solidFill>
                  <a:srgbClr val="0070C0"/>
                </a:solidFill>
              </a:rPr>
              <a:t>- 1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align-contents: stretch;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92"/>
            <a:ext cx="9144000" cy="4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align-contents: flex-start;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92"/>
            <a:ext cx="9144000" cy="4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align-contents: flex-end;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92"/>
            <a:ext cx="9144000" cy="4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align-contents: center;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92"/>
            <a:ext cx="9144000" cy="4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align-contents: space-between;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92"/>
            <a:ext cx="9144000" cy="4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align-contents: space-around;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92"/>
            <a:ext cx="9144000" cy="4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Свойство </a:t>
            </a:r>
            <a:r>
              <a:rPr lang="en-US" sz="2000" b="1" dirty="0" smtClean="0">
                <a:solidFill>
                  <a:schemeClr val="accent2"/>
                </a:solidFill>
              </a:rPr>
              <a:t>order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67380"/>
            <a:ext cx="892899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Определяет порядок </a:t>
            </a:r>
            <a:r>
              <a:rPr lang="ru-RU" dirty="0"/>
              <a:t>следования отдельно взятого </a:t>
            </a:r>
            <a:r>
              <a:rPr lang="ru-RU" dirty="0" err="1" smtClean="0"/>
              <a:t>flex</a:t>
            </a:r>
            <a:r>
              <a:rPr lang="ru-RU" dirty="0" smtClean="0"/>
              <a:t>-элемента </a:t>
            </a:r>
            <a:r>
              <a:rPr lang="ru-RU" dirty="0"/>
              <a:t>внутри </a:t>
            </a:r>
            <a:r>
              <a:rPr lang="ru-RU" dirty="0" err="1"/>
              <a:t>flex</a:t>
            </a:r>
            <a:r>
              <a:rPr lang="ru-RU" dirty="0"/>
              <a:t>-контейнера.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!!! </a:t>
            </a:r>
            <a:r>
              <a:rPr lang="ru-RU" dirty="0" smtClean="0">
                <a:solidFill>
                  <a:schemeClr val="accent2"/>
                </a:solidFill>
              </a:rPr>
              <a:t>Применяется к </a:t>
            </a:r>
            <a:r>
              <a:rPr lang="en-US" dirty="0" smtClean="0">
                <a:solidFill>
                  <a:schemeClr val="accent2"/>
                </a:solidFill>
              </a:rPr>
              <a:t>flex </a:t>
            </a:r>
            <a:r>
              <a:rPr lang="en-US" dirty="0" smtClean="0">
                <a:solidFill>
                  <a:schemeClr val="accent2"/>
                </a:solidFill>
              </a:rPr>
              <a:t>items</a:t>
            </a:r>
            <a:endParaRPr lang="ru-RU" dirty="0" smtClean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dirty="0"/>
              <a:t>По </a:t>
            </a:r>
            <a:r>
              <a:rPr lang="ru-RU" dirty="0" smtClean="0"/>
              <a:t>умолчанию для </a:t>
            </a:r>
            <a:r>
              <a:rPr lang="ru-RU" dirty="0" err="1" smtClean="0"/>
              <a:t>flex</a:t>
            </a:r>
            <a:r>
              <a:rPr lang="ru-RU" dirty="0" smtClean="0"/>
              <a:t>-элемента </a:t>
            </a:r>
            <a:r>
              <a:rPr lang="en-US" dirty="0" smtClean="0">
                <a:solidFill>
                  <a:srgbClr val="0070C0"/>
                </a:solidFill>
              </a:rPr>
              <a:t>order: 0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17" y="2136338"/>
            <a:ext cx="9058744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По </a:t>
            </a:r>
            <a:r>
              <a:rPr lang="ru-RU" dirty="0"/>
              <a:t>умолчанию все блоки будут следовать друг за другом в порядке, заданном в </a:t>
            </a:r>
            <a:r>
              <a:rPr lang="ru-RU" dirty="0" err="1"/>
              <a:t>html</a:t>
            </a:r>
            <a:r>
              <a:rPr lang="ru-RU" dirty="0"/>
              <a:t>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/>
              <a:t>этот порядок можно изменить с помощью свойства </a:t>
            </a:r>
            <a:r>
              <a:rPr lang="ru-RU" dirty="0" err="1">
                <a:solidFill>
                  <a:schemeClr val="accent2"/>
                </a:solidFill>
              </a:rPr>
              <a:t>order</a:t>
            </a:r>
            <a:r>
              <a:rPr lang="ru-RU" dirty="0"/>
              <a:t>. Оно задается целым числом и по умолчанию равно 0.</a:t>
            </a:r>
          </a:p>
          <a:p>
            <a:endParaRPr lang="en-US" dirty="0" smtClean="0"/>
          </a:p>
          <a:p>
            <a:r>
              <a:rPr lang="ru-RU" dirty="0" smtClean="0"/>
              <a:t>Значение </a:t>
            </a:r>
            <a:r>
              <a:rPr lang="ru-RU" dirty="0" err="1">
                <a:solidFill>
                  <a:schemeClr val="accent2"/>
                </a:solidFill>
              </a:rPr>
              <a:t>order</a:t>
            </a:r>
            <a:r>
              <a:rPr lang="ru-RU" dirty="0"/>
              <a:t> не задает абсолютную позицию элемента в последовательности. Оно определяет вес позиции элемента.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1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. </a:t>
            </a:r>
            <a:r>
              <a:rPr lang="en-US" dirty="0" smtClean="0"/>
              <a:t>box3{</a:t>
            </a:r>
          </a:p>
          <a:p>
            <a:r>
              <a:rPr lang="en-US" dirty="0" smtClean="0"/>
              <a:t>     order: -1;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/>
              <a:t>. </a:t>
            </a:r>
            <a:r>
              <a:rPr lang="en-US" dirty="0" smtClean="0"/>
              <a:t>box2{</a:t>
            </a:r>
            <a:endParaRPr lang="en-US" dirty="0"/>
          </a:p>
          <a:p>
            <a:r>
              <a:rPr lang="en-US" dirty="0"/>
              <a:t>     order: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812"/>
            <a:ext cx="9144000" cy="1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48" y="71337"/>
            <a:ext cx="2088232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000" b="1" dirty="0" smtClean="0"/>
              <a:t>Flex Axis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3712964"/>
            <a:ext cx="8928992" cy="261610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При создании </a:t>
            </a:r>
            <a:r>
              <a:rPr lang="en-US" dirty="0" smtClean="0"/>
              <a:t>flex </a:t>
            </a:r>
            <a:r>
              <a:rPr lang="ru-RU" dirty="0" smtClean="0"/>
              <a:t>контейнера его </a:t>
            </a:r>
            <a:r>
              <a:rPr lang="en-US" dirty="0" smtClean="0">
                <a:solidFill>
                  <a:srgbClr val="0070C0"/>
                </a:solidFill>
              </a:rPr>
              <a:t>flex-items</a:t>
            </a:r>
            <a:r>
              <a:rPr lang="ru-RU" dirty="0" smtClean="0"/>
              <a:t> могут располагаться горизонтально или вертикально.</a:t>
            </a:r>
          </a:p>
          <a:p>
            <a:r>
              <a:rPr lang="ru-RU" dirty="0" smtClean="0"/>
              <a:t>Это определяет свойство</a:t>
            </a:r>
            <a:r>
              <a:rPr lang="en-US" dirty="0" smtClean="0"/>
              <a:t> </a:t>
            </a:r>
            <a:r>
              <a:rPr lang="ru-RU" dirty="0" smtClean="0"/>
              <a:t>контейнера 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 flex-direction: &lt;direction&gt;</a:t>
            </a:r>
          </a:p>
          <a:p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</a:p>
          <a:p>
            <a:r>
              <a:rPr lang="ru-RU" dirty="0" smtClean="0"/>
              <a:t>Если </a:t>
            </a:r>
            <a:r>
              <a:rPr lang="en-US" dirty="0" smtClean="0">
                <a:solidFill>
                  <a:srgbClr val="0070C0"/>
                </a:solidFill>
              </a:rPr>
              <a:t>flex-direction: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row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 умолчанию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main axes </a:t>
            </a:r>
            <a:r>
              <a:rPr lang="ru-RU" dirty="0" smtClean="0"/>
              <a:t>расположена горизонтально, 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- cross axis </a:t>
            </a:r>
            <a:r>
              <a:rPr lang="ru-RU" dirty="0" smtClean="0"/>
              <a:t>расположена вертикально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21815" y="321297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flex container</a:t>
            </a:r>
            <a:endParaRPr lang="ru-RU" b="1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683568" y="1412776"/>
            <a:ext cx="8352928" cy="1728192"/>
            <a:chOff x="251520" y="1412776"/>
            <a:chExt cx="8784976" cy="172819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51520" y="1412776"/>
              <a:ext cx="8784976" cy="172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95536" y="1560628"/>
              <a:ext cx="2304256" cy="1436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843807" y="1556792"/>
              <a:ext cx="6071475" cy="1436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7824" y="2492896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flex item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314" y="2492896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flex item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Прямая со стрелкой 14"/>
          <p:cNvCxnSpPr/>
          <p:nvPr/>
        </p:nvCxnSpPr>
        <p:spPr>
          <a:xfrm>
            <a:off x="683568" y="1124744"/>
            <a:ext cx="83529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75541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axis</a:t>
            </a:r>
            <a:endParaRPr lang="ru-RU" b="1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95536" y="1412776"/>
            <a:ext cx="0" cy="186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328498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cross axis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116632"/>
            <a:ext cx="3816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flex_container.html</a:t>
            </a:r>
            <a:r>
              <a:rPr lang="ru-RU" b="1" dirty="0">
                <a:solidFill>
                  <a:srgbClr val="0070C0"/>
                </a:solidFill>
              </a:rPr>
              <a:t>  - 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336704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flex-grow, flex-shrink, flex-basis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988840"/>
            <a:ext cx="8928992" cy="2585323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flex-basis </a:t>
            </a:r>
            <a:r>
              <a:rPr lang="en-US" dirty="0" smtClean="0"/>
              <a:t>-&gt;  </a:t>
            </a:r>
            <a:r>
              <a:rPr lang="ru-RU" dirty="0" smtClean="0"/>
              <a:t>0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 | </a:t>
            </a:r>
            <a:r>
              <a:rPr lang="en-US" dirty="0" err="1" smtClean="0"/>
              <a:t>em</a:t>
            </a:r>
            <a:r>
              <a:rPr lang="en-US" dirty="0" smtClean="0"/>
              <a:t> | ex | % </a:t>
            </a:r>
          </a:p>
          <a:p>
            <a:endParaRPr lang="en-US" dirty="0"/>
          </a:p>
          <a:p>
            <a:r>
              <a:rPr lang="ru-RU" dirty="0" smtClean="0"/>
              <a:t>Для </a:t>
            </a:r>
            <a:r>
              <a:rPr lang="ru-RU" dirty="0" err="1">
                <a:solidFill>
                  <a:srgbClr val="0070C0"/>
                </a:solidFill>
              </a:rPr>
              <a:t>flex-basis</a:t>
            </a:r>
            <a:r>
              <a:rPr lang="ru-RU" dirty="0"/>
              <a:t>, браузер установит для элемента указанную ширину, если будет достаточно свободного пространства.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 </a:t>
            </a:r>
            <a:r>
              <a:rPr lang="ru-RU" dirty="0"/>
              <a:t>если нет - то ширина может быть </a:t>
            </a:r>
            <a:r>
              <a:rPr lang="ru-RU" dirty="0" smtClean="0"/>
              <a:t>меньше или больше (в зависимости от свободного пространства), </a:t>
            </a:r>
            <a:r>
              <a:rPr lang="ru-RU" dirty="0"/>
              <a:t>или если для контейнера установлено свойство </a:t>
            </a:r>
            <a:r>
              <a:rPr lang="ru-RU" dirty="0" err="1">
                <a:solidFill>
                  <a:srgbClr val="0070C0"/>
                </a:solidFill>
              </a:rPr>
              <a:t>flex-wrap</a:t>
            </a:r>
            <a:r>
              <a:rPr lang="ru-RU" dirty="0">
                <a:solidFill>
                  <a:srgbClr val="0070C0"/>
                </a:solidFill>
              </a:rPr>
              <a:t>: </a:t>
            </a:r>
            <a:r>
              <a:rPr lang="ru-RU" dirty="0" err="1">
                <a:solidFill>
                  <a:srgbClr val="0070C0"/>
                </a:solidFill>
              </a:rPr>
              <a:t>wrap</a:t>
            </a:r>
            <a:r>
              <a:rPr lang="ru-RU" dirty="0"/>
              <a:t>, </a:t>
            </a:r>
            <a:r>
              <a:rPr lang="ru-RU" dirty="0" smtClean="0"/>
              <a:t>то </a:t>
            </a:r>
            <a:r>
              <a:rPr lang="ru-RU" dirty="0" err="1"/>
              <a:t>элеиент</a:t>
            </a:r>
            <a:r>
              <a:rPr lang="ru-RU" dirty="0"/>
              <a:t> будет перенесен на новую строку.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80" y="555937"/>
            <a:ext cx="851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!!! </a:t>
            </a:r>
            <a:r>
              <a:rPr lang="ru-RU" b="1" dirty="0" smtClean="0">
                <a:solidFill>
                  <a:schemeClr val="accent2"/>
                </a:solidFill>
              </a:rPr>
              <a:t>Эти свойства </a:t>
            </a:r>
            <a:r>
              <a:rPr lang="ru-RU" b="1" dirty="0" err="1" smtClean="0">
                <a:solidFill>
                  <a:schemeClr val="accent2"/>
                </a:solidFill>
              </a:rPr>
              <a:t>применяеются</a:t>
            </a:r>
            <a:r>
              <a:rPr lang="ru-RU" b="1" dirty="0" smtClean="0">
                <a:solidFill>
                  <a:schemeClr val="accent2"/>
                </a:solidFill>
              </a:rPr>
              <a:t> только к </a:t>
            </a:r>
            <a:r>
              <a:rPr lang="en-US" b="1" dirty="0" smtClean="0">
                <a:solidFill>
                  <a:schemeClr val="accent2"/>
                </a:solidFill>
              </a:rPr>
              <a:t>flex-items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1468235"/>
            <a:ext cx="38164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flex_basis_calculate.html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44" y="188640"/>
            <a:ext cx="8928992" cy="1754326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flex-grow </a:t>
            </a:r>
            <a:r>
              <a:rPr lang="en-US" dirty="0" smtClean="0"/>
              <a:t>-&gt;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число которое используется для определения  насколько </a:t>
            </a:r>
            <a:r>
              <a:rPr lang="en-US" dirty="0" smtClean="0">
                <a:solidFill>
                  <a:srgbClr val="0070C0"/>
                </a:solidFill>
              </a:rPr>
              <a:t>flex-item</a:t>
            </a:r>
            <a:r>
              <a:rPr lang="en-US" dirty="0" smtClean="0"/>
              <a:t> </a:t>
            </a:r>
            <a:r>
              <a:rPr lang="ru-RU" dirty="0" smtClean="0"/>
              <a:t>будет расширен по отношению к другим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flex-items</a:t>
            </a:r>
            <a:r>
              <a:rPr lang="ru-RU" dirty="0" smtClean="0"/>
              <a:t> в контейнере</a:t>
            </a:r>
          </a:p>
          <a:p>
            <a:r>
              <a:rPr lang="ru-RU" dirty="0" smtClean="0"/>
              <a:t>Если каждому </a:t>
            </a:r>
            <a:r>
              <a:rPr lang="en-US" dirty="0">
                <a:solidFill>
                  <a:srgbClr val="0070C0"/>
                </a:solidFill>
              </a:rPr>
              <a:t>flex-item</a:t>
            </a:r>
            <a:r>
              <a:rPr lang="en-US" dirty="0" smtClean="0"/>
              <a:t> </a:t>
            </a:r>
            <a:r>
              <a:rPr lang="ru-RU" dirty="0" smtClean="0"/>
              <a:t>присвоить 1 то все свободное место в контейнере будет распределено между ними поровну, и все они будут по ширине одинаковы.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40202" y="2206067"/>
            <a:ext cx="8928992" cy="923330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flex-shrink </a:t>
            </a:r>
            <a:r>
              <a:rPr lang="en-US" dirty="0"/>
              <a:t>-&gt;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число которое используется для определения  насколько </a:t>
            </a:r>
            <a:r>
              <a:rPr lang="en-US" dirty="0">
                <a:solidFill>
                  <a:srgbClr val="0070C0"/>
                </a:solidFill>
              </a:rPr>
              <a:t>flex-item</a:t>
            </a:r>
            <a:r>
              <a:rPr lang="en-US" dirty="0" smtClean="0"/>
              <a:t> </a:t>
            </a:r>
            <a:r>
              <a:rPr lang="ru-RU" dirty="0"/>
              <a:t>будет </a:t>
            </a:r>
            <a:r>
              <a:rPr lang="ru-RU" dirty="0" smtClean="0"/>
              <a:t>сужаться </a:t>
            </a:r>
            <a:r>
              <a:rPr lang="ru-RU" dirty="0"/>
              <a:t>по отношению к другим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flex-items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контейнере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3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494680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flex: &lt;flex grow&gt; |  &lt;flex shrink&gt; | &lt;flex basis&gt;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6368"/>
              </p:ext>
            </p:extLst>
          </p:nvPr>
        </p:nvGraphicFramePr>
        <p:xfrm>
          <a:off x="539552" y="1070744"/>
          <a:ext cx="741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3169378081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1201432037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1954957395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420781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 grow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 shrink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 basis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6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По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умолчанию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07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3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9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018062"/>
                  </a:ext>
                </a:extLst>
              </a:tr>
            </a:tbl>
          </a:graphicData>
        </a:graphic>
      </p:graphicFrame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2952328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/>
              <a:t>Сокращенная запись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16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.box{</a:t>
            </a:r>
          </a:p>
          <a:p>
            <a:r>
              <a:rPr lang="en-US" dirty="0" smtClean="0"/>
              <a:t>     flex: 1;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24744"/>
            <a:ext cx="9144000" cy="1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.box{</a:t>
            </a:r>
          </a:p>
          <a:p>
            <a:r>
              <a:rPr lang="en-US" dirty="0" smtClean="0"/>
              <a:t>     flex: 1;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.box2 {</a:t>
            </a:r>
          </a:p>
          <a:p>
            <a:r>
              <a:rPr lang="en-US" dirty="0" smtClean="0"/>
              <a:t>     flex: 3;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812"/>
            <a:ext cx="9144000" cy="1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.box{</a:t>
            </a:r>
          </a:p>
          <a:p>
            <a:r>
              <a:rPr lang="en-US" dirty="0" smtClean="0"/>
              <a:t>     flex-shrink: 1;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.box3 {</a:t>
            </a:r>
          </a:p>
          <a:p>
            <a:r>
              <a:rPr lang="en-US" dirty="0" smtClean="0"/>
              <a:t>     flex-shrink: 0;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812"/>
            <a:ext cx="9144000" cy="1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1663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.box4 {</a:t>
            </a:r>
          </a:p>
          <a:p>
            <a:r>
              <a:rPr lang="en-US" dirty="0" smtClean="0"/>
              <a:t>     flex-basis: 350px;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812"/>
            <a:ext cx="9144000" cy="1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5" y="116632"/>
            <a:ext cx="338437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Особенности </a:t>
            </a:r>
            <a:r>
              <a:rPr lang="en-US" dirty="0" smtClean="0"/>
              <a:t>flex-basis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" y="572244"/>
            <a:ext cx="8216900" cy="415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6176" y="116632"/>
            <a:ext cx="28803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flex_basis.html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05264"/>
            <a:ext cx="8928992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30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8619" y="3042296"/>
            <a:ext cx="5912041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Если </a:t>
            </a:r>
            <a:r>
              <a:rPr lang="en-US" dirty="0" err="1" smtClean="0">
                <a:solidFill>
                  <a:srgbClr val="0070C0"/>
                </a:solidFill>
              </a:rPr>
              <a:t>flex-direction:column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то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–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main axes </a:t>
            </a:r>
            <a:r>
              <a:rPr lang="ru-RU" dirty="0" smtClean="0"/>
              <a:t>расположена вертикально</a:t>
            </a:r>
            <a:endParaRPr lang="en-US" dirty="0"/>
          </a:p>
          <a:p>
            <a:r>
              <a:rPr lang="ru-RU" dirty="0" smtClean="0"/>
              <a:t>- </a:t>
            </a:r>
            <a:r>
              <a:rPr lang="ru-RU" dirty="0" smtClean="0">
                <a:solidFill>
                  <a:schemeClr val="accent2"/>
                </a:solidFill>
              </a:rPr>
              <a:t>с</a:t>
            </a:r>
            <a:r>
              <a:rPr lang="en-US" dirty="0" smtClean="0">
                <a:solidFill>
                  <a:schemeClr val="accent2"/>
                </a:solidFill>
              </a:rPr>
              <a:t>ross axis</a:t>
            </a:r>
            <a:r>
              <a:rPr lang="en-US" dirty="0" smtClean="0"/>
              <a:t> </a:t>
            </a:r>
            <a:r>
              <a:rPr lang="ru-RU" dirty="0" smtClean="0"/>
              <a:t>расположена горизонтально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 rot="5400000">
            <a:off x="-1728700" y="2880101"/>
            <a:ext cx="5760640" cy="1728192"/>
            <a:chOff x="251520" y="1412776"/>
            <a:chExt cx="8784976" cy="172819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51520" y="1412776"/>
              <a:ext cx="8784976" cy="172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95536" y="1560628"/>
              <a:ext cx="2304256" cy="1436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843807" y="1556792"/>
              <a:ext cx="6071475" cy="1436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7824" y="2492896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flex item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314" y="2492896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flex item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Прямая со стрелкой 14"/>
          <p:cNvCxnSpPr/>
          <p:nvPr/>
        </p:nvCxnSpPr>
        <p:spPr>
          <a:xfrm>
            <a:off x="357614" y="692696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646619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axis</a:t>
            </a:r>
            <a:endParaRPr lang="ru-RU" b="1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339752" y="863877"/>
            <a:ext cx="0" cy="576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529" y="2949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cross axis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28619" y="525021"/>
            <a:ext cx="5976663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flex-direction: &lt;direction&gt;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b="1" dirty="0" smtClean="0"/>
              <a:t>&lt;direction&gt; </a:t>
            </a:r>
            <a:r>
              <a:rPr lang="uk-UA" b="1" dirty="0" err="1" smtClean="0"/>
              <a:t>могут</a:t>
            </a:r>
            <a:r>
              <a:rPr lang="uk-UA" b="1" dirty="0" smtClean="0"/>
              <a:t> б</a:t>
            </a:r>
            <a:r>
              <a:rPr lang="ru-RU" b="1" dirty="0" smtClean="0"/>
              <a:t>ы</a:t>
            </a:r>
            <a:r>
              <a:rPr lang="uk-UA" b="1" dirty="0" err="1" smtClean="0"/>
              <a:t>ть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- row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- column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- row-reverse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- column-reverse</a:t>
            </a:r>
          </a:p>
          <a:p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44624"/>
            <a:ext cx="3499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flex_container.html - 2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05264"/>
            <a:ext cx="8928992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480"/>
            <a:ext cx="9144000" cy="37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0"/>
            <a:ext cx="5912041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flex-direction: row;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593"/>
            <a:ext cx="9144000" cy="1894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18943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4135" y="3429000"/>
            <a:ext cx="5912041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flex-direction: row-</a:t>
            </a:r>
            <a:r>
              <a:rPr lang="en-US" dirty="0" err="1" smtClean="0"/>
              <a:t>reverce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9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74" y="24062"/>
            <a:ext cx="4032448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flex-direction: column;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6632"/>
            <a:ext cx="4680520" cy="23495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149080"/>
            <a:ext cx="4733669" cy="23762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010" y="3068960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flex-direction: column-reverse;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2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7504" y="31496"/>
            <a:ext cx="3420888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flex-wrap: &lt;value&gt;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/>
              <a:t>&lt;value&gt;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en-US" b="1" dirty="0" err="1" smtClean="0">
                <a:solidFill>
                  <a:srgbClr val="0070C0"/>
                </a:solidFill>
              </a:rPr>
              <a:t>nowrap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- wrap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- wrap-reverse 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" y="4221088"/>
            <a:ext cx="9144000" cy="18943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5010" y="1713582"/>
            <a:ext cx="8839478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Если</a:t>
            </a:r>
            <a:r>
              <a:rPr lang="uk-UA" dirty="0" smtClean="0"/>
              <a:t> </a:t>
            </a:r>
            <a:r>
              <a:rPr lang="uk-UA" dirty="0" err="1" smtClean="0"/>
              <a:t>элементов</a:t>
            </a:r>
            <a:r>
              <a:rPr lang="uk-UA" dirty="0" smtClean="0"/>
              <a:t> в контейнере </a:t>
            </a:r>
            <a:r>
              <a:rPr lang="uk-UA" dirty="0" err="1" smtClean="0"/>
              <a:t>много</a:t>
            </a:r>
            <a:r>
              <a:rPr lang="uk-UA" dirty="0" smtClean="0"/>
              <a:t>, и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общая</a:t>
            </a:r>
            <a:r>
              <a:rPr lang="uk-UA" dirty="0" smtClean="0"/>
              <a:t> ширина </a:t>
            </a:r>
            <a:r>
              <a:rPr lang="uk-UA" dirty="0" err="1" smtClean="0"/>
              <a:t>превышает</a:t>
            </a:r>
            <a:r>
              <a:rPr lang="uk-UA" dirty="0" smtClean="0"/>
              <a:t> ширину контейнера, то при </a:t>
            </a:r>
            <a:r>
              <a:rPr lang="en-US" dirty="0" smtClean="0">
                <a:solidFill>
                  <a:srgbClr val="0070C0"/>
                </a:solidFill>
              </a:rPr>
              <a:t>flex-wrap: </a:t>
            </a:r>
            <a:r>
              <a:rPr lang="en-US" dirty="0" err="1" smtClean="0">
                <a:solidFill>
                  <a:srgbClr val="0070C0"/>
                </a:solidFill>
              </a:rPr>
              <a:t>nowrap</a:t>
            </a:r>
            <a:r>
              <a:rPr lang="en-US" dirty="0" smtClean="0"/>
              <a:t> </a:t>
            </a:r>
            <a:r>
              <a:rPr lang="uk-UA" dirty="0" err="1" smtClean="0"/>
              <a:t>будет</a:t>
            </a:r>
            <a:r>
              <a:rPr lang="uk-UA" dirty="0" smtClean="0"/>
              <a:t> </a:t>
            </a:r>
            <a:r>
              <a:rPr lang="uk-UA" dirty="0" err="1" smtClean="0"/>
              <a:t>переполнение</a:t>
            </a:r>
            <a:endParaRPr lang="uk-UA" dirty="0" smtClean="0"/>
          </a:p>
          <a:p>
            <a:r>
              <a:rPr lang="uk-UA" dirty="0" smtClean="0"/>
              <a:t>контейнера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4624"/>
            <a:ext cx="3499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flex_container.html - 3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011" y="2793702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flex-direction: </a:t>
            </a:r>
            <a:r>
              <a:rPr lang="en-US" dirty="0" err="1" smtClean="0"/>
              <a:t>nowrap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3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5" y="129406"/>
            <a:ext cx="4032448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Если контейнеру присвоить </a:t>
            </a:r>
            <a:r>
              <a:rPr lang="ru-RU" dirty="0" err="1" smtClean="0"/>
              <a:t>flex-wrap</a:t>
            </a:r>
            <a:r>
              <a:rPr lang="ru-RU" dirty="0"/>
              <a:t>: </a:t>
            </a:r>
            <a:r>
              <a:rPr lang="ru-RU" dirty="0" err="1" smtClean="0"/>
              <a:t>nowrap</a:t>
            </a:r>
            <a:endParaRPr lang="ru-RU" dirty="0" smtClean="0"/>
          </a:p>
          <a:p>
            <a:r>
              <a:rPr lang="ru-RU" dirty="0" smtClean="0"/>
              <a:t>элементы </a:t>
            </a:r>
            <a:r>
              <a:rPr lang="ru-RU" dirty="0"/>
              <a:t>начнут переносится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329490"/>
            <a:ext cx="7812360" cy="19795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322"/>
            <a:ext cx="7956376" cy="2016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3585790"/>
            <a:ext cx="574313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flex-direction: wrap-reverse;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16632"/>
            <a:ext cx="4032448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.flex-container{</a:t>
            </a:r>
          </a:p>
          <a:p>
            <a:r>
              <a:rPr lang="en-US" dirty="0" smtClean="0"/>
              <a:t>     flex-direction: wrap;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2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1287</Words>
  <Application>Microsoft Office PowerPoint</Application>
  <PresentationFormat>Экран (4:3)</PresentationFormat>
  <Paragraphs>317</Paragraphs>
  <Slides>40</Slides>
  <Notes>40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Тема Office</vt:lpstr>
      <vt:lpstr>Что мы имели до flex-box</vt:lpstr>
      <vt:lpstr>Свойство display:flex</vt:lpstr>
      <vt:lpstr>Flex Axis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Сокращенная запись</vt:lpstr>
      <vt:lpstr>Свойство justify-content</vt:lpstr>
      <vt:lpstr>Презентация PowerPoint</vt:lpstr>
      <vt:lpstr>Презентация PowerPoint</vt:lpstr>
      <vt:lpstr>Презентация PowerPoint</vt:lpstr>
      <vt:lpstr>Свойство align-items</vt:lpstr>
      <vt:lpstr>Презентация PowerPoint</vt:lpstr>
      <vt:lpstr>Презентация PowerPoint</vt:lpstr>
      <vt:lpstr>Презентация PowerPoint</vt:lpstr>
      <vt:lpstr>Свойство align-self</vt:lpstr>
      <vt:lpstr>Презентация PowerPoint</vt:lpstr>
      <vt:lpstr>Свойство align-contents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Свойство order</vt:lpstr>
      <vt:lpstr>Презентация PowerPoint</vt:lpstr>
      <vt:lpstr>flex-grow, flex-shrink, flex-basis</vt:lpstr>
      <vt:lpstr>Презентация PowerPoint</vt:lpstr>
      <vt:lpstr>Сокращенная запись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155</cp:revision>
  <dcterms:created xsi:type="dcterms:W3CDTF">2012-03-08T07:38:11Z</dcterms:created>
  <dcterms:modified xsi:type="dcterms:W3CDTF">2017-10-12T05:26:11Z</dcterms:modified>
</cp:coreProperties>
</file>