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80" r:id="rId3"/>
    <p:sldId id="430" r:id="rId4"/>
    <p:sldId id="398" r:id="rId5"/>
    <p:sldId id="444" r:id="rId6"/>
    <p:sldId id="445" r:id="rId7"/>
    <p:sldId id="446" r:id="rId8"/>
    <p:sldId id="443" r:id="rId9"/>
    <p:sldId id="447" r:id="rId10"/>
    <p:sldId id="462" r:id="rId11"/>
    <p:sldId id="463" r:id="rId12"/>
    <p:sldId id="464" r:id="rId13"/>
    <p:sldId id="435" r:id="rId14"/>
    <p:sldId id="449" r:id="rId15"/>
    <p:sldId id="450" r:id="rId16"/>
    <p:sldId id="399" r:id="rId17"/>
    <p:sldId id="451" r:id="rId18"/>
    <p:sldId id="452" r:id="rId19"/>
    <p:sldId id="400" r:id="rId20"/>
    <p:sldId id="453" r:id="rId21"/>
    <p:sldId id="454" r:id="rId22"/>
    <p:sldId id="455" r:id="rId23"/>
    <p:sldId id="456" r:id="rId24"/>
    <p:sldId id="401" r:id="rId25"/>
    <p:sldId id="457" r:id="rId26"/>
    <p:sldId id="458" r:id="rId27"/>
    <p:sldId id="440" r:id="rId28"/>
    <p:sldId id="441" r:id="rId29"/>
    <p:sldId id="442" r:id="rId30"/>
    <p:sldId id="460" r:id="rId31"/>
    <p:sldId id="459" r:id="rId32"/>
    <p:sldId id="461" r:id="rId33"/>
    <p:sldId id="391" r:id="rId34"/>
    <p:sldId id="42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Роман Никифоров" initials="РН" lastIdx="4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F601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38" autoAdjust="0"/>
  </p:normalViewPr>
  <p:slideViewPr>
    <p:cSldViewPr>
      <p:cViewPr varScale="1">
        <p:scale>
          <a:sx n="107" d="100"/>
          <a:sy n="107" d="100"/>
        </p:scale>
        <p:origin x="1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7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5T13:17:47.399" idx="46">
    <p:pos x="897" y="177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5T13:17:47.399" idx="47">
    <p:pos x="897" y="177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5T13:17:47.399" idx="48">
    <p:pos x="897" y="177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5T13:17:47.399" idx="39">
    <p:pos x="897" y="177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B7340-228A-42B3-9B71-11F91F704C4A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C3FA-59A4-4165-B02D-16733C23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9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DEDEDE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SASS</a:t>
            </a:r>
            <a:b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ru-RU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ru-RU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ru-RU" i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7518400" cy="321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--no-cache --update $</a:t>
            </a:r>
            <a:r>
              <a:rPr lang="en-US" b="1" dirty="0" err="1">
                <a:solidFill>
                  <a:srgbClr val="0070C0"/>
                </a:solidFill>
              </a:rPr>
              <a:t>FileName</a:t>
            </a:r>
            <a:r>
              <a:rPr lang="en-US" b="1" dirty="0">
                <a:solidFill>
                  <a:srgbClr val="0070C0"/>
                </a:solidFill>
              </a:rPr>
              <a:t>$:$FileNameWithoutExtension$.css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8864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Поле </a:t>
            </a:r>
            <a:r>
              <a:rPr lang="en-US" b="1" dirty="0" smtClean="0"/>
              <a:t>Arguments </a:t>
            </a:r>
            <a:r>
              <a:rPr lang="ru-RU" b="1" dirty="0" smtClean="0"/>
              <a:t>изначально выглядит так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3147" y="1350060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Надо курсор поставить </a:t>
            </a:r>
            <a:r>
              <a:rPr lang="ru-RU" b="1" dirty="0" smtClean="0">
                <a:solidFill>
                  <a:srgbClr val="0070C0"/>
                </a:solidFill>
              </a:rPr>
              <a:t>после</a:t>
            </a:r>
            <a:r>
              <a:rPr lang="ru-RU" b="1" dirty="0" smtClean="0"/>
              <a:t> двоеточия</a:t>
            </a:r>
            <a:r>
              <a:rPr lang="en-US" b="1" dirty="0" smtClean="0"/>
              <a:t> </a:t>
            </a:r>
            <a:r>
              <a:rPr lang="ru-RU" b="1" dirty="0" smtClean="0"/>
              <a:t>и набрать</a:t>
            </a:r>
            <a:r>
              <a:rPr lang="en-US" b="1" dirty="0" smtClean="0"/>
              <a:t> </a:t>
            </a:r>
            <a:r>
              <a:rPr lang="ru-RU" b="1" dirty="0" smtClean="0"/>
              <a:t>и нажать </a:t>
            </a:r>
          </a:p>
          <a:p>
            <a:r>
              <a:rPr lang="ru-RU" b="1" dirty="0" smtClean="0"/>
              <a:t>кнопку </a:t>
            </a:r>
            <a:r>
              <a:rPr lang="en-US" b="1" dirty="0" err="1" smtClean="0">
                <a:solidFill>
                  <a:srgbClr val="0070C0"/>
                </a:solidFill>
              </a:rPr>
              <a:t>InsertMacros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4427984" y="980728"/>
            <a:ext cx="64807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627784" y="1996391"/>
            <a:ext cx="3960440" cy="215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4048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 открывшемся окне выбрать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FileParentDir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/>
              <a:t>и нажать </a:t>
            </a:r>
            <a:r>
              <a:rPr lang="en-US" b="1" dirty="0" smtClean="0">
                <a:solidFill>
                  <a:srgbClr val="0070C0"/>
                </a:solidFill>
              </a:rPr>
              <a:t>Insert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24260"/>
            <a:ext cx="3986124" cy="53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404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</a:t>
            </a:r>
            <a:r>
              <a:rPr lang="en-US" b="1" dirty="0" smtClean="0"/>
              <a:t> </a:t>
            </a:r>
            <a:r>
              <a:rPr lang="ru-RU" b="1" dirty="0" smtClean="0"/>
              <a:t>после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FileParentDir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/>
              <a:t>ввести </a:t>
            </a:r>
            <a:r>
              <a:rPr lang="en-US" b="1" dirty="0" smtClean="0">
                <a:solidFill>
                  <a:srgbClr val="C00000"/>
                </a:solidFill>
              </a:rPr>
              <a:t>/</a:t>
            </a:r>
            <a:r>
              <a:rPr lang="en-US" b="1" dirty="0" err="1" smtClean="0">
                <a:solidFill>
                  <a:srgbClr val="C00000"/>
                </a:solidFill>
              </a:rPr>
              <a:t>css</a:t>
            </a:r>
            <a:r>
              <a:rPr lang="en-US" b="1" dirty="0" smtClean="0">
                <a:solidFill>
                  <a:srgbClr val="C00000"/>
                </a:solidFill>
              </a:rPr>
              <a:t>/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" y="692696"/>
            <a:ext cx="7556500" cy="29337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275856" y="393380"/>
            <a:ext cx="720080" cy="195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3779748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То</a:t>
            </a:r>
            <a:r>
              <a:rPr lang="en-US" b="1" dirty="0" smtClean="0"/>
              <a:t> </a:t>
            </a:r>
            <a:r>
              <a:rPr lang="ru-RU" b="1" dirty="0" smtClean="0"/>
              <a:t>есть вся запись после двоеточия сейчас выглядит</a:t>
            </a:r>
            <a:r>
              <a:rPr lang="en-US" b="1" dirty="0" smtClean="0"/>
              <a:t>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310770"/>
            <a:ext cx="8032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:</a:t>
            </a:r>
            <a:r>
              <a:rPr lang="en-US" sz="2000" b="1" dirty="0" smtClean="0">
                <a:solidFill>
                  <a:srgbClr val="C00000"/>
                </a:solidFill>
              </a:rPr>
              <a:t>$</a:t>
            </a:r>
            <a:r>
              <a:rPr lang="en-US" sz="2000" b="1" dirty="0" err="1" smtClean="0">
                <a:solidFill>
                  <a:srgbClr val="C00000"/>
                </a:solidFill>
              </a:rPr>
              <a:t>FileParentDir</a:t>
            </a:r>
            <a:r>
              <a:rPr lang="en-US" sz="2000" b="1" dirty="0" smtClean="0">
                <a:solidFill>
                  <a:srgbClr val="C00000"/>
                </a:solidFill>
              </a:rPr>
              <a:t>$/</a:t>
            </a:r>
            <a:r>
              <a:rPr lang="en-US" sz="2000" b="1" dirty="0" err="1" smtClean="0">
                <a:solidFill>
                  <a:srgbClr val="C00000"/>
                </a:solidFill>
              </a:rPr>
              <a:t>css</a:t>
            </a:r>
            <a:r>
              <a:rPr lang="en-US" sz="2000" b="1" dirty="0" smtClean="0">
                <a:solidFill>
                  <a:srgbClr val="C00000"/>
                </a:solidFill>
              </a:rPr>
              <a:t>/$FileNameWithoutExtension$.css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515719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Нажимаем </a:t>
            </a:r>
            <a:r>
              <a:rPr lang="en-US" b="1" dirty="0" smtClean="0"/>
              <a:t>OK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44508"/>
            <a:ext cx="194421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nested rules</a:t>
            </a:r>
            <a:endParaRPr lang="ru-RU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20688"/>
            <a:ext cx="316835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/>
                </a:solidFill>
              </a:rPr>
              <a:t>В </a:t>
            </a:r>
            <a:r>
              <a:rPr lang="en-US" b="1" dirty="0" err="1">
                <a:solidFill>
                  <a:schemeClr val="accent5"/>
                </a:solidFill>
              </a:rPr>
              <a:t>css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ru-RU" b="1" dirty="0">
                <a:solidFill>
                  <a:schemeClr val="accent5"/>
                </a:solidFill>
              </a:rPr>
              <a:t>мы </a:t>
            </a:r>
            <a:r>
              <a:rPr lang="ru-RU" b="1" dirty="0" smtClean="0">
                <a:solidFill>
                  <a:schemeClr val="accent5"/>
                </a:solidFill>
              </a:rPr>
              <a:t>пишем</a:t>
            </a: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.menu-</a:t>
            </a:r>
            <a:r>
              <a:rPr lang="en-US" b="1" dirty="0" err="1" smtClean="0">
                <a:solidFill>
                  <a:schemeClr val="accent2"/>
                </a:solidFill>
              </a:rPr>
              <a:t>box</a:t>
            </a:r>
            <a:r>
              <a:rPr lang="en-US" b="1" dirty="0" err="1">
                <a:solidFill>
                  <a:schemeClr val="accent2"/>
                </a:solidFill>
              </a:rPr>
              <a:t>__item</a:t>
            </a:r>
            <a:r>
              <a:rPr lang="en-US" b="1" dirty="0">
                <a:solidFill>
                  <a:schemeClr val="accent2"/>
                </a:solidFill>
              </a:rPr>
              <a:t>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</a:t>
            </a:r>
            <a:r>
              <a:rPr lang="en-US" b="1" dirty="0" smtClean="0">
                <a:solidFill>
                  <a:srgbClr val="00B050"/>
                </a:solidFill>
              </a:rPr>
              <a:t>list-style</a:t>
            </a:r>
            <a:r>
              <a:rPr lang="en-US" b="1" dirty="0">
                <a:solidFill>
                  <a:srgbClr val="00B050"/>
                </a:solidFill>
              </a:rPr>
              <a:t>: none;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.</a:t>
            </a:r>
            <a:r>
              <a:rPr lang="en-US" b="1" dirty="0">
                <a:solidFill>
                  <a:schemeClr val="accent2"/>
                </a:solidFill>
              </a:rPr>
              <a:t>menu-</a:t>
            </a:r>
            <a:r>
              <a:rPr lang="en-US" b="1" dirty="0" err="1">
                <a:solidFill>
                  <a:schemeClr val="accent2"/>
                </a:solidFill>
              </a:rPr>
              <a:t>box__item</a:t>
            </a:r>
            <a:r>
              <a:rPr lang="en-US" b="1" dirty="0">
                <a:solidFill>
                  <a:schemeClr val="accent2"/>
                </a:solidFill>
              </a:rPr>
              <a:t> a {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color</a:t>
            </a:r>
            <a:r>
              <a:rPr lang="en-US" b="1" dirty="0">
                <a:solidFill>
                  <a:srgbClr val="0070C0"/>
                </a:solidFill>
              </a:rPr>
              <a:t>: black;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</a:t>
            </a:r>
            <a:endParaRPr lang="ru-RU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nested.html</a:t>
            </a:r>
            <a:endParaRPr lang="ru-RU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7504" y="2852936"/>
            <a:ext cx="6480720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/>
                </a:solidFill>
              </a:rPr>
              <a:t>В </a:t>
            </a:r>
            <a:r>
              <a:rPr lang="en-US" b="1" dirty="0">
                <a:solidFill>
                  <a:schemeClr val="accent5"/>
                </a:solidFill>
              </a:rPr>
              <a:t>sass </a:t>
            </a:r>
            <a:r>
              <a:rPr lang="ru-RU" b="1" dirty="0">
                <a:solidFill>
                  <a:schemeClr val="accent5"/>
                </a:solidFill>
              </a:rPr>
              <a:t>это можно записать </a:t>
            </a:r>
            <a:r>
              <a:rPr lang="ru-RU" b="1" dirty="0" smtClean="0">
                <a:solidFill>
                  <a:schemeClr val="accent5"/>
                </a:solidFill>
              </a:rPr>
              <a:t>вложенным стилем</a:t>
            </a:r>
            <a:endParaRPr lang="ru-RU" b="1" dirty="0">
              <a:solidFill>
                <a:schemeClr val="accent5"/>
              </a:solidFill>
            </a:endParaRPr>
          </a:p>
          <a:p>
            <a:endParaRPr lang="ru-RU" b="1" dirty="0">
              <a:solidFill>
                <a:schemeClr val="accent5"/>
              </a:solidFill>
            </a:endParaRPr>
          </a:p>
          <a:p>
            <a:r>
              <a:rPr lang="ru-RU" b="1" dirty="0">
                <a:solidFill>
                  <a:schemeClr val="accent2"/>
                </a:solidFill>
              </a:rPr>
              <a:t>.</a:t>
            </a:r>
            <a:r>
              <a:rPr lang="en-US" b="1" dirty="0">
                <a:solidFill>
                  <a:schemeClr val="accent2"/>
                </a:solidFill>
              </a:rPr>
              <a:t>menu-</a:t>
            </a:r>
            <a:r>
              <a:rPr lang="en-US" b="1" dirty="0" err="1">
                <a:solidFill>
                  <a:schemeClr val="accent2"/>
                </a:solidFill>
              </a:rPr>
              <a:t>box__item</a:t>
            </a:r>
            <a:r>
              <a:rPr lang="en-US" b="1" dirty="0">
                <a:solidFill>
                  <a:schemeClr val="accent2"/>
                </a:solidFill>
              </a:rPr>
              <a:t>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list-style: none;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a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	 </a:t>
            </a:r>
            <a:r>
              <a:rPr lang="en-US" b="1" dirty="0">
                <a:solidFill>
                  <a:srgbClr val="0070C0"/>
                </a:solidFill>
              </a:rPr>
              <a:t>color: black;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}</a:t>
            </a: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9872" y="620688"/>
            <a:ext cx="5616624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&lt;li class=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menu-</a:t>
            </a:r>
            <a:r>
              <a:rPr lang="en-US" b="1" dirty="0" err="1" smtClean="0">
                <a:solidFill>
                  <a:srgbClr val="0070C0"/>
                </a:solidFill>
              </a:rPr>
              <a:t>box</a:t>
            </a:r>
            <a:r>
              <a:rPr lang="en-US" b="1" dirty="0" err="1">
                <a:solidFill>
                  <a:srgbClr val="0070C0"/>
                </a:solidFill>
              </a:rPr>
              <a:t>__</a:t>
            </a:r>
            <a:r>
              <a:rPr lang="en-US" b="1" dirty="0" err="1" smtClean="0">
                <a:solidFill>
                  <a:srgbClr val="0070C0"/>
                </a:solidFill>
              </a:rPr>
              <a:t>item</a:t>
            </a:r>
            <a:r>
              <a:rPr lang="en-US" b="1" dirty="0" smtClean="0">
                <a:solidFill>
                  <a:schemeClr val="accent5"/>
                </a:solidFill>
              </a:rPr>
              <a:t>"&gt;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  &lt;a </a:t>
            </a:r>
            <a:r>
              <a:rPr lang="en-US" b="1" dirty="0" err="1" smtClean="0">
                <a:solidFill>
                  <a:schemeClr val="accent5"/>
                </a:solidFill>
              </a:rPr>
              <a:t>href</a:t>
            </a:r>
            <a:r>
              <a:rPr lang="en-US" b="1" dirty="0" smtClean="0">
                <a:solidFill>
                  <a:schemeClr val="accent5"/>
                </a:solidFill>
              </a:rPr>
              <a:t>=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 smtClean="0">
                <a:solidFill>
                  <a:schemeClr val="accent5"/>
                </a:solidFill>
              </a:rPr>
              <a:t>#"&gt;Link&lt;/a&gt;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  &lt;</a:t>
            </a:r>
            <a:r>
              <a:rPr lang="en-US" b="1" dirty="0">
                <a:solidFill>
                  <a:schemeClr val="accent5"/>
                </a:solidFill>
              </a:rPr>
              <a:t>a </a:t>
            </a:r>
            <a:r>
              <a:rPr lang="en-US" b="1" dirty="0" err="1">
                <a:solidFill>
                  <a:schemeClr val="accent5"/>
                </a:solidFill>
              </a:rPr>
              <a:t>href</a:t>
            </a:r>
            <a:r>
              <a:rPr lang="en-US" b="1" dirty="0">
                <a:solidFill>
                  <a:schemeClr val="accent5"/>
                </a:solidFill>
              </a:rPr>
              <a:t>="#"&gt;Link&lt;/a</a:t>
            </a:r>
            <a:r>
              <a:rPr lang="en-US" b="1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 &lt;</a:t>
            </a:r>
            <a:r>
              <a:rPr lang="en-US" b="1" dirty="0">
                <a:solidFill>
                  <a:schemeClr val="accent5"/>
                </a:solidFill>
              </a:rPr>
              <a:t>a </a:t>
            </a:r>
            <a:r>
              <a:rPr lang="en-US" b="1" dirty="0" err="1">
                <a:solidFill>
                  <a:schemeClr val="accent5"/>
                </a:solidFill>
              </a:rPr>
              <a:t>href</a:t>
            </a:r>
            <a:r>
              <a:rPr lang="en-US" b="1" dirty="0">
                <a:solidFill>
                  <a:schemeClr val="accent5"/>
                </a:solidFill>
              </a:rPr>
              <a:t>="#"&gt;Link&lt;/a&gt;</a:t>
            </a: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&lt;/li&gt;</a:t>
            </a:r>
          </a:p>
          <a:p>
            <a:endParaRPr lang="en-US" b="1" dirty="0" smtClean="0">
              <a:solidFill>
                <a:schemeClr val="accent5"/>
              </a:solidFill>
            </a:endParaRPr>
          </a:p>
          <a:p>
            <a:endParaRPr lang="en-US" b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nested.html</a:t>
            </a:r>
            <a:endParaRPr lang="ru-RU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7503" y="620688"/>
            <a:ext cx="8928993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Использование</a:t>
            </a:r>
            <a:r>
              <a:rPr lang="en-US" b="1" dirty="0">
                <a:solidFill>
                  <a:schemeClr val="accent5"/>
                </a:solidFill>
              </a:rPr>
              <a:t> nested styles </a:t>
            </a:r>
            <a:r>
              <a:rPr lang="en-US" b="1" dirty="0" smtClean="0">
                <a:solidFill>
                  <a:schemeClr val="accent5"/>
                </a:solidFill>
              </a:rPr>
              <a:t>с</a:t>
            </a:r>
            <a:r>
              <a:rPr lang="ru-RU" b="1" dirty="0" smtClean="0">
                <a:solidFill>
                  <a:schemeClr val="accent5"/>
                </a:solidFill>
              </a:rPr>
              <a:t> библиотекой 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modernizr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chemeClr val="accent5"/>
                </a:solidFill>
              </a:rPr>
              <a:t>https://modernizr.com/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 err="1" smtClean="0">
                <a:solidFill>
                  <a:srgbClr val="C00000"/>
                </a:solidFill>
              </a:rPr>
              <a:t>html.csscolumns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{</a:t>
            </a:r>
          </a:p>
          <a:p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b="1" dirty="0" err="1">
                <a:solidFill>
                  <a:srgbClr val="0070C0"/>
                </a:solidFill>
              </a:rPr>
              <a:t>post__item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r>
              <a:rPr lang="en-US" b="1" dirty="0">
                <a:solidFill>
                  <a:srgbClr val="C00000"/>
                </a:solidFill>
              </a:rPr>
              <a:t>    column-count: 3;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068960"/>
            <a:ext cx="89289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&amp;</a:t>
            </a:r>
            <a:r>
              <a:rPr lang="ru-RU" b="1" dirty="0">
                <a:solidFill>
                  <a:schemeClr val="accent5"/>
                </a:solidFill>
              </a:rPr>
              <a:t> в  </a:t>
            </a:r>
            <a:r>
              <a:rPr lang="en-US" b="1" dirty="0" smtClean="0">
                <a:solidFill>
                  <a:schemeClr val="accent5"/>
                </a:solidFill>
              </a:rPr>
              <a:t>nested</a:t>
            </a:r>
            <a:r>
              <a:rPr lang="ru-RU" b="1" dirty="0" smtClean="0">
                <a:solidFill>
                  <a:schemeClr val="accent5"/>
                </a:solidFill>
              </a:rPr>
              <a:t>-</a:t>
            </a:r>
            <a:r>
              <a:rPr lang="en-US" b="1" dirty="0" smtClean="0">
                <a:solidFill>
                  <a:schemeClr val="accent5"/>
                </a:solidFill>
              </a:rPr>
              <a:t>styles </a:t>
            </a:r>
            <a:r>
              <a:rPr lang="ru-RU" b="1" dirty="0" err="1">
                <a:solidFill>
                  <a:schemeClr val="accent5"/>
                </a:solidFill>
              </a:rPr>
              <a:t>указывет</a:t>
            </a:r>
            <a:r>
              <a:rPr lang="ru-RU" b="1" dirty="0">
                <a:solidFill>
                  <a:schemeClr val="accent5"/>
                </a:solidFill>
              </a:rPr>
              <a:t> на родитель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.</a:t>
            </a:r>
            <a:r>
              <a:rPr lang="en-US" b="1" dirty="0">
                <a:solidFill>
                  <a:srgbClr val="C00000"/>
                </a:solidFill>
              </a:rPr>
              <a:t>post {</a:t>
            </a:r>
          </a:p>
          <a:p>
            <a:r>
              <a:rPr lang="en-US" b="1" dirty="0">
                <a:solidFill>
                  <a:srgbClr val="C00000"/>
                </a:solidFill>
              </a:rPr>
              <a:t>    .</a:t>
            </a:r>
            <a:r>
              <a:rPr lang="en-US" b="1" dirty="0" err="1">
                <a:solidFill>
                  <a:srgbClr val="C00000"/>
                </a:solidFill>
              </a:rPr>
              <a:t>post__item</a:t>
            </a:r>
            <a:r>
              <a:rPr lang="en-US" b="1" dirty="0">
                <a:solidFill>
                  <a:srgbClr val="C00000"/>
                </a:solidFill>
              </a:rPr>
              <a:t> {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	color: gray;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	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</a:rPr>
              <a:t>html.csscolumns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&amp; {</a:t>
            </a:r>
          </a:p>
          <a:p>
            <a:r>
              <a:rPr lang="ru-RU" b="1" dirty="0" smtClean="0">
                <a:solidFill>
                  <a:srgbClr val="0070C0"/>
                </a:solidFill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column-count</a:t>
            </a:r>
            <a:r>
              <a:rPr lang="en-US" b="1" dirty="0">
                <a:solidFill>
                  <a:srgbClr val="0070C0"/>
                </a:solidFill>
              </a:rPr>
              <a:t>: 3;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	}</a:t>
            </a:r>
          </a:p>
          <a:p>
            <a:r>
              <a:rPr lang="en-US" b="1" dirty="0">
                <a:solidFill>
                  <a:srgbClr val="C00000"/>
                </a:solidFill>
              </a:rPr>
              <a:t>    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8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nested.html</a:t>
            </a:r>
            <a:endParaRPr lang="ru-RU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7503" y="620688"/>
            <a:ext cx="374441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/>
                </a:solidFill>
              </a:rPr>
              <a:t>Использование с </a:t>
            </a:r>
            <a:r>
              <a:rPr lang="en-US" b="1" dirty="0">
                <a:solidFill>
                  <a:schemeClr val="accent5"/>
                </a:solidFill>
              </a:rPr>
              <a:t>BEM</a:t>
            </a:r>
          </a:p>
          <a:p>
            <a:endParaRPr lang="ru-RU" b="1" dirty="0" smtClean="0">
              <a:solidFill>
                <a:schemeClr val="accent5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.</a:t>
            </a:r>
            <a:r>
              <a:rPr lang="en-US" b="1" dirty="0">
                <a:solidFill>
                  <a:srgbClr val="C00000"/>
                </a:solidFill>
              </a:rPr>
              <a:t>post {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&amp;__</a:t>
            </a:r>
            <a:r>
              <a:rPr lang="en-US" b="1" dirty="0">
                <a:solidFill>
                  <a:srgbClr val="0070C0"/>
                </a:solidFill>
              </a:rPr>
              <a:t>item {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/>
              <a:t>color</a:t>
            </a:r>
            <a:r>
              <a:rPr lang="en-US" b="1" dirty="0"/>
              <a:t>: black;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&amp;_</a:t>
            </a:r>
            <a:r>
              <a:rPr lang="en-US" b="1" dirty="0">
                <a:solidFill>
                  <a:srgbClr val="00B050"/>
                </a:solidFill>
              </a:rPr>
              <a:t>last {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ru-RU" b="1" dirty="0" smtClean="0">
                <a:solidFill>
                  <a:srgbClr val="C00000"/>
                </a:solidFill>
              </a:rPr>
              <a:t>    </a:t>
            </a:r>
            <a:r>
              <a:rPr lang="en-US" b="1" dirty="0" smtClean="0"/>
              <a:t>color</a:t>
            </a:r>
            <a:r>
              <a:rPr lang="en-US" b="1" dirty="0"/>
              <a:t>: green;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}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  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31" y="3717032"/>
            <a:ext cx="3768189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/>
                </a:solidFill>
              </a:rPr>
              <a:t>Использование </a:t>
            </a:r>
            <a:r>
              <a:rPr lang="en-US" b="1" dirty="0">
                <a:solidFill>
                  <a:schemeClr val="accent5"/>
                </a:solidFill>
              </a:rPr>
              <a:t>hover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.menu-</a:t>
            </a:r>
            <a:r>
              <a:rPr lang="en-US" b="1" dirty="0" err="1">
                <a:solidFill>
                  <a:srgbClr val="C00000"/>
                </a:solidFill>
              </a:rPr>
              <a:t>box__item</a:t>
            </a:r>
            <a:r>
              <a:rPr lang="en-US" b="1" dirty="0">
                <a:solidFill>
                  <a:srgbClr val="C00000"/>
                </a:solidFill>
              </a:rPr>
              <a:t> {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 smtClean="0"/>
              <a:t>color:red</a:t>
            </a:r>
            <a:r>
              <a:rPr lang="en-US" b="1" dirty="0"/>
              <a:t>;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&amp;:</a:t>
            </a:r>
            <a:r>
              <a:rPr lang="en-US" b="1" dirty="0">
                <a:solidFill>
                  <a:srgbClr val="00B050"/>
                </a:solidFill>
              </a:rPr>
              <a:t>hover {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ru-RU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/>
              <a:t>color</a:t>
            </a:r>
            <a:r>
              <a:rPr lang="en-US" b="1" dirty="0"/>
              <a:t>: green;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}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  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5739" y="818874"/>
            <a:ext cx="386635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.</a:t>
            </a:r>
            <a:r>
              <a:rPr lang="en-US" b="1" dirty="0" err="1" smtClean="0">
                <a:solidFill>
                  <a:srgbClr val="002060"/>
                </a:solidFill>
              </a:rPr>
              <a:t>post__item</a:t>
            </a:r>
            <a:r>
              <a:rPr lang="en-US" b="1" dirty="0" smtClean="0">
                <a:solidFill>
                  <a:srgbClr val="002060"/>
                </a:solidFill>
              </a:rPr>
              <a:t>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   color: black;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post__</a:t>
            </a:r>
            <a:r>
              <a:rPr lang="en-US" b="1" dirty="0" err="1" smtClean="0">
                <a:solidFill>
                  <a:srgbClr val="002060"/>
                </a:solidFill>
              </a:rPr>
              <a:t>item_second</a:t>
            </a:r>
            <a:r>
              <a:rPr lang="en-US" b="1" dirty="0" smtClean="0">
                <a:solidFill>
                  <a:srgbClr val="002060"/>
                </a:solidFill>
              </a:rPr>
              <a:t>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   color: </a:t>
            </a:r>
            <a:r>
              <a:rPr lang="en-US" b="1" dirty="0" smtClean="0">
                <a:solidFill>
                  <a:schemeClr val="accent4"/>
                </a:solidFill>
              </a:rPr>
              <a:t>green;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30269" y="1835825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7503" y="3994031"/>
            <a:ext cx="386635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.</a:t>
            </a:r>
            <a:r>
              <a:rPr lang="en-US" b="1" dirty="0" err="1" smtClean="0">
                <a:solidFill>
                  <a:srgbClr val="002060"/>
                </a:solidFill>
              </a:rPr>
              <a:t>mebu</a:t>
            </a:r>
            <a:r>
              <a:rPr lang="en-US" b="1" dirty="0" smtClean="0">
                <a:solidFill>
                  <a:srgbClr val="002060"/>
                </a:solidFill>
              </a:rPr>
              <a:t>-</a:t>
            </a:r>
            <a:r>
              <a:rPr lang="en-US" b="1" dirty="0" err="1" smtClean="0">
                <a:solidFill>
                  <a:srgbClr val="002060"/>
                </a:solidFill>
              </a:rPr>
              <a:t>box__item</a:t>
            </a:r>
            <a:r>
              <a:rPr lang="en-US" b="1" dirty="0" smtClean="0">
                <a:solidFill>
                  <a:srgbClr val="002060"/>
                </a:solidFill>
              </a:rPr>
              <a:t> a{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   color: red;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 err="1">
                <a:solidFill>
                  <a:srgbClr val="002060"/>
                </a:solidFill>
              </a:rPr>
              <a:t>mebu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en-US" b="1" dirty="0" err="1">
                <a:solidFill>
                  <a:srgbClr val="002060"/>
                </a:solidFill>
              </a:rPr>
              <a:t>box__item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a:hover 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   color: </a:t>
            </a:r>
            <a:r>
              <a:rPr lang="en-US" b="1" dirty="0" smtClean="0">
                <a:solidFill>
                  <a:schemeClr val="accent4"/>
                </a:solidFill>
              </a:rPr>
              <a:t>green;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025533" y="4932169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3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3600400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Типы переменных в </a:t>
            </a:r>
            <a:r>
              <a:rPr lang="en-US" b="1" dirty="0" smtClean="0"/>
              <a:t>SASS</a:t>
            </a:r>
            <a:endParaRPr lang="ru-RU" b="1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85664"/>
              </p:ext>
            </p:extLst>
          </p:nvPr>
        </p:nvGraphicFramePr>
        <p:xfrm>
          <a:off x="83768" y="620688"/>
          <a:ext cx="8762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numbers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: .25em;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world";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colors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: blue;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booleans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: false;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: null;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: 2px 6px 2px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20px;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$border1  : 1px solid black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08" y="154545"/>
            <a:ext cx="250740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variables.html</a:t>
            </a:r>
            <a:endParaRPr lang="ru-RU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731" y="3717032"/>
            <a:ext cx="8763036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/>
                </a:solidFill>
              </a:rPr>
              <a:t>С переменными можно выполнять математические операции</a:t>
            </a:r>
          </a:p>
          <a:p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width: $padding + 20px;</a:t>
            </a:r>
          </a:p>
          <a:p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!!! </a:t>
            </a:r>
            <a:r>
              <a:rPr lang="ru-RU" b="1" dirty="0">
                <a:solidFill>
                  <a:srgbClr val="C00000"/>
                </a:solidFill>
              </a:rPr>
              <a:t>П</a:t>
            </a:r>
            <a:r>
              <a:rPr lang="ru-RU" b="1" dirty="0" smtClean="0">
                <a:solidFill>
                  <a:srgbClr val="C00000"/>
                </a:solidFill>
              </a:rPr>
              <a:t>ри </a:t>
            </a:r>
            <a:r>
              <a:rPr lang="ru-RU" b="1" dirty="0">
                <a:solidFill>
                  <a:srgbClr val="C00000"/>
                </a:solidFill>
              </a:rPr>
              <a:t>этом операции с разными размерностями недопустимы, </a:t>
            </a:r>
            <a:r>
              <a:rPr lang="ru-RU" b="1" dirty="0" smtClean="0">
                <a:solidFill>
                  <a:srgbClr val="C00000"/>
                </a:solidFill>
              </a:rPr>
              <a:t>например нельзя скрещивать </a:t>
            </a:r>
            <a:r>
              <a:rPr lang="en-US" b="1" dirty="0" err="1" smtClean="0">
                <a:solidFill>
                  <a:srgbClr val="C00000"/>
                </a:solidFill>
              </a:rPr>
              <a:t>px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uk-UA" b="1" dirty="0" smtClean="0">
                <a:solidFill>
                  <a:srgbClr val="C00000"/>
                </a:solidFill>
              </a:rPr>
              <a:t>и </a:t>
            </a:r>
            <a:r>
              <a:rPr lang="en-US" b="1" dirty="0" err="1" smtClean="0">
                <a:solidFill>
                  <a:srgbClr val="C00000"/>
                </a:solidFill>
              </a:rPr>
              <a:t>em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chemeClr val="accent5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$</a:t>
            </a:r>
            <a:r>
              <a:rPr lang="ru-RU" b="1" dirty="0" err="1">
                <a:solidFill>
                  <a:srgbClr val="0070C0"/>
                </a:solidFill>
              </a:rPr>
              <a:t>margin</a:t>
            </a:r>
            <a:r>
              <a:rPr lang="ru-RU" b="1" dirty="0">
                <a:solidFill>
                  <a:srgbClr val="0070C0"/>
                </a:solidFill>
              </a:rPr>
              <a:t>: 10px;</a:t>
            </a:r>
          </a:p>
          <a:p>
            <a:r>
              <a:rPr lang="ru-RU" b="1" dirty="0">
                <a:solidFill>
                  <a:srgbClr val="0070C0"/>
                </a:solidFill>
              </a:rPr>
              <a:t>$</a:t>
            </a:r>
            <a:r>
              <a:rPr lang="ru-RU" b="1" dirty="0" err="1">
                <a:solidFill>
                  <a:srgbClr val="0070C0"/>
                </a:solidFill>
              </a:rPr>
              <a:t>padding</a:t>
            </a:r>
            <a:r>
              <a:rPr lang="ru-RU" b="1" dirty="0">
                <a:solidFill>
                  <a:srgbClr val="0070C0"/>
                </a:solidFill>
              </a:rPr>
              <a:t>: $</a:t>
            </a:r>
            <a:r>
              <a:rPr lang="ru-RU" b="1" dirty="0" err="1">
                <a:solidFill>
                  <a:srgbClr val="0070C0"/>
                </a:solidFill>
              </a:rPr>
              <a:t>margin</a:t>
            </a:r>
            <a:r>
              <a:rPr lang="ru-RU" b="1" dirty="0">
                <a:solidFill>
                  <a:srgbClr val="0070C0"/>
                </a:solidFill>
              </a:rPr>
              <a:t> + 2em;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659" y="620688"/>
            <a:ext cx="8763036" cy="2954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/>
                </a:solidFill>
              </a:rPr>
              <a:t>Чтобы вывести значение строковой переменной используют </a:t>
            </a:r>
            <a:r>
              <a:rPr lang="ru-RU" b="1" dirty="0" smtClean="0">
                <a:solidFill>
                  <a:schemeClr val="accent5"/>
                </a:solidFill>
              </a:rPr>
              <a:t>конструкцию</a:t>
            </a:r>
            <a:r>
              <a:rPr lang="en-US" b="1" dirty="0" smtClean="0">
                <a:solidFill>
                  <a:schemeClr val="accent5"/>
                </a:solidFill>
              </a:rPr>
              <a:t>  </a:t>
            </a:r>
            <a:r>
              <a:rPr lang="ru-RU" sz="2400" b="1" dirty="0" smtClean="0">
                <a:solidFill>
                  <a:schemeClr val="accent2"/>
                </a:solidFill>
              </a:rPr>
              <a:t>#{$</a:t>
            </a:r>
            <a:r>
              <a:rPr lang="ru-RU" sz="2400" b="1" dirty="0" err="1" smtClean="0">
                <a:solidFill>
                  <a:schemeClr val="accent2"/>
                </a:solidFill>
              </a:rPr>
              <a:t>имя_переменной</a:t>
            </a:r>
            <a:r>
              <a:rPr lang="en-US" sz="2400" b="1" dirty="0" smtClean="0">
                <a:solidFill>
                  <a:schemeClr val="accent2"/>
                </a:solidFill>
              </a:rPr>
              <a:t>}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ru-RU" b="1" dirty="0" smtClean="0">
                <a:solidFill>
                  <a:schemeClr val="accent5"/>
                </a:solidFill>
              </a:rPr>
              <a:t>Например</a:t>
            </a:r>
          </a:p>
          <a:p>
            <a:endParaRPr lang="ru-RU" b="1" dirty="0">
              <a:solidFill>
                <a:schemeClr val="accent5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imgPath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b="1" dirty="0">
                <a:solidFill>
                  <a:srgbClr val="0070C0"/>
                </a:solidFill>
              </a:rPr>
              <a:t>"../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/"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.post {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    </a:t>
            </a:r>
            <a:r>
              <a:rPr lang="en-US" b="1" dirty="0" smtClean="0">
                <a:solidFill>
                  <a:srgbClr val="C00000"/>
                </a:solidFill>
              </a:rPr>
              <a:t>background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b="1" dirty="0" err="1" smtClean="0">
                <a:solidFill>
                  <a:srgbClr val="C00000"/>
                </a:solidFill>
              </a:rPr>
              <a:t>url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#{$</a:t>
            </a:r>
            <a:r>
              <a:rPr lang="en-US" b="1" dirty="0" err="1" smtClean="0">
                <a:solidFill>
                  <a:srgbClr val="0070C0"/>
                </a:solidFill>
              </a:rPr>
              <a:t>imgPath</a:t>
            </a:r>
            <a:r>
              <a:rPr lang="en-US" b="1" dirty="0" smtClean="0">
                <a:solidFill>
                  <a:srgbClr val="0070C0"/>
                </a:solidFill>
              </a:rPr>
              <a:t>}</a:t>
            </a:r>
            <a:r>
              <a:rPr lang="en-US" b="1" dirty="0" smtClean="0">
                <a:solidFill>
                  <a:srgbClr val="C00000"/>
                </a:solidFill>
              </a:rPr>
              <a:t>bg.jpg</a:t>
            </a:r>
            <a:r>
              <a:rPr lang="en-US" b="1" dirty="0">
                <a:solidFill>
                  <a:srgbClr val="C00000"/>
                </a:solidFill>
              </a:rPr>
              <a:t>) no-repeat;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154545"/>
            <a:ext cx="250740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variables.html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833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017" y="662497"/>
            <a:ext cx="8836594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Правило записи </a:t>
            </a:r>
            <a:r>
              <a:rPr lang="en-US" b="1" dirty="0" err="1" smtClean="0">
                <a:solidFill>
                  <a:srgbClr val="0070C0"/>
                </a:solidFill>
              </a:rPr>
              <a:t>mixin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@</a:t>
            </a:r>
            <a:r>
              <a:rPr lang="en-US" b="1" dirty="0" err="1">
                <a:solidFill>
                  <a:schemeClr val="accent2"/>
                </a:solidFill>
              </a:rPr>
              <a:t>mixin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ru-RU" b="1" dirty="0">
                <a:solidFill>
                  <a:schemeClr val="accent2"/>
                </a:solidFill>
              </a:rPr>
              <a:t>ИМЯ_МИКСИНА () {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</a:t>
            </a:r>
            <a:r>
              <a:rPr lang="ru-RU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sass </a:t>
            </a:r>
            <a:r>
              <a:rPr lang="ru-RU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</a:t>
            </a:r>
          </a:p>
          <a:p>
            <a:r>
              <a:rPr lang="ru-RU" b="1" dirty="0">
                <a:solidFill>
                  <a:schemeClr val="accent2"/>
                </a:solidFill>
              </a:rPr>
              <a:t>}</a:t>
            </a:r>
          </a:p>
          <a:p>
            <a:endParaRPr lang="ru-RU" b="1" dirty="0">
              <a:solidFill>
                <a:schemeClr val="accent2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Вызов </a:t>
            </a:r>
            <a:r>
              <a:rPr lang="en-US" b="1" dirty="0" err="1">
                <a:solidFill>
                  <a:srgbClr val="0070C0"/>
                </a:solidFill>
              </a:rPr>
              <a:t>mixin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в коде</a:t>
            </a:r>
          </a:p>
          <a:p>
            <a:r>
              <a:rPr lang="ru-RU" b="1" dirty="0">
                <a:solidFill>
                  <a:schemeClr val="accent2"/>
                </a:solidFill>
              </a:rPr>
              <a:t>.</a:t>
            </a:r>
            <a:r>
              <a:rPr lang="en-US" b="1" dirty="0">
                <a:solidFill>
                  <a:schemeClr val="accent2"/>
                </a:solidFill>
              </a:rPr>
              <a:t>post-</a:t>
            </a:r>
            <a:r>
              <a:rPr lang="en-US" b="1" dirty="0" err="1">
                <a:solidFill>
                  <a:schemeClr val="accent2"/>
                </a:solidFill>
              </a:rPr>
              <a:t>btn</a:t>
            </a:r>
            <a:r>
              <a:rPr lang="en-US" b="1" dirty="0">
                <a:solidFill>
                  <a:schemeClr val="accent2"/>
                </a:solidFill>
              </a:rPr>
              <a:t> {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@</a:t>
            </a:r>
            <a:r>
              <a:rPr lang="en-US" b="1" dirty="0">
                <a:solidFill>
                  <a:schemeClr val="accent2"/>
                </a:solidFill>
              </a:rPr>
              <a:t>include </a:t>
            </a:r>
            <a:r>
              <a:rPr lang="ru-RU" b="1" dirty="0">
                <a:solidFill>
                  <a:schemeClr val="accent2"/>
                </a:solidFill>
              </a:rPr>
              <a:t>ИМЯ_МИКСИНА;</a:t>
            </a:r>
          </a:p>
          <a:p>
            <a:r>
              <a:rPr lang="ru-RU" b="1" dirty="0">
                <a:solidFill>
                  <a:schemeClr val="accent2"/>
                </a:solidFill>
              </a:rPr>
              <a:t>}</a:t>
            </a:r>
            <a:endParaRPr lang="ru-RU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3" y="121278"/>
            <a:ext cx="201622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mixins</a:t>
            </a:r>
            <a:r>
              <a:rPr lang="ru-RU" b="1" dirty="0" smtClean="0"/>
              <a:t> в </a:t>
            </a:r>
            <a:r>
              <a:rPr lang="en-US" b="1" dirty="0" smtClean="0"/>
              <a:t>SASS</a:t>
            </a:r>
            <a:endParaRPr lang="ru-RU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4650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71" y="620688"/>
            <a:ext cx="5018485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2060"/>
                </a:solidFill>
              </a:rPr>
              <a:t>Миксины</a:t>
            </a:r>
            <a:r>
              <a:rPr lang="ru-RU" b="1" dirty="0">
                <a:solidFill>
                  <a:srgbClr val="002060"/>
                </a:solidFill>
              </a:rPr>
              <a:t> могут принимать параметры</a:t>
            </a:r>
          </a:p>
          <a:p>
            <a:endParaRPr lang="ru-RU" b="1" dirty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@</a:t>
            </a:r>
            <a:r>
              <a:rPr lang="en-US" b="1" dirty="0" err="1" smtClean="0">
                <a:solidFill>
                  <a:srgbClr val="C00000"/>
                </a:solidFill>
              </a:rPr>
              <a:t>mixin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roundy</a:t>
            </a:r>
            <a:r>
              <a:rPr lang="en-US" b="1" dirty="0" smtClean="0">
                <a:solidFill>
                  <a:srgbClr val="C00000"/>
                </a:solidFill>
              </a:rPr>
              <a:t> ($radius, $</a:t>
            </a:r>
            <a:r>
              <a:rPr lang="en-US" b="1" dirty="0" err="1" smtClean="0">
                <a:solidFill>
                  <a:srgbClr val="C00000"/>
                </a:solidFill>
              </a:rPr>
              <a:t>bgColor</a:t>
            </a:r>
            <a:r>
              <a:rPr lang="en-US" b="1" dirty="0" smtClean="0">
                <a:solidFill>
                  <a:srgbClr val="C00000"/>
                </a:solidFill>
              </a:rPr>
              <a:t>){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border-radius: $radius;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background: $</a:t>
            </a:r>
            <a:r>
              <a:rPr lang="en-US" b="1" dirty="0" err="1" smtClean="0">
                <a:solidFill>
                  <a:srgbClr val="C00000"/>
                </a:solidFill>
              </a:rPr>
              <a:t>bgColor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002060"/>
                </a:solidFill>
              </a:rPr>
              <a:t>В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ru-RU" b="1" dirty="0" smtClean="0">
                <a:solidFill>
                  <a:srgbClr val="002060"/>
                </a:solidFill>
              </a:rPr>
              <a:t>коде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.post 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@</a:t>
            </a:r>
            <a:r>
              <a:rPr lang="en-US" b="1" dirty="0">
                <a:solidFill>
                  <a:srgbClr val="0070C0"/>
                </a:solidFill>
              </a:rPr>
              <a:t>include </a:t>
            </a:r>
            <a:r>
              <a:rPr lang="en-US" b="1" dirty="0" err="1">
                <a:solidFill>
                  <a:srgbClr val="C00000"/>
                </a:solidFill>
              </a:rPr>
              <a:t>roudy</a:t>
            </a:r>
            <a:r>
              <a:rPr lang="en-US" b="1" dirty="0">
                <a:solidFill>
                  <a:srgbClr val="0070C0"/>
                </a:solidFill>
              </a:rPr>
              <a:t>(4px, </a:t>
            </a:r>
            <a:r>
              <a:rPr lang="en-US" b="1" dirty="0" smtClean="0">
                <a:solidFill>
                  <a:srgbClr val="0070C0"/>
                </a:solidFill>
              </a:rPr>
              <a:t>grey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.post-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@</a:t>
            </a:r>
            <a:r>
              <a:rPr lang="en-US" b="1" dirty="0">
                <a:solidFill>
                  <a:srgbClr val="0070C0"/>
                </a:solidFill>
              </a:rPr>
              <a:t>include </a:t>
            </a:r>
            <a:r>
              <a:rPr lang="en-US" b="1" dirty="0" err="1">
                <a:solidFill>
                  <a:srgbClr val="C00000"/>
                </a:solidFill>
              </a:rPr>
              <a:t>roudy</a:t>
            </a:r>
            <a:r>
              <a:rPr lang="en-US" b="1" dirty="0">
                <a:solidFill>
                  <a:srgbClr val="0070C0"/>
                </a:solidFill>
              </a:rPr>
              <a:t>(6px, blue);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mixin</a:t>
            </a:r>
            <a:r>
              <a:rPr lang="en-US" b="1" dirty="0" smtClean="0"/>
              <a:t> with arguments</a:t>
            </a:r>
            <a:endParaRPr lang="ru-RU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52120" y="1412776"/>
            <a:ext cx="3362301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.</a:t>
            </a:r>
            <a:r>
              <a:rPr lang="en-US" b="1" dirty="0" smtClean="0">
                <a:solidFill>
                  <a:srgbClr val="002060"/>
                </a:solidFill>
              </a:rPr>
              <a:t>post{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border-radius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4px;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background: </a:t>
            </a:r>
            <a:r>
              <a:rPr lang="en-US" b="1" dirty="0" smtClean="0">
                <a:solidFill>
                  <a:srgbClr val="0070C0"/>
                </a:solidFill>
              </a:rPr>
              <a:t>grey;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 smtClean="0">
                <a:solidFill>
                  <a:srgbClr val="002060"/>
                </a:solidFill>
              </a:rPr>
              <a:t>post-</a:t>
            </a:r>
            <a:r>
              <a:rPr lang="en-US" b="1" dirty="0" err="1" smtClean="0">
                <a:solidFill>
                  <a:srgbClr val="002060"/>
                </a:solidFill>
              </a:rPr>
              <a:t>btn</a:t>
            </a:r>
            <a:r>
              <a:rPr lang="en-US" b="1" dirty="0" smtClean="0">
                <a:solidFill>
                  <a:srgbClr val="002060"/>
                </a:solidFill>
              </a:rPr>
              <a:t>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border-radius: </a:t>
            </a:r>
            <a:r>
              <a:rPr lang="en-US" b="1" dirty="0" smtClean="0">
                <a:solidFill>
                  <a:srgbClr val="0070C0"/>
                </a:solidFill>
              </a:rPr>
              <a:t>6px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</a:rPr>
              <a:t>   background: </a:t>
            </a:r>
            <a:r>
              <a:rPr lang="en-US" b="1" dirty="0" smtClean="0">
                <a:solidFill>
                  <a:srgbClr val="0070C0"/>
                </a:solidFill>
              </a:rPr>
              <a:t>blue;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b="1" dirty="0">
              <a:solidFill>
                <a:srgbClr val="002060"/>
              </a:solidFill>
            </a:endParaRPr>
          </a:p>
          <a:p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5172307" y="2627913"/>
            <a:ext cx="38356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00" y="2348880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SASS</a:t>
            </a:r>
            <a:r>
              <a:rPr lang="ru-RU" b="1" dirty="0" smtClean="0"/>
              <a:t> </a:t>
            </a:r>
            <a:r>
              <a:rPr lang="uk-UA" b="1" dirty="0" smtClean="0"/>
              <a:t>файл</a:t>
            </a:r>
            <a:r>
              <a:rPr lang="ru-RU" b="1" dirty="0" smtClean="0"/>
              <a:t>ы</a:t>
            </a:r>
            <a:r>
              <a:rPr lang="uk-UA" b="1" dirty="0" smtClean="0"/>
              <a:t> </a:t>
            </a:r>
            <a:r>
              <a:rPr lang="ru-RU" b="1" dirty="0" smtClean="0"/>
              <a:t>в конечном итоге компилируются в обычные </a:t>
            </a:r>
            <a:r>
              <a:rPr lang="en-US" b="1" dirty="0" smtClean="0"/>
              <a:t>CSS</a:t>
            </a:r>
            <a:r>
              <a:rPr lang="ru-RU" b="1" dirty="0" smtClean="0"/>
              <a:t> стили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00" y="44624"/>
            <a:ext cx="892899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Недостатки  </a:t>
            </a:r>
            <a:r>
              <a:rPr lang="en-US" b="1" dirty="0" smtClean="0"/>
              <a:t>CSS</a:t>
            </a:r>
          </a:p>
          <a:p>
            <a:r>
              <a:rPr lang="en-US" b="1" dirty="0" smtClean="0"/>
              <a:t>- </a:t>
            </a:r>
            <a:r>
              <a:rPr lang="ru-RU" b="1" dirty="0" smtClean="0"/>
              <a:t>нет</a:t>
            </a:r>
            <a:r>
              <a:rPr lang="en-US" b="1" dirty="0" smtClean="0"/>
              <a:t> </a:t>
            </a:r>
            <a:r>
              <a:rPr lang="ru-RU" b="1" dirty="0" smtClean="0"/>
              <a:t>переменных, которые можно было бы использовать в </a:t>
            </a:r>
            <a:r>
              <a:rPr lang="en-US" b="1" dirty="0" smtClean="0"/>
              <a:t>CSS </a:t>
            </a:r>
            <a:r>
              <a:rPr lang="ru-RU" b="1" dirty="0" smtClean="0"/>
              <a:t>коде</a:t>
            </a:r>
          </a:p>
          <a:p>
            <a:r>
              <a:rPr lang="ru-RU" b="1" dirty="0" smtClean="0"/>
              <a:t>- нет возможности назначить определенный стиль а потом его </a:t>
            </a:r>
          </a:p>
          <a:p>
            <a:r>
              <a:rPr lang="ru-RU" b="1" dirty="0" smtClean="0"/>
              <a:t>  повторно использовать</a:t>
            </a:r>
          </a:p>
          <a:p>
            <a:r>
              <a:rPr lang="ru-RU" b="1" dirty="0" smtClean="0"/>
              <a:t>- нет </a:t>
            </a:r>
            <a:r>
              <a:rPr lang="ru-RU" b="1" dirty="0"/>
              <a:t>возможности внести незначительные </a:t>
            </a:r>
            <a:r>
              <a:rPr lang="ru-RU" b="1" dirty="0" smtClean="0"/>
              <a:t>изменения в</a:t>
            </a:r>
            <a:r>
              <a:rPr lang="en-US" b="1" dirty="0" smtClean="0"/>
              <a:t> </a:t>
            </a:r>
            <a:r>
              <a:rPr lang="ru-RU" b="1" dirty="0" smtClean="0"/>
              <a:t>стили  </a:t>
            </a:r>
          </a:p>
          <a:p>
            <a:r>
              <a:rPr lang="ru-RU" b="1" dirty="0" smtClean="0"/>
              <a:t>  различными значениями</a:t>
            </a:r>
          </a:p>
          <a:p>
            <a:r>
              <a:rPr lang="ru-RU" b="1" dirty="0" smtClean="0"/>
              <a:t>- значения стилей не могут вычисляться математически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1971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mixin</a:t>
            </a:r>
            <a:r>
              <a:rPr lang="en-US" b="1" dirty="0" smtClean="0"/>
              <a:t> with arguments</a:t>
            </a:r>
            <a:endParaRPr lang="ru-RU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571" y="620688"/>
            <a:ext cx="89289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У </a:t>
            </a:r>
            <a:r>
              <a:rPr lang="ru-RU" b="1" dirty="0" err="1">
                <a:solidFill>
                  <a:srgbClr val="002060"/>
                </a:solidFill>
              </a:rPr>
              <a:t>миксинов</a:t>
            </a:r>
            <a:r>
              <a:rPr lang="ru-RU" b="1" dirty="0">
                <a:solidFill>
                  <a:srgbClr val="002060"/>
                </a:solidFill>
              </a:rPr>
              <a:t> могут быть параметры по </a:t>
            </a:r>
            <a:r>
              <a:rPr lang="ru-RU" b="1" dirty="0" smtClean="0">
                <a:solidFill>
                  <a:srgbClr val="002060"/>
                </a:solidFill>
              </a:rPr>
              <a:t>умолчанию</a:t>
            </a:r>
          </a:p>
          <a:p>
            <a:endParaRPr lang="ru-RU" b="1" dirty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@</a:t>
            </a:r>
            <a:r>
              <a:rPr lang="en-US" b="1" dirty="0" err="1" smtClean="0">
                <a:solidFill>
                  <a:srgbClr val="C00000"/>
                </a:solidFill>
              </a:rPr>
              <a:t>mixin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roundy</a:t>
            </a:r>
            <a:r>
              <a:rPr lang="en-US" b="1" dirty="0" smtClean="0">
                <a:solidFill>
                  <a:srgbClr val="C00000"/>
                </a:solidFill>
              </a:rPr>
              <a:t> ($radius: 6px, $</a:t>
            </a:r>
            <a:r>
              <a:rPr lang="en-US" b="1" dirty="0" err="1" smtClean="0">
                <a:solidFill>
                  <a:srgbClr val="C00000"/>
                </a:solidFill>
              </a:rPr>
              <a:t>bgColor</a:t>
            </a:r>
            <a:r>
              <a:rPr lang="en-US" b="1" dirty="0" smtClean="0">
                <a:solidFill>
                  <a:srgbClr val="C00000"/>
                </a:solidFill>
              </a:rPr>
              <a:t>: grey) {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border-radius: $radius;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background: $</a:t>
            </a:r>
            <a:r>
              <a:rPr lang="en-US" b="1" dirty="0" err="1" smtClean="0">
                <a:solidFill>
                  <a:srgbClr val="C00000"/>
                </a:solidFill>
              </a:rPr>
              <a:t>bgColor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2464766"/>
            <a:ext cx="4320480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post 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@</a:t>
            </a:r>
            <a:r>
              <a:rPr lang="en-US" b="1" dirty="0">
                <a:solidFill>
                  <a:srgbClr val="0070C0"/>
                </a:solidFill>
              </a:rPr>
              <a:t>include </a:t>
            </a:r>
            <a:r>
              <a:rPr lang="en-US" b="1" dirty="0" err="1" smtClean="0">
                <a:solidFill>
                  <a:srgbClr val="C00000"/>
                </a:solidFill>
              </a:rPr>
              <a:t>roudy</a:t>
            </a:r>
            <a:r>
              <a:rPr lang="en-US" b="1" dirty="0" smtClean="0">
                <a:solidFill>
                  <a:srgbClr val="0070C0"/>
                </a:solidFill>
              </a:rPr>
              <a:t>();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.post-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@</a:t>
            </a:r>
            <a:r>
              <a:rPr lang="en-US" b="1" dirty="0">
                <a:solidFill>
                  <a:srgbClr val="0070C0"/>
                </a:solidFill>
              </a:rPr>
              <a:t>include </a:t>
            </a:r>
            <a:r>
              <a:rPr lang="en-US" b="1" dirty="0" err="1">
                <a:solidFill>
                  <a:srgbClr val="C00000"/>
                </a:solidFill>
              </a:rPr>
              <a:t>roudy</a:t>
            </a:r>
            <a:r>
              <a:rPr lang="en-US" b="1" dirty="0">
                <a:solidFill>
                  <a:srgbClr val="0070C0"/>
                </a:solidFill>
              </a:rPr>
              <a:t>(6px, blue);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9805" y="2564904"/>
            <a:ext cx="3362301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.</a:t>
            </a:r>
            <a:r>
              <a:rPr lang="en-US" b="1" dirty="0" smtClean="0">
                <a:solidFill>
                  <a:srgbClr val="002060"/>
                </a:solidFill>
              </a:rPr>
              <a:t>post{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border-radius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6px;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background: </a:t>
            </a:r>
            <a:r>
              <a:rPr lang="en-US" b="1" dirty="0" smtClean="0">
                <a:solidFill>
                  <a:srgbClr val="0070C0"/>
                </a:solidFill>
              </a:rPr>
              <a:t>grey;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 smtClean="0">
                <a:solidFill>
                  <a:srgbClr val="002060"/>
                </a:solidFill>
              </a:rPr>
              <a:t>post-</a:t>
            </a:r>
            <a:r>
              <a:rPr lang="en-US" b="1" dirty="0" err="1" smtClean="0">
                <a:solidFill>
                  <a:srgbClr val="002060"/>
                </a:solidFill>
              </a:rPr>
              <a:t>btn</a:t>
            </a:r>
            <a:r>
              <a:rPr lang="en-US" b="1" dirty="0" smtClean="0">
                <a:solidFill>
                  <a:srgbClr val="002060"/>
                </a:solidFill>
              </a:rPr>
              <a:t>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border-radius: </a:t>
            </a:r>
            <a:r>
              <a:rPr lang="en-US" b="1" dirty="0" smtClean="0">
                <a:solidFill>
                  <a:srgbClr val="0070C0"/>
                </a:solidFill>
              </a:rPr>
              <a:t>6px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</a:rPr>
              <a:t>   background: </a:t>
            </a:r>
            <a:r>
              <a:rPr lang="en-US" b="1" dirty="0" smtClean="0">
                <a:solidFill>
                  <a:srgbClr val="0070C0"/>
                </a:solidFill>
              </a:rPr>
              <a:t>blue;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b="1" dirty="0">
              <a:solidFill>
                <a:srgbClr val="002060"/>
              </a:solidFill>
            </a:endParaRPr>
          </a:p>
          <a:p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499992" y="3780041"/>
            <a:ext cx="38356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mixin</a:t>
            </a:r>
            <a:r>
              <a:rPr lang="en-US" b="1" dirty="0" smtClean="0"/>
              <a:t> with arguments</a:t>
            </a:r>
            <a:endParaRPr lang="ru-RU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571" y="620688"/>
            <a:ext cx="4514429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Внутри </a:t>
            </a:r>
            <a:r>
              <a:rPr lang="en-US" b="1" dirty="0" err="1">
                <a:solidFill>
                  <a:srgbClr val="002060"/>
                </a:solidFill>
              </a:rPr>
              <a:t>mixin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ru-RU" b="1" dirty="0">
                <a:solidFill>
                  <a:srgbClr val="002060"/>
                </a:solidFill>
              </a:rPr>
              <a:t>можно использовать селекторы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mixin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greenLinks</a:t>
            </a:r>
            <a:r>
              <a:rPr lang="en-US" b="1" dirty="0">
                <a:solidFill>
                  <a:srgbClr val="C00000"/>
                </a:solidFill>
              </a:rPr>
              <a:t>(){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color</a:t>
            </a:r>
            <a:r>
              <a:rPr lang="en-US" b="1" dirty="0">
                <a:solidFill>
                  <a:srgbClr val="0070C0"/>
                </a:solidFill>
              </a:rPr>
              <a:t>: green;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&amp;:</a:t>
            </a:r>
            <a:r>
              <a:rPr lang="en-US" b="1" dirty="0">
                <a:solidFill>
                  <a:srgbClr val="0070C0"/>
                </a:solidFill>
              </a:rPr>
              <a:t>hover {</a:t>
            </a:r>
          </a:p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   color</a:t>
            </a:r>
            <a:r>
              <a:rPr lang="en-US" b="1" dirty="0">
                <a:solidFill>
                  <a:srgbClr val="0070C0"/>
                </a:solidFill>
              </a:rPr>
              <a:t>: blue;</a:t>
            </a:r>
          </a:p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.post {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 @</a:t>
            </a:r>
            <a:r>
              <a:rPr lang="en-US" b="1" dirty="0">
                <a:solidFill>
                  <a:srgbClr val="002060"/>
                </a:solidFill>
              </a:rPr>
              <a:t>include </a:t>
            </a:r>
            <a:r>
              <a:rPr lang="en-US" b="1" dirty="0" err="1">
                <a:solidFill>
                  <a:srgbClr val="C00000"/>
                </a:solidFill>
              </a:rPr>
              <a:t>greenLinks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96136" y="1700808"/>
            <a:ext cx="3218285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.post a 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   color: green;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.post </a:t>
            </a:r>
            <a:r>
              <a:rPr lang="en-US" b="1" dirty="0" smtClean="0">
                <a:solidFill>
                  <a:srgbClr val="002060"/>
                </a:solidFill>
              </a:rPr>
              <a:t>a:hover 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color: </a:t>
            </a:r>
            <a:r>
              <a:rPr lang="en-US" b="1" dirty="0" smtClean="0">
                <a:solidFill>
                  <a:srgbClr val="002060"/>
                </a:solidFill>
              </a:rPr>
              <a:t>blue;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  <a:p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4860032" y="2852936"/>
            <a:ext cx="720080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9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Директива @</a:t>
            </a:r>
            <a:r>
              <a:rPr lang="en-US" b="1" dirty="0"/>
              <a:t>content</a:t>
            </a:r>
            <a:endParaRPr lang="ru-RU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571" y="620688"/>
            <a:ext cx="429840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mixin</a:t>
            </a:r>
            <a:r>
              <a:rPr lang="en-US" b="1" dirty="0">
                <a:solidFill>
                  <a:srgbClr val="FF0000"/>
                </a:solidFill>
              </a:rPr>
              <a:t> colors($color: blue)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0070C0"/>
                </a:solidFill>
              </a:rPr>
              <a:t>background-color: $color;</a:t>
            </a:r>
          </a:p>
          <a:p>
            <a:r>
              <a:rPr lang="en-US" b="1" dirty="0">
                <a:solidFill>
                  <a:srgbClr val="C00000"/>
                </a:solidFill>
              </a:rPr>
              <a:t>  @content;</a:t>
            </a:r>
          </a:p>
          <a:p>
            <a:r>
              <a:rPr lang="en-US" b="1" dirty="0">
                <a:solidFill>
                  <a:srgbClr val="0070C0"/>
                </a:solidFill>
              </a:rPr>
              <a:t>  border-color: $color;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--- 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Использование</a:t>
            </a: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colors {</a:t>
            </a:r>
          </a:p>
          <a:p>
            <a:r>
              <a:rPr lang="en-US" b="1" dirty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 @</a:t>
            </a:r>
            <a:r>
              <a:rPr lang="en-US" b="1" dirty="0">
                <a:solidFill>
                  <a:srgbClr val="002060"/>
                </a:solidFill>
              </a:rPr>
              <a:t>include </a:t>
            </a:r>
            <a:r>
              <a:rPr lang="en-US" b="1" dirty="0">
                <a:solidFill>
                  <a:srgbClr val="C00000"/>
                </a:solidFill>
              </a:rPr>
              <a:t>colors</a:t>
            </a:r>
            <a:r>
              <a:rPr lang="en-US" b="1" dirty="0">
                <a:solidFill>
                  <a:srgbClr val="002060"/>
                </a:solidFill>
              </a:rPr>
              <a:t> { 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color</a:t>
            </a:r>
            <a:r>
              <a:rPr lang="en-US" b="1" dirty="0">
                <a:solidFill>
                  <a:srgbClr val="002060"/>
                </a:solidFill>
              </a:rPr>
              <a:t>: $color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98415" y="1590184"/>
            <a:ext cx="3866357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colors</a:t>
            </a:r>
            <a:r>
              <a:rPr lang="en-US" b="1" dirty="0" smtClean="0">
                <a:solidFill>
                  <a:srgbClr val="002060"/>
                </a:solidFill>
              </a:rPr>
              <a:t>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   </a:t>
            </a:r>
            <a:r>
              <a:rPr lang="en-US" b="1" dirty="0">
                <a:solidFill>
                  <a:schemeClr val="accent4"/>
                </a:solidFill>
              </a:rPr>
              <a:t>background-color: </a:t>
            </a:r>
            <a:r>
              <a:rPr lang="en-US" b="1" dirty="0" smtClean="0">
                <a:solidFill>
                  <a:schemeClr val="accent4"/>
                </a:solidFill>
              </a:rPr>
              <a:t>blue;</a:t>
            </a:r>
          </a:p>
          <a:p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  color: blue;</a:t>
            </a:r>
          </a:p>
          <a:p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  border-color: blue;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403017" y="2348880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5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Миксины</a:t>
            </a:r>
            <a:r>
              <a:rPr lang="ru-RU" b="1" dirty="0"/>
              <a:t> для </a:t>
            </a:r>
            <a:r>
              <a:rPr lang="en-US" b="1" dirty="0"/>
              <a:t>BEM</a:t>
            </a:r>
            <a:endParaRPr lang="ru-RU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571" y="620688"/>
            <a:ext cx="3938365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mixin</a:t>
            </a:r>
            <a:r>
              <a:rPr lang="en-US" b="1" dirty="0">
                <a:solidFill>
                  <a:srgbClr val="FF0000"/>
                </a:solidFill>
              </a:rPr>
              <a:t> e($element)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&amp;__#{$</a:t>
            </a:r>
            <a:r>
              <a:rPr lang="en-US" b="1" dirty="0">
                <a:solidFill>
                  <a:srgbClr val="0070C0"/>
                </a:solidFill>
              </a:rPr>
              <a:t>element} 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@</a:t>
            </a:r>
            <a:r>
              <a:rPr lang="en-US" b="1" dirty="0">
                <a:solidFill>
                  <a:srgbClr val="0070C0"/>
                </a:solidFill>
              </a:rPr>
              <a:t>content;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}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mixin</a:t>
            </a:r>
            <a:r>
              <a:rPr lang="en-US" b="1" dirty="0">
                <a:solidFill>
                  <a:srgbClr val="FF0000"/>
                </a:solidFill>
              </a:rPr>
              <a:t> m($modifier)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&amp;_#{$</a:t>
            </a:r>
            <a:r>
              <a:rPr lang="en-US" b="1" dirty="0">
                <a:solidFill>
                  <a:srgbClr val="0070C0"/>
                </a:solidFill>
              </a:rPr>
              <a:t>modifier} 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@</a:t>
            </a:r>
            <a:r>
              <a:rPr lang="en-US" b="1" dirty="0">
                <a:solidFill>
                  <a:srgbClr val="0070C0"/>
                </a:solidFill>
              </a:rPr>
              <a:t>content;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}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--- 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Использование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.</a:t>
            </a:r>
            <a:r>
              <a:rPr lang="en-US" b="1" dirty="0" smtClean="0">
                <a:solidFill>
                  <a:srgbClr val="002060"/>
                </a:solidFill>
              </a:rPr>
              <a:t>post 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@include </a:t>
            </a:r>
            <a:r>
              <a:rPr lang="en-US" b="1" dirty="0" smtClean="0">
                <a:solidFill>
                  <a:srgbClr val="C00000"/>
                </a:solidFill>
              </a:rPr>
              <a:t>e(item) </a:t>
            </a:r>
            <a:r>
              <a:rPr lang="en-US" b="1" dirty="0">
                <a:solidFill>
                  <a:srgbClr val="C00000"/>
                </a:solidFill>
              </a:rPr>
              <a:t>{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color: </a:t>
            </a:r>
            <a:r>
              <a:rPr lang="en-US" b="1" dirty="0" smtClean="0">
                <a:solidFill>
                  <a:srgbClr val="002060"/>
                </a:solidFill>
              </a:rPr>
              <a:t>grey;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 smtClean="0">
                <a:solidFill>
                  <a:srgbClr val="00B050"/>
                </a:solidFill>
              </a:rPr>
              <a:t>@include </a:t>
            </a:r>
            <a:r>
              <a:rPr lang="en-US" b="1" dirty="0" smtClean="0">
                <a:solidFill>
                  <a:srgbClr val="C00000"/>
                </a:solidFill>
              </a:rPr>
              <a:t>m</a:t>
            </a:r>
            <a:r>
              <a:rPr lang="en-US" b="1" dirty="0" smtClean="0">
                <a:solidFill>
                  <a:srgbClr val="00B050"/>
                </a:solidFill>
              </a:rPr>
              <a:t>(second) {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color: green;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 smtClean="0">
                <a:solidFill>
                  <a:srgbClr val="00B050"/>
                </a:solidFill>
              </a:rPr>
              <a:t>}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  }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27652" y="2416044"/>
            <a:ext cx="386635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.</a:t>
            </a:r>
            <a:r>
              <a:rPr lang="en-US" b="1" dirty="0" err="1" smtClean="0">
                <a:solidFill>
                  <a:srgbClr val="002060"/>
                </a:solidFill>
              </a:rPr>
              <a:t>post__item</a:t>
            </a:r>
            <a:r>
              <a:rPr lang="en-US" b="1" dirty="0" smtClean="0">
                <a:solidFill>
                  <a:srgbClr val="002060"/>
                </a:solidFill>
              </a:rPr>
              <a:t>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   color: grey;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post__</a:t>
            </a:r>
            <a:r>
              <a:rPr lang="en-US" b="1" dirty="0" err="1" smtClean="0">
                <a:solidFill>
                  <a:srgbClr val="002060"/>
                </a:solidFill>
              </a:rPr>
              <a:t>item_second</a:t>
            </a:r>
            <a:r>
              <a:rPr lang="en-US" b="1" dirty="0" smtClean="0">
                <a:solidFill>
                  <a:srgbClr val="002060"/>
                </a:solidFill>
              </a:rPr>
              <a:t>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   color: </a:t>
            </a:r>
            <a:r>
              <a:rPr lang="en-US" b="1" dirty="0" smtClean="0">
                <a:solidFill>
                  <a:schemeClr val="accent4"/>
                </a:solidFill>
              </a:rPr>
              <a:t>green;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067944" y="3354182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2" y="116632"/>
            <a:ext cx="266429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Extended selectors</a:t>
            </a:r>
            <a:endParaRPr lang="ru-RU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87312" y="116632"/>
            <a:ext cx="354308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extended_selectors.html</a:t>
            </a:r>
            <a:endParaRPr lang="ru-RU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990" y="620688"/>
            <a:ext cx="3481898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%</a:t>
            </a:r>
            <a:r>
              <a:rPr lang="en-US" b="1" dirty="0" err="1">
                <a:solidFill>
                  <a:schemeClr val="accent2"/>
                </a:solidFill>
              </a:rPr>
              <a:t>cls</a:t>
            </a:r>
            <a:r>
              <a:rPr lang="en-US" b="1" dirty="0">
                <a:solidFill>
                  <a:schemeClr val="accent2"/>
                </a:solidFill>
              </a:rPr>
              <a:t> {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padding</a:t>
            </a:r>
            <a:r>
              <a:rPr lang="en-US" b="1" dirty="0">
                <a:solidFill>
                  <a:srgbClr val="0070C0"/>
                </a:solidFill>
              </a:rPr>
              <a:t>: 20px;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margin</a:t>
            </a:r>
            <a:r>
              <a:rPr lang="en-US" b="1" dirty="0">
                <a:solidFill>
                  <a:srgbClr val="0070C0"/>
                </a:solidFill>
              </a:rPr>
              <a:t>: 10px;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color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grey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</a:p>
          <a:p>
            <a:endParaRPr lang="en-US" b="1" dirty="0"/>
          </a:p>
          <a:p>
            <a:r>
              <a:rPr lang="en-US" b="1" dirty="0"/>
              <a:t>.post {</a:t>
            </a:r>
          </a:p>
          <a:p>
            <a:r>
              <a:rPr lang="en-US" b="1" dirty="0" smtClean="0"/>
              <a:t>   width: 500px;   </a:t>
            </a:r>
          </a:p>
          <a:p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@</a:t>
            </a:r>
            <a:r>
              <a:rPr lang="en-US" b="1" dirty="0">
                <a:solidFill>
                  <a:schemeClr val="accent2"/>
                </a:solidFill>
              </a:rPr>
              <a:t>extend %</a:t>
            </a:r>
            <a:r>
              <a:rPr lang="en-US" b="1" dirty="0" err="1">
                <a:solidFill>
                  <a:schemeClr val="accent2"/>
                </a:solidFill>
              </a:rPr>
              <a:t>cls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/>
              <a:t>}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0" y="973177"/>
            <a:ext cx="3866357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.</a:t>
            </a:r>
            <a:r>
              <a:rPr lang="en-US" b="1" dirty="0" smtClean="0">
                <a:solidFill>
                  <a:srgbClr val="002060"/>
                </a:solidFill>
              </a:rPr>
              <a:t>post{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width: 500px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padding</a:t>
            </a:r>
            <a:r>
              <a:rPr lang="en-US" b="1" dirty="0">
                <a:solidFill>
                  <a:srgbClr val="0070C0"/>
                </a:solidFill>
              </a:rPr>
              <a:t>: 20px;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 margin</a:t>
            </a:r>
            <a:r>
              <a:rPr lang="en-US" b="1" dirty="0">
                <a:solidFill>
                  <a:srgbClr val="0070C0"/>
                </a:solidFill>
              </a:rPr>
              <a:t>: 10px;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 color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grey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707904" y="1772816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575" y="116632"/>
            <a:ext cx="388843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Импорт</a:t>
            </a:r>
            <a:r>
              <a:rPr lang="en-US" b="1" dirty="0" smtClean="0"/>
              <a:t> SASS </a:t>
            </a:r>
            <a:r>
              <a:rPr lang="ru-RU" b="1" dirty="0" smtClean="0"/>
              <a:t>файлов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31" y="620688"/>
            <a:ext cx="8928992" cy="1354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Позволяет разбить SASS стили на части</a:t>
            </a:r>
          </a:p>
          <a:p>
            <a:endParaRPr lang="ru-RU" b="1" dirty="0"/>
          </a:p>
          <a:p>
            <a:r>
              <a:rPr lang="ru-RU" b="1" dirty="0"/>
              <a:t>Основной файл - например </a:t>
            </a:r>
            <a:r>
              <a:rPr lang="ru-RU" b="1" dirty="0" err="1">
                <a:solidFill>
                  <a:srgbClr val="C00000"/>
                </a:solidFill>
              </a:rPr>
              <a:t>style.scss</a:t>
            </a:r>
            <a:r>
              <a:rPr lang="ru-RU" b="1" dirty="0"/>
              <a:t> будет собирать эти </a:t>
            </a:r>
            <a:r>
              <a:rPr lang="ru-RU" b="1" dirty="0" smtClean="0"/>
              <a:t>части</a:t>
            </a:r>
            <a:endParaRPr lang="ru-RU" b="1" dirty="0"/>
          </a:p>
          <a:p>
            <a:r>
              <a:rPr lang="ru-RU" b="1" dirty="0"/>
              <a:t>Имена включаемых файлов должны начинаться с знака </a:t>
            </a:r>
            <a:r>
              <a:rPr lang="ru-RU" sz="2800" b="1" dirty="0">
                <a:solidFill>
                  <a:srgbClr val="C00000"/>
                </a:solidFill>
              </a:rPr>
              <a:t>_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116632"/>
            <a:ext cx="186611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index.html</a:t>
            </a:r>
            <a:endParaRPr lang="ru-RU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1407" y="2204864"/>
            <a:ext cx="8928992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base/_</a:t>
            </a:r>
            <a:r>
              <a:rPr lang="en-US" b="1" dirty="0" err="1">
                <a:solidFill>
                  <a:srgbClr val="0070C0"/>
                </a:solidFill>
              </a:rPr>
              <a:t>vars.scss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mixins</a:t>
            </a:r>
            <a:r>
              <a:rPr lang="en-US" b="1" dirty="0">
                <a:solidFill>
                  <a:srgbClr val="0070C0"/>
                </a:solidFill>
              </a:rPr>
              <a:t>/_</a:t>
            </a:r>
            <a:r>
              <a:rPr lang="en-US" b="1" dirty="0" err="1">
                <a:solidFill>
                  <a:srgbClr val="0070C0"/>
                </a:solidFill>
              </a:rPr>
              <a:t>utils.scss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r>
              <a:rPr lang="ru-RU" b="1" dirty="0" smtClean="0"/>
              <a:t> 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style.scss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@import "base/</a:t>
            </a:r>
            <a:r>
              <a:rPr lang="en-US" b="1" dirty="0" err="1">
                <a:solidFill>
                  <a:srgbClr val="C00000"/>
                </a:solidFill>
              </a:rPr>
              <a:t>vars</a:t>
            </a:r>
            <a:r>
              <a:rPr lang="en-US" b="1" dirty="0">
                <a:solidFill>
                  <a:srgbClr val="C00000"/>
                </a:solidFill>
              </a:rPr>
              <a:t>";</a:t>
            </a:r>
          </a:p>
          <a:p>
            <a:r>
              <a:rPr lang="en-US" b="1" dirty="0">
                <a:solidFill>
                  <a:srgbClr val="C00000"/>
                </a:solidFill>
              </a:rPr>
              <a:t>@import "</a:t>
            </a:r>
            <a:r>
              <a:rPr lang="en-US" b="1" dirty="0" err="1">
                <a:solidFill>
                  <a:srgbClr val="C00000"/>
                </a:solidFill>
              </a:rPr>
              <a:t>mixins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r>
              <a:rPr lang="en-US" b="1" dirty="0" err="1">
                <a:solidFill>
                  <a:srgbClr val="C00000"/>
                </a:solidFill>
              </a:rPr>
              <a:t>utils</a:t>
            </a:r>
            <a:r>
              <a:rPr lang="en-US" b="1" dirty="0" smtClean="0">
                <a:solidFill>
                  <a:srgbClr val="C00000"/>
                </a:solidFill>
              </a:rPr>
              <a:t>";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/>
              <a:t>Теперь в файле </a:t>
            </a:r>
            <a:r>
              <a:rPr lang="en-US" b="1" dirty="0" smtClean="0">
                <a:solidFill>
                  <a:schemeClr val="accent2"/>
                </a:solidFill>
              </a:rPr>
              <a:t>style.css</a:t>
            </a:r>
            <a:r>
              <a:rPr lang="en-US" b="1" dirty="0" smtClean="0"/>
              <a:t> </a:t>
            </a:r>
            <a:r>
              <a:rPr lang="ru-RU" b="1" dirty="0" smtClean="0"/>
              <a:t>при сборке будут включены все стили их файлов </a:t>
            </a:r>
            <a:endParaRPr lang="en-US" b="1" dirty="0"/>
          </a:p>
          <a:p>
            <a:r>
              <a:rPr lang="en-US" b="1" dirty="0" smtClean="0">
                <a:solidFill>
                  <a:srgbClr val="0070C0"/>
                </a:solidFill>
              </a:rPr>
              <a:t>base/_</a:t>
            </a:r>
            <a:r>
              <a:rPr lang="en-US" b="1" dirty="0" err="1" smtClean="0">
                <a:solidFill>
                  <a:srgbClr val="0070C0"/>
                </a:solidFill>
              </a:rPr>
              <a:t>vars.scss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/>
              <a:t>и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mixins</a:t>
            </a:r>
            <a:r>
              <a:rPr lang="en-US" b="1" dirty="0" smtClean="0">
                <a:solidFill>
                  <a:srgbClr val="0070C0"/>
                </a:solidFill>
              </a:rPr>
              <a:t>/_</a:t>
            </a:r>
            <a:r>
              <a:rPr lang="en-US" b="1" dirty="0" err="1" smtClean="0">
                <a:solidFill>
                  <a:srgbClr val="0070C0"/>
                </a:solidFill>
              </a:rPr>
              <a:t>utils.scss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16632"/>
            <a:ext cx="208823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Функции </a:t>
            </a:r>
            <a:r>
              <a:rPr lang="en-US" b="1" dirty="0" smtClean="0"/>
              <a:t>SASS</a:t>
            </a:r>
            <a:endParaRPr lang="ru-RU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8839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functions.html</a:t>
            </a:r>
            <a:endParaRPr lang="ru-RU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5355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 отличии от </a:t>
            </a:r>
            <a:r>
              <a:rPr lang="en-US" b="1" dirty="0" err="1"/>
              <a:t>mixins</a:t>
            </a:r>
            <a:r>
              <a:rPr lang="en-US" b="1" dirty="0"/>
              <a:t> </a:t>
            </a:r>
            <a:r>
              <a:rPr lang="ru-RU" b="1" dirty="0"/>
              <a:t>возвращают значения в точке вызова</a:t>
            </a:r>
          </a:p>
          <a:p>
            <a:endParaRPr lang="ru-RU" b="1" dirty="0" smtClean="0"/>
          </a:p>
          <a:p>
            <a:r>
              <a:rPr lang="ru-RU" b="1" dirty="0" smtClean="0">
                <a:solidFill>
                  <a:schemeClr val="accent2"/>
                </a:solidFill>
              </a:rPr>
              <a:t>$</a:t>
            </a:r>
            <a:r>
              <a:rPr lang="en-US" b="1" dirty="0" err="1" smtClean="0">
                <a:solidFill>
                  <a:schemeClr val="accent2"/>
                </a:solidFill>
              </a:rPr>
              <a:t>baseFontSize</a:t>
            </a:r>
            <a:r>
              <a:rPr lang="en-US" b="1" dirty="0" smtClean="0">
                <a:solidFill>
                  <a:schemeClr val="accent2"/>
                </a:solidFill>
              </a:rPr>
              <a:t>: 16px;</a:t>
            </a:r>
          </a:p>
          <a:p>
            <a:endParaRPr lang="ru-RU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@</a:t>
            </a:r>
            <a:r>
              <a:rPr lang="en-US" b="1" dirty="0">
                <a:solidFill>
                  <a:schemeClr val="accent2"/>
                </a:solidFill>
              </a:rPr>
              <a:t>function </a:t>
            </a:r>
            <a:r>
              <a:rPr lang="en-US" b="1" dirty="0" err="1">
                <a:solidFill>
                  <a:schemeClr val="accent2"/>
                </a:solidFill>
              </a:rPr>
              <a:t>em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$target, $current:$</a:t>
            </a:r>
            <a:r>
              <a:rPr lang="en-US" b="1" dirty="0" err="1">
                <a:solidFill>
                  <a:srgbClr val="0070C0"/>
                </a:solidFill>
              </a:rPr>
              <a:t>baseFontSize</a:t>
            </a:r>
            <a:r>
              <a:rPr lang="en-US" b="1" dirty="0">
                <a:solidFill>
                  <a:schemeClr val="accent2"/>
                </a:solidFill>
              </a:rPr>
              <a:t>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@return </a:t>
            </a:r>
            <a:r>
              <a:rPr lang="en-US" b="1" dirty="0">
                <a:solidFill>
                  <a:srgbClr val="0070C0"/>
                </a:solidFill>
              </a:rPr>
              <a:t>($target / $current) * 1em;</a:t>
            </a: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</a:p>
          <a:p>
            <a:endParaRPr lang="ru-RU" b="1" dirty="0" smtClean="0"/>
          </a:p>
          <a:p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</a:rPr>
              <a:t>---- Использование функции 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body  {</a:t>
            </a:r>
          </a:p>
          <a:p>
            <a:r>
              <a:rPr lang="en-US" b="1" dirty="0"/>
              <a:t>   font-size: </a:t>
            </a:r>
            <a:r>
              <a:rPr lang="en-US" b="1" dirty="0" err="1">
                <a:solidFill>
                  <a:srgbClr val="C00000"/>
                </a:solidFill>
              </a:rPr>
              <a:t>em</a:t>
            </a:r>
            <a:r>
              <a:rPr lang="en-US" b="1" dirty="0"/>
              <a:t>(20px);</a:t>
            </a:r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endParaRPr lang="ru-RU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</a:rPr>
              <a:t>---- или 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.post  </a:t>
            </a:r>
            <a:r>
              <a:rPr lang="en-US" b="1" dirty="0"/>
              <a:t>{</a:t>
            </a:r>
          </a:p>
          <a:p>
            <a:r>
              <a:rPr lang="en-US" b="1" dirty="0"/>
              <a:t>   font-size: </a:t>
            </a:r>
            <a:r>
              <a:rPr lang="en-US" b="1" dirty="0" err="1" smtClean="0">
                <a:solidFill>
                  <a:srgbClr val="C00000"/>
                </a:solidFill>
              </a:rPr>
              <a:t>em</a:t>
            </a:r>
            <a:r>
              <a:rPr lang="en-US" b="1" dirty="0" smtClean="0"/>
              <a:t>(18px, 20px);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endParaRPr lang="ru-RU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74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858" y="73152"/>
            <a:ext cx="118813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hsl</a:t>
            </a:r>
            <a:endParaRPr lang="ru-RU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428" y="620688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Hue       </a:t>
            </a:r>
            <a:r>
              <a:rPr lang="ru-RU" b="1" dirty="0" smtClean="0"/>
              <a:t>          </a:t>
            </a:r>
            <a:r>
              <a:rPr lang="en-US" b="1" dirty="0" smtClean="0"/>
              <a:t>Saturation </a:t>
            </a:r>
            <a:r>
              <a:rPr lang="en-US" i="1" dirty="0"/>
              <a:t> </a:t>
            </a:r>
            <a:r>
              <a:rPr lang="en-US" i="1" dirty="0" smtClean="0"/>
              <a:t>    </a:t>
            </a:r>
            <a:r>
              <a:rPr lang="ru-RU" i="1" dirty="0" smtClean="0"/>
              <a:t>  </a:t>
            </a:r>
            <a:r>
              <a:rPr lang="en-US" b="1" dirty="0" smtClean="0"/>
              <a:t>Lightness</a:t>
            </a:r>
            <a:endParaRPr lang="en-US" b="1" dirty="0"/>
          </a:p>
          <a:p>
            <a:r>
              <a:rPr lang="ru-RU" b="1" i="1" dirty="0" smtClean="0">
                <a:solidFill>
                  <a:srgbClr val="002060"/>
                </a:solidFill>
              </a:rPr>
              <a:t>Оттенок</a:t>
            </a:r>
            <a:r>
              <a:rPr lang="en-US" b="1" i="1" dirty="0" smtClean="0">
                <a:solidFill>
                  <a:srgbClr val="002060"/>
                </a:solidFill>
              </a:rPr>
              <a:t>(</a:t>
            </a:r>
            <a:r>
              <a:rPr lang="ru-RU" b="1" i="1" dirty="0" smtClean="0">
                <a:solidFill>
                  <a:srgbClr val="002060"/>
                </a:solidFill>
              </a:rPr>
              <a:t>тон</a:t>
            </a:r>
            <a:r>
              <a:rPr lang="en-US" b="1" i="1" dirty="0" smtClean="0">
                <a:solidFill>
                  <a:srgbClr val="002060"/>
                </a:solidFill>
              </a:rPr>
              <a:t>)   </a:t>
            </a:r>
            <a:r>
              <a:rPr lang="ru-RU" b="1" i="1" dirty="0" smtClean="0">
                <a:solidFill>
                  <a:srgbClr val="002060"/>
                </a:solidFill>
              </a:rPr>
              <a:t>     Насыщенность      Светлота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204864"/>
            <a:ext cx="7048500" cy="44831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860032" y="1844824"/>
            <a:ext cx="1656184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6216" y="1475492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hue</a:t>
            </a:r>
            <a:endParaRPr lang="ru-RU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640" y="3429000"/>
            <a:ext cx="324036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195736" y="2996952"/>
            <a:ext cx="0" cy="3240360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1631" y="3059668"/>
            <a:ext cx="156324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saturation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39752" y="5517232"/>
            <a:ext cx="1425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lightness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483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4" y="772410"/>
            <a:ext cx="7023100" cy="45466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341206" y="458068"/>
            <a:ext cx="1656184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873" y="1672912"/>
            <a:ext cx="59824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hue</a:t>
            </a:r>
            <a:endParaRPr lang="ru-RU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812814" y="2042244"/>
            <a:ext cx="324036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676910" y="1610196"/>
            <a:ext cx="0" cy="3240360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4374" y="188640"/>
            <a:ext cx="1563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saturation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76910" y="3881616"/>
            <a:ext cx="1425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lightness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5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8" y="836712"/>
            <a:ext cx="6934200" cy="45339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341206" y="458068"/>
            <a:ext cx="1656184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873" y="1672912"/>
            <a:ext cx="59824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hue</a:t>
            </a:r>
            <a:endParaRPr lang="ru-RU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812814" y="2042244"/>
            <a:ext cx="3240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676910" y="1610196"/>
            <a:ext cx="0" cy="324036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4077072"/>
            <a:ext cx="156324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saturation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07819" y="273402"/>
            <a:ext cx="1425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lightness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645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16632"/>
            <a:ext cx="8928992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</a:t>
            </a:r>
            <a:r>
              <a:rPr lang="ru-RU" b="1" dirty="0"/>
              <a:t>работы с </a:t>
            </a:r>
            <a:r>
              <a:rPr lang="en-US" b="1" dirty="0"/>
              <a:t>SASS</a:t>
            </a:r>
            <a:r>
              <a:rPr lang="ru-RU" b="1" dirty="0"/>
              <a:t>  необходимо инсталлировать </a:t>
            </a:r>
            <a:r>
              <a:rPr lang="en-US" b="1" dirty="0"/>
              <a:t>Ruby</a:t>
            </a:r>
          </a:p>
          <a:p>
            <a:r>
              <a:rPr lang="en-US" b="1" dirty="0">
                <a:hlinkClick r:id="rId2"/>
              </a:rPr>
              <a:t>http://rubyinstaller.org/downloads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!!! </a:t>
            </a:r>
            <a:r>
              <a:rPr lang="ru-RU" b="1" dirty="0" smtClean="0"/>
              <a:t>При </a:t>
            </a:r>
            <a:r>
              <a:rPr lang="ru-RU" b="1" dirty="0" err="1" smtClean="0"/>
              <a:t>инсталяции</a:t>
            </a:r>
            <a:r>
              <a:rPr lang="ru-RU" b="1" dirty="0" smtClean="0"/>
              <a:t> надо включить </a:t>
            </a:r>
            <a:r>
              <a:rPr lang="en-US" b="1" dirty="0" smtClean="0"/>
              <a:t>checkbox 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add Ruby </a:t>
            </a:r>
            <a:r>
              <a:rPr lang="en-US" b="1" dirty="0" err="1" smtClean="0">
                <a:solidFill>
                  <a:schemeClr val="accent2"/>
                </a:solidFill>
              </a:rPr>
              <a:t>executables</a:t>
            </a:r>
            <a:r>
              <a:rPr lang="en-US" b="1" dirty="0" smtClean="0">
                <a:solidFill>
                  <a:schemeClr val="accent2"/>
                </a:solidFill>
              </a:rPr>
              <a:t> to your PATH</a:t>
            </a:r>
          </a:p>
          <a:p>
            <a:endParaRPr lang="ru-RU" b="1" dirty="0" smtClean="0"/>
          </a:p>
          <a:p>
            <a:r>
              <a:rPr lang="ru-RU" b="1" dirty="0" smtClean="0"/>
              <a:t>1. Открыть командную строку и проверить установку </a:t>
            </a:r>
            <a:r>
              <a:rPr lang="en-US" b="1" dirty="0" smtClean="0"/>
              <a:t>GEM </a:t>
            </a:r>
            <a:r>
              <a:rPr lang="ru-RU" b="1" dirty="0" smtClean="0"/>
              <a:t> и </a:t>
            </a:r>
            <a:r>
              <a:rPr lang="en-US" b="1" dirty="0" smtClean="0"/>
              <a:t> Ruby</a:t>
            </a:r>
            <a:endParaRPr lang="ru-RU" b="1" dirty="0" smtClean="0"/>
          </a:p>
          <a:p>
            <a:r>
              <a:rPr lang="ru-RU" b="1" dirty="0" smtClean="0"/>
              <a:t>   Для этого набрать в командной строке команды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gem –v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ruby –v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3429000"/>
            <a:ext cx="892899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Инсталлируем </a:t>
            </a:r>
            <a:r>
              <a:rPr lang="en-US" b="1" dirty="0"/>
              <a:t>SASS</a:t>
            </a:r>
            <a:endParaRPr lang="ru-RU" b="1" dirty="0"/>
          </a:p>
          <a:p>
            <a:r>
              <a:rPr lang="ru-RU" b="1" dirty="0" smtClean="0"/>
              <a:t> 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gem </a:t>
            </a:r>
            <a:r>
              <a:rPr lang="en-US" b="1" dirty="0">
                <a:solidFill>
                  <a:schemeClr val="accent2"/>
                </a:solidFill>
              </a:rPr>
              <a:t>install sass</a:t>
            </a:r>
          </a:p>
          <a:p>
            <a:endParaRPr lang="en-US" b="1" dirty="0"/>
          </a:p>
          <a:p>
            <a:r>
              <a:rPr lang="ru-RU" b="1" dirty="0" smtClean="0"/>
              <a:t>2. После </a:t>
            </a:r>
            <a:r>
              <a:rPr lang="ru-RU" b="1" dirty="0" err="1"/>
              <a:t>инсталяции</a:t>
            </a:r>
            <a:r>
              <a:rPr lang="ru-RU" b="1" dirty="0"/>
              <a:t> проверяем корректность установки </a:t>
            </a:r>
            <a:r>
              <a:rPr lang="en-US" b="1" dirty="0"/>
              <a:t>SASS</a:t>
            </a:r>
          </a:p>
          <a:p>
            <a:r>
              <a:rPr lang="ru-RU" b="1" dirty="0" smtClean="0"/>
              <a:t>Набрать команду</a:t>
            </a:r>
            <a:endParaRPr lang="ru-RU" b="1" dirty="0"/>
          </a:p>
          <a:p>
            <a:r>
              <a:rPr lang="en-US" b="1" dirty="0">
                <a:solidFill>
                  <a:schemeClr val="accent2"/>
                </a:solidFill>
              </a:rPr>
              <a:t>sass -?</a:t>
            </a:r>
          </a:p>
          <a:p>
            <a:endParaRPr lang="en-US" b="1" dirty="0"/>
          </a:p>
          <a:p>
            <a:r>
              <a:rPr lang="ru-RU" b="1" dirty="0" smtClean="0"/>
              <a:t>Должны получить </a:t>
            </a:r>
            <a:r>
              <a:rPr lang="ru-RU" b="1" dirty="0"/>
              <a:t>список команд </a:t>
            </a:r>
            <a:r>
              <a:rPr lang="en-US" b="1" dirty="0"/>
              <a:t>SASS</a:t>
            </a:r>
            <a:endParaRPr lang="ru-RU" b="1" dirty="0"/>
          </a:p>
          <a:p>
            <a:endParaRPr lang="en-US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2" y="116632"/>
            <a:ext cx="2808313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Color </a:t>
            </a:r>
            <a:r>
              <a:rPr lang="ru-RU" b="1" dirty="0" smtClean="0"/>
              <a:t>Функции </a:t>
            </a:r>
            <a:r>
              <a:rPr lang="en-US" b="1" dirty="0" smtClean="0"/>
              <a:t>SASS</a:t>
            </a:r>
            <a:endParaRPr lang="ru-RU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8839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functions.html</a:t>
            </a:r>
            <a:endParaRPr lang="ru-RU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bgColor</a:t>
            </a:r>
            <a:r>
              <a:rPr lang="en-US" b="1" dirty="0" smtClean="0"/>
              <a:t>: #cd3cc1;</a:t>
            </a:r>
          </a:p>
          <a:p>
            <a:r>
              <a:rPr lang="en-US" b="1" dirty="0" smtClean="0"/>
              <a:t>$</a:t>
            </a:r>
            <a:r>
              <a:rPr lang="en-US" b="1" dirty="0" err="1" smtClean="0"/>
              <a:t>textColor</a:t>
            </a:r>
            <a:r>
              <a:rPr lang="en-US" b="1" dirty="0" smtClean="0"/>
              <a:t>: #3ccd48;</a:t>
            </a:r>
          </a:p>
          <a:p>
            <a:endParaRPr lang="en-US" b="1" dirty="0" smtClean="0"/>
          </a:p>
          <a:p>
            <a:r>
              <a:rPr lang="en-US" b="1" dirty="0" smtClean="0"/>
              <a:t>$</a:t>
            </a:r>
            <a:r>
              <a:rPr lang="en-US" b="1" dirty="0" err="1" smtClean="0"/>
              <a:t>highlighedEextColor</a:t>
            </a:r>
            <a:r>
              <a:rPr lang="en-US" b="1" dirty="0" smtClean="0"/>
              <a:t>: </a:t>
            </a:r>
            <a:r>
              <a:rPr lang="en-US" b="1" dirty="0">
                <a:solidFill>
                  <a:srgbClr val="C00000"/>
                </a:solidFill>
              </a:rPr>
              <a:t>lighten</a:t>
            </a:r>
            <a:r>
              <a:rPr lang="en-US" b="1" dirty="0"/>
              <a:t>($</a:t>
            </a:r>
            <a:r>
              <a:rPr lang="en-US" b="1" dirty="0" err="1"/>
              <a:t>textColor</a:t>
            </a:r>
            <a:r>
              <a:rPr lang="en-US" b="1" dirty="0"/>
              <a:t>, 30%);</a:t>
            </a:r>
          </a:p>
          <a:p>
            <a:endParaRPr lang="en-US" b="1" dirty="0" smtClean="0"/>
          </a:p>
          <a:p>
            <a:r>
              <a:rPr lang="en-US" b="1" dirty="0" smtClean="0"/>
              <a:t>$</a:t>
            </a:r>
            <a:r>
              <a:rPr lang="en-US" b="1" dirty="0" err="1" smtClean="0"/>
              <a:t>hoverTextColor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darken</a:t>
            </a:r>
            <a:r>
              <a:rPr lang="en-US" b="1" dirty="0" smtClean="0"/>
              <a:t>(</a:t>
            </a:r>
            <a:r>
              <a:rPr lang="en-US" b="1" dirty="0"/>
              <a:t>$</a:t>
            </a:r>
            <a:r>
              <a:rPr lang="en-US" b="1" dirty="0" err="1" smtClean="0"/>
              <a:t>textColor</a:t>
            </a:r>
            <a:r>
              <a:rPr lang="en-US" b="1" dirty="0" smtClean="0"/>
              <a:t>, 30%);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$</a:t>
            </a:r>
            <a:r>
              <a:rPr lang="en-US" b="1" dirty="0" err="1" smtClean="0"/>
              <a:t>anotherColor</a:t>
            </a:r>
            <a:r>
              <a:rPr lang="en-US" b="1" dirty="0" smtClean="0"/>
              <a:t>: </a:t>
            </a:r>
            <a:r>
              <a:rPr lang="en-US" b="1" dirty="0" err="1" smtClean="0">
                <a:solidFill>
                  <a:srgbClr val="C00000"/>
                </a:solidFill>
              </a:rPr>
              <a:t>desaturate</a:t>
            </a:r>
            <a:r>
              <a:rPr lang="en-US" b="1" dirty="0" smtClean="0"/>
              <a:t>($</a:t>
            </a:r>
            <a:r>
              <a:rPr lang="en-US" b="1" dirty="0" err="1" smtClean="0"/>
              <a:t>bgColor</a:t>
            </a:r>
            <a:r>
              <a:rPr lang="en-US" b="1" dirty="0" smtClean="0"/>
              <a:t>);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2" y="4075606"/>
            <a:ext cx="486003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bgColor</a:t>
            </a:r>
            <a:r>
              <a:rPr lang="en-US" b="1" dirty="0"/>
              <a:t>: </a:t>
            </a:r>
            <a:r>
              <a:rPr lang="en-US" b="1" dirty="0" smtClean="0"/>
              <a:t>#ab296e;</a:t>
            </a:r>
          </a:p>
          <a:p>
            <a:r>
              <a:rPr lang="en-US" b="1" dirty="0" smtClean="0"/>
              <a:t>$</a:t>
            </a:r>
            <a:r>
              <a:rPr lang="en-US" b="1" dirty="0" err="1" smtClean="0"/>
              <a:t>textColor</a:t>
            </a:r>
            <a:r>
              <a:rPr lang="en-US" b="1" dirty="0" smtClean="0"/>
              <a:t>:  </a:t>
            </a:r>
            <a:r>
              <a:rPr lang="en-US" b="1" dirty="0" smtClean="0">
                <a:solidFill>
                  <a:srgbClr val="C00000"/>
                </a:solidFill>
              </a:rPr>
              <a:t>complement</a:t>
            </a:r>
            <a:r>
              <a:rPr lang="en-US" b="1" dirty="0" smtClean="0"/>
              <a:t>($</a:t>
            </a:r>
            <a:r>
              <a:rPr lang="en-US" b="1" dirty="0" err="1" smtClean="0"/>
              <a:t>bgColor</a:t>
            </a:r>
            <a:r>
              <a:rPr lang="en-US" b="1" dirty="0" smtClean="0"/>
              <a:t>);</a:t>
            </a:r>
          </a:p>
          <a:p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84984"/>
            <a:ext cx="2041507" cy="21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16632"/>
            <a:ext cx="11521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endParaRPr lang="ru-RU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64287" y="116632"/>
            <a:ext cx="18288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loop.html</a:t>
            </a:r>
            <a:endParaRPr lang="ru-RU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480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.box</a:t>
            </a:r>
            <a:r>
              <a:rPr lang="en-US" b="1" dirty="0" smtClean="0">
                <a:solidFill>
                  <a:srgbClr val="0070C0"/>
                </a:solidFill>
              </a:rPr>
              <a:t>&gt;(.</a:t>
            </a:r>
            <a:r>
              <a:rPr lang="en-US" b="1" dirty="0" err="1" smtClean="0">
                <a:solidFill>
                  <a:srgbClr val="0070C0"/>
                </a:solidFill>
              </a:rPr>
              <a:t>box__item.box</a:t>
            </a:r>
            <a:r>
              <a:rPr lang="en-US" b="1" dirty="0" err="1">
                <a:solidFill>
                  <a:srgbClr val="0070C0"/>
                </a:solidFill>
              </a:rPr>
              <a:t>__item</a:t>
            </a:r>
            <a:r>
              <a:rPr lang="en-US" b="1" dirty="0">
                <a:solidFill>
                  <a:srgbClr val="0070C0"/>
                </a:solidFill>
              </a:rPr>
              <a:t>_$*40&gt;{Item $})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/>
          </a:p>
          <a:p>
            <a:r>
              <a:rPr lang="en-US" b="1" dirty="0"/>
              <a:t>.</a:t>
            </a:r>
            <a:r>
              <a:rPr lang="en-US" b="1" dirty="0" err="1"/>
              <a:t>box_item</a:t>
            </a:r>
            <a:r>
              <a:rPr lang="en-US" b="1" dirty="0"/>
              <a:t> {</a:t>
            </a:r>
          </a:p>
          <a:p>
            <a:r>
              <a:rPr lang="en-US" b="1" dirty="0"/>
              <a:t>  width: 100px;</a:t>
            </a:r>
          </a:p>
          <a:p>
            <a:r>
              <a:rPr lang="en-US" b="1" dirty="0"/>
              <a:t>  height: 100px;</a:t>
            </a:r>
          </a:p>
          <a:p>
            <a:r>
              <a:rPr lang="en-US" b="1" dirty="0"/>
              <a:t>  display: inline-block;</a:t>
            </a:r>
          </a:p>
          <a:p>
            <a:r>
              <a:rPr lang="en-US" b="1" dirty="0"/>
              <a:t>  margin-right: 10px;</a:t>
            </a:r>
          </a:p>
          <a:p>
            <a:r>
              <a:rPr lang="en-US" b="1" dirty="0"/>
              <a:t>  margin-bottom: 10px;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@for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 from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 through </a:t>
            </a:r>
            <a:r>
              <a:rPr lang="en-US" b="1" dirty="0">
                <a:solidFill>
                  <a:srgbClr val="C00000"/>
                </a:solidFill>
              </a:rPr>
              <a:t>40</a:t>
            </a:r>
            <a:r>
              <a:rPr lang="en-US" b="1" dirty="0"/>
              <a:t> {</a:t>
            </a:r>
          </a:p>
          <a:p>
            <a:r>
              <a:rPr lang="en-US" b="1" dirty="0"/>
              <a:t>  .</a:t>
            </a:r>
            <a:r>
              <a:rPr lang="en-US" b="1" dirty="0" err="1"/>
              <a:t>box__item</a:t>
            </a:r>
            <a:r>
              <a:rPr lang="en-US" b="1" dirty="0"/>
              <a:t>_#{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} {</a:t>
            </a:r>
          </a:p>
          <a:p>
            <a:r>
              <a:rPr lang="en-US" b="1" dirty="0"/>
              <a:t>    background: darken(white,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0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16632"/>
            <a:ext cx="11521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Grid</a:t>
            </a:r>
            <a:endParaRPr lang="ru-RU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8839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index.html</a:t>
            </a:r>
            <a:endParaRPr lang="ru-RU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480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</a:rPr>
              <a:t>Переменные для сетки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$</a:t>
            </a:r>
            <a:r>
              <a:rPr lang="en-US" b="1" dirty="0" err="1">
                <a:solidFill>
                  <a:schemeClr val="accent4"/>
                </a:solidFill>
              </a:rPr>
              <a:t>cWidth</a:t>
            </a:r>
            <a:r>
              <a:rPr lang="en-US" b="1" dirty="0">
                <a:solidFill>
                  <a:schemeClr val="accent4"/>
                </a:solidFill>
              </a:rPr>
              <a:t>: 65px;</a:t>
            </a:r>
          </a:p>
          <a:p>
            <a:r>
              <a:rPr lang="en-US" b="1" dirty="0">
                <a:solidFill>
                  <a:schemeClr val="accent4"/>
                </a:solidFill>
              </a:rPr>
              <a:t>$</a:t>
            </a:r>
            <a:r>
              <a:rPr lang="en-US" b="1" dirty="0" err="1">
                <a:solidFill>
                  <a:schemeClr val="accent4"/>
                </a:solidFill>
              </a:rPr>
              <a:t>cGutter</a:t>
            </a:r>
            <a:r>
              <a:rPr lang="en-US" b="1" dirty="0">
                <a:solidFill>
                  <a:schemeClr val="accent4"/>
                </a:solidFill>
              </a:rPr>
              <a:t>: 20px;</a:t>
            </a:r>
          </a:p>
          <a:p>
            <a:r>
              <a:rPr lang="en-US" b="1" dirty="0">
                <a:solidFill>
                  <a:schemeClr val="accent4"/>
                </a:solidFill>
              </a:rPr>
              <a:t>$</a:t>
            </a:r>
            <a:r>
              <a:rPr lang="en-US" b="1" dirty="0" err="1">
                <a:solidFill>
                  <a:schemeClr val="accent4"/>
                </a:solidFill>
              </a:rPr>
              <a:t>cCount</a:t>
            </a:r>
            <a:r>
              <a:rPr lang="en-US" b="1" dirty="0">
                <a:solidFill>
                  <a:schemeClr val="accent4"/>
                </a:solidFill>
              </a:rPr>
              <a:t>: 12;</a:t>
            </a:r>
          </a:p>
          <a:p>
            <a:r>
              <a:rPr lang="en-US" b="1" dirty="0">
                <a:solidFill>
                  <a:schemeClr val="accent4"/>
                </a:solidFill>
              </a:rPr>
              <a:t>$</a:t>
            </a:r>
            <a:r>
              <a:rPr lang="en-US" b="1" dirty="0" err="1">
                <a:solidFill>
                  <a:schemeClr val="accent4"/>
                </a:solidFill>
              </a:rPr>
              <a:t>cMaxWidth</a:t>
            </a:r>
            <a:r>
              <a:rPr lang="en-US" b="1" dirty="0">
                <a:solidFill>
                  <a:schemeClr val="accent4"/>
                </a:solidFill>
              </a:rPr>
              <a:t>: 1050px;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$</a:t>
            </a:r>
            <a:r>
              <a:rPr lang="en-US" b="1" dirty="0">
                <a:solidFill>
                  <a:schemeClr val="accent2"/>
                </a:solidFill>
              </a:rPr>
              <a:t>context: ($</a:t>
            </a:r>
            <a:r>
              <a:rPr lang="en-US" b="1" dirty="0" err="1">
                <a:solidFill>
                  <a:schemeClr val="accent2"/>
                </a:solidFill>
              </a:rPr>
              <a:t>cWidth</a:t>
            </a:r>
            <a:r>
              <a:rPr lang="en-US" b="1" dirty="0">
                <a:solidFill>
                  <a:schemeClr val="accent2"/>
                </a:solidFill>
              </a:rPr>
              <a:t> * $</a:t>
            </a:r>
            <a:r>
              <a:rPr lang="en-US" b="1" dirty="0" err="1">
                <a:solidFill>
                  <a:schemeClr val="accent2"/>
                </a:solidFill>
              </a:rPr>
              <a:t>cCount</a:t>
            </a:r>
            <a:r>
              <a:rPr lang="en-US" b="1" dirty="0">
                <a:solidFill>
                  <a:schemeClr val="accent2"/>
                </a:solidFill>
              </a:rPr>
              <a:t>) + ($</a:t>
            </a:r>
            <a:r>
              <a:rPr lang="en-US" b="1" dirty="0" err="1">
                <a:solidFill>
                  <a:schemeClr val="accent2"/>
                </a:solidFill>
              </a:rPr>
              <a:t>cGutter</a:t>
            </a:r>
            <a:r>
              <a:rPr lang="en-US" b="1" dirty="0">
                <a:solidFill>
                  <a:schemeClr val="accent2"/>
                </a:solidFill>
              </a:rPr>
              <a:t> * ($</a:t>
            </a:r>
            <a:r>
              <a:rPr lang="en-US" b="1" dirty="0" err="1">
                <a:solidFill>
                  <a:schemeClr val="accent2"/>
                </a:solidFill>
              </a:rPr>
              <a:t>cCount</a:t>
            </a:r>
            <a:r>
              <a:rPr lang="en-US" b="1" dirty="0">
                <a:solidFill>
                  <a:schemeClr val="accent2"/>
                </a:solidFill>
              </a:rPr>
              <a:t> - 1));</a:t>
            </a:r>
          </a:p>
          <a:p>
            <a:endParaRPr lang="en-US" b="1" dirty="0" smtClean="0"/>
          </a:p>
          <a:p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 Loop grid</a:t>
            </a:r>
            <a:endParaRPr lang="ru-RU" b="1" dirty="0"/>
          </a:p>
          <a:p>
            <a:r>
              <a:rPr lang="en-US" b="1" dirty="0"/>
              <a:t>@for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 from 1 through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cCount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{</a:t>
            </a:r>
          </a:p>
          <a:p>
            <a:r>
              <a:rPr lang="en-US" b="1" dirty="0"/>
              <a:t>   $target: 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cWidth</a:t>
            </a:r>
            <a:r>
              <a:rPr lang="en-US" b="1" dirty="0"/>
              <a:t> *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cGutter</a:t>
            </a:r>
            <a:r>
              <a:rPr lang="en-US" b="1" dirty="0"/>
              <a:t> * 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 - 1) );</a:t>
            </a:r>
          </a:p>
          <a:p>
            <a:r>
              <a:rPr lang="en-US" b="1" dirty="0"/>
              <a:t>  .</a:t>
            </a:r>
            <a:r>
              <a:rPr lang="en-US" b="1" dirty="0" err="1"/>
              <a:t>grid__col</a:t>
            </a:r>
            <a:r>
              <a:rPr lang="en-US" b="1" dirty="0"/>
              <a:t>_#{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} {</a:t>
            </a:r>
          </a:p>
          <a:p>
            <a:r>
              <a:rPr lang="en-US" b="1" dirty="0"/>
              <a:t>      width: percentage($target / $context);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5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8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286326"/>
            <a:ext cx="5400600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ru-RU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428" y="5733256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809" y="5013176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410445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Каталог проекта выглядит так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16363" cy="716363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259632" y="1187787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87963" y="1187787"/>
            <a:ext cx="0" cy="3386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687963" y="1481067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731401" y="2989518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691680" y="4542970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699792" y="2952429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28461"/>
            <a:ext cx="716363" cy="7163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8117" y="55016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project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13314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css</a:t>
            </a:r>
            <a:endParaRPr lang="ru-RU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68621"/>
            <a:ext cx="716363" cy="7163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39970" y="22768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scss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73" y="4300920"/>
            <a:ext cx="442481" cy="4424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4479" y="401193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index.html</a:t>
            </a:r>
            <a:endParaRPr lang="ru-RU" b="1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851920" y="2568621"/>
            <a:ext cx="3168352" cy="78279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Файлы с расширением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scss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1. В каталоге </a:t>
            </a:r>
            <a:r>
              <a:rPr lang="en-US" b="1" dirty="0" err="1" smtClean="0">
                <a:solidFill>
                  <a:srgbClr val="0070C0"/>
                </a:solidFill>
              </a:rPr>
              <a:t>scss</a:t>
            </a:r>
            <a:r>
              <a:rPr lang="en-US" b="1" dirty="0" smtClean="0"/>
              <a:t> </a:t>
            </a:r>
            <a:r>
              <a:rPr lang="ru-RU" b="1" dirty="0" smtClean="0"/>
              <a:t>создаем файл </a:t>
            </a:r>
            <a:r>
              <a:rPr lang="en-US" b="1" dirty="0" err="1" smtClean="0">
                <a:solidFill>
                  <a:srgbClr val="0070C0"/>
                </a:solidFill>
              </a:rPr>
              <a:t>style.scss</a:t>
            </a:r>
            <a:r>
              <a:rPr lang="en-US" b="1" dirty="0" smtClean="0"/>
              <a:t> c </a:t>
            </a:r>
            <a:r>
              <a:rPr lang="ru-RU" b="1" dirty="0" smtClean="0"/>
              <a:t>содержимым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>
                <a:solidFill>
                  <a:srgbClr val="0070C0"/>
                </a:solidFill>
              </a:rPr>
              <a:t>.container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background: red;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2. </a:t>
            </a:r>
            <a:r>
              <a:rPr lang="ru-RU" b="1" dirty="0" smtClean="0"/>
              <a:t>Чтобы работать с </a:t>
            </a:r>
            <a:r>
              <a:rPr lang="en-US" b="1" dirty="0" smtClean="0"/>
              <a:t>SASS </a:t>
            </a:r>
            <a:r>
              <a:rPr lang="uk-UA" b="1" dirty="0" smtClean="0"/>
              <a:t>через </a:t>
            </a:r>
            <a:r>
              <a:rPr lang="uk-UA" b="1" dirty="0" err="1" smtClean="0"/>
              <a:t>коммандную</a:t>
            </a:r>
            <a:r>
              <a:rPr lang="uk-UA" b="1" dirty="0" smtClean="0"/>
              <a:t> строку </a:t>
            </a:r>
            <a:r>
              <a:rPr lang="uk-UA" b="1" dirty="0" err="1" smtClean="0"/>
              <a:t>нужно</a:t>
            </a:r>
            <a:r>
              <a:rPr lang="uk-UA" b="1" dirty="0" smtClean="0"/>
              <a:t> в </a:t>
            </a:r>
            <a:r>
              <a:rPr lang="uk-UA" b="1" dirty="0" err="1" smtClean="0"/>
              <a:t>терминале</a:t>
            </a:r>
            <a:r>
              <a:rPr lang="uk-UA" b="1" dirty="0" smtClean="0"/>
              <a:t> зайти в каталог </a:t>
            </a:r>
            <a:r>
              <a:rPr lang="uk-UA" b="1" dirty="0" err="1" smtClean="0"/>
              <a:t>проекта</a:t>
            </a:r>
            <a:endParaRPr lang="en-US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8564"/>
            <a:ext cx="8784976" cy="15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8928992" cy="2800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ru-RU" b="1" dirty="0" smtClean="0"/>
              <a:t>. В терминале набираем команду</a:t>
            </a:r>
          </a:p>
          <a:p>
            <a:endParaRPr lang="ru-RU" b="1" dirty="0"/>
          </a:p>
          <a:p>
            <a:r>
              <a:rPr lang="en-US" b="1" dirty="0" smtClean="0"/>
              <a:t> </a:t>
            </a:r>
            <a:r>
              <a:rPr lang="en-US" sz="2800" b="1" dirty="0" smtClean="0"/>
              <a:t>sass </a:t>
            </a:r>
            <a:r>
              <a:rPr lang="en-US" sz="2800" b="1" dirty="0" smtClean="0">
                <a:solidFill>
                  <a:srgbClr val="7030A0"/>
                </a:solidFill>
              </a:rPr>
              <a:t>s</a:t>
            </a:r>
            <a:r>
              <a:rPr lang="uk-UA" sz="2800" b="1" dirty="0" smtClean="0">
                <a:solidFill>
                  <a:srgbClr val="7030A0"/>
                </a:solidFill>
              </a:rPr>
              <a:t>с</a:t>
            </a:r>
            <a:r>
              <a:rPr lang="en-US" sz="2800" b="1" dirty="0" err="1" smtClean="0">
                <a:solidFill>
                  <a:srgbClr val="7030A0"/>
                </a:solidFill>
              </a:rPr>
              <a:t>ss</a:t>
            </a:r>
            <a:r>
              <a:rPr lang="en-US" sz="2800" b="1" dirty="0" smtClean="0">
                <a:solidFill>
                  <a:srgbClr val="7030A0"/>
                </a:solidFill>
              </a:rPr>
              <a:t>/</a:t>
            </a:r>
            <a:r>
              <a:rPr lang="en-US" sz="2800" b="1" dirty="0" err="1" smtClean="0">
                <a:solidFill>
                  <a:srgbClr val="7030A0"/>
                </a:solidFill>
              </a:rPr>
              <a:t>style.scss</a:t>
            </a:r>
            <a:r>
              <a:rPr lang="en-US" sz="2800" b="1" dirty="0" err="1" smtClean="0">
                <a:solidFill>
                  <a:schemeClr val="accent2"/>
                </a:solidFill>
              </a:rPr>
              <a:t>:</a:t>
            </a:r>
            <a:r>
              <a:rPr lang="en-US" sz="2800" b="1" dirty="0" err="1" smtClean="0">
                <a:solidFill>
                  <a:schemeClr val="accent1"/>
                </a:solidFill>
              </a:rPr>
              <a:t>css</a:t>
            </a:r>
            <a:r>
              <a:rPr lang="en-US" sz="2800" b="1" dirty="0" smtClean="0">
                <a:solidFill>
                  <a:schemeClr val="accent1"/>
                </a:solidFill>
              </a:rPr>
              <a:t>/style.css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 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 rot="16200000">
            <a:off x="2807804" y="-279412"/>
            <a:ext cx="288032" cy="3096344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/>
          <p:cNvSpPr/>
          <p:nvPr/>
        </p:nvSpPr>
        <p:spPr>
          <a:xfrm rot="16200000">
            <a:off x="6048164" y="-135397"/>
            <a:ext cx="288032" cy="2808312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51520" y="242088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Путь к файлу </a:t>
            </a:r>
            <a:r>
              <a:rPr lang="en-US" b="1" dirty="0" smtClean="0"/>
              <a:t>SASS</a:t>
            </a:r>
            <a:endParaRPr lang="ru-RU" b="1" dirty="0"/>
          </a:p>
        </p:txBody>
      </p:sp>
      <p:cxnSp>
        <p:nvCxnSpPr>
          <p:cNvPr id="12" name="Прямая со стрелкой 11"/>
          <p:cNvCxnSpPr>
            <a:stCxn id="10" idx="0"/>
          </p:cNvCxnSpPr>
          <p:nvPr/>
        </p:nvCxnSpPr>
        <p:spPr>
          <a:xfrm flipV="1">
            <a:off x="1515648" y="1412775"/>
            <a:ext cx="1264128" cy="1008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04" y="2420885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Путь куда компилировать</a:t>
            </a:r>
            <a:endParaRPr lang="ru-RU" b="1" dirty="0"/>
          </a:p>
        </p:txBody>
      </p:sp>
      <p:cxnSp>
        <p:nvCxnSpPr>
          <p:cNvPr id="14" name="Прямая со стрелкой 13"/>
          <p:cNvCxnSpPr>
            <a:stCxn id="13" idx="0"/>
          </p:cNvCxnSpPr>
          <p:nvPr/>
        </p:nvCxnSpPr>
        <p:spPr>
          <a:xfrm flipH="1" flipV="1">
            <a:off x="6300192" y="1412775"/>
            <a:ext cx="885615" cy="1008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" y="3429000"/>
            <a:ext cx="7505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8928992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Ключи команды </a:t>
            </a:r>
            <a:r>
              <a:rPr lang="en-US" b="1" dirty="0" smtClean="0"/>
              <a:t>SASS</a:t>
            </a:r>
          </a:p>
          <a:p>
            <a:endParaRPr lang="en-US" sz="2800" b="1" dirty="0"/>
          </a:p>
          <a:p>
            <a:r>
              <a:rPr lang="en-US" sz="2400" b="1" dirty="0" smtClean="0"/>
              <a:t>sass </a:t>
            </a:r>
            <a:r>
              <a:rPr lang="en-US" sz="2400" b="1" dirty="0" smtClean="0">
                <a:solidFill>
                  <a:schemeClr val="accent2"/>
                </a:solidFill>
              </a:rPr>
              <a:t>-–</a:t>
            </a:r>
            <a:r>
              <a:rPr lang="ru-RU" sz="2400" b="1" dirty="0" smtClean="0">
                <a:solidFill>
                  <a:schemeClr val="accent2"/>
                </a:solidFill>
              </a:rPr>
              <a:t>КЛЮЧ</a:t>
            </a:r>
            <a:r>
              <a:rPr lang="ru-RU" sz="2400" b="1" dirty="0" smtClean="0"/>
              <a:t> </a:t>
            </a:r>
            <a:r>
              <a:rPr lang="en-US" sz="2400" b="1" dirty="0" smtClean="0"/>
              <a:t>s</a:t>
            </a:r>
            <a:r>
              <a:rPr lang="uk-UA" sz="2400" b="1" dirty="0" smtClean="0"/>
              <a:t>с</a:t>
            </a:r>
            <a:r>
              <a:rPr lang="en-US" sz="2400" b="1" dirty="0" err="1" smtClean="0"/>
              <a:t>ss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style.sass:css</a:t>
            </a:r>
            <a:r>
              <a:rPr lang="en-US" sz="2400" b="1" dirty="0" smtClean="0"/>
              <a:t>/style.css</a:t>
            </a:r>
            <a:endParaRPr lang="en-US" sz="2400" b="1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97231"/>
              </p:ext>
            </p:extLst>
          </p:nvPr>
        </p:nvGraphicFramePr>
        <p:xfrm>
          <a:off x="107504" y="1628800"/>
          <a:ext cx="885698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9436746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85353707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757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Назначение ключа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key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short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name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08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Отслеживать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изменения файлов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sass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--watch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-w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87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Стиль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скомпилированных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файлов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nested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kumimoji="0" lang="en-US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kumimoji="0" lang="en-US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--style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874794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4" y="4653136"/>
            <a:ext cx="9144000" cy="7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8928992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Настройка компиляции </a:t>
            </a:r>
            <a:r>
              <a:rPr lang="en-US" b="1" dirty="0" smtClean="0">
                <a:solidFill>
                  <a:srgbClr val="0070C0"/>
                </a:solidFill>
              </a:rPr>
              <a:t>SASS</a:t>
            </a:r>
            <a:r>
              <a:rPr lang="en-US" b="1" dirty="0" smtClean="0"/>
              <a:t> </a:t>
            </a:r>
            <a:r>
              <a:rPr lang="uk-UA" b="1" dirty="0" smtClean="0"/>
              <a:t>в </a:t>
            </a:r>
            <a:r>
              <a:rPr lang="en-US" b="1" dirty="0" err="1" smtClean="0">
                <a:solidFill>
                  <a:srgbClr val="0070C0"/>
                </a:solidFill>
              </a:rPr>
              <a:t>PhpStorm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File -&gt; Settings -&gt; Tools -&gt; File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Watchers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ru-RU" b="1" dirty="0" smtClean="0"/>
              <a:t>Нажать </a:t>
            </a:r>
            <a:r>
              <a:rPr lang="ru-RU" sz="2400" b="1" dirty="0" smtClean="0">
                <a:solidFill>
                  <a:srgbClr val="00B050"/>
                </a:solidFill>
              </a:rPr>
              <a:t>+</a:t>
            </a:r>
            <a:r>
              <a:rPr lang="ru-RU" b="1" dirty="0" smtClean="0"/>
              <a:t> и добавить </a:t>
            </a:r>
            <a:r>
              <a:rPr lang="en-US" b="1" dirty="0" smtClean="0">
                <a:solidFill>
                  <a:srgbClr val="0070C0"/>
                </a:solidFill>
              </a:rPr>
              <a:t>SCSS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84784"/>
            <a:ext cx="8794577" cy="4896544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1259632" y="1196752"/>
            <a:ext cx="5976664" cy="9361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73" y="1647582"/>
            <a:ext cx="5820291" cy="51597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90082"/>
            <a:ext cx="903649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Откроется окно настроек. В нем надо проверить, что </a:t>
            </a:r>
            <a:r>
              <a:rPr lang="en-US" b="1" dirty="0" err="1" smtClean="0"/>
              <a:t>PHPStorm</a:t>
            </a:r>
            <a:r>
              <a:rPr lang="en-US" b="1" dirty="0" smtClean="0"/>
              <a:t> </a:t>
            </a:r>
            <a:r>
              <a:rPr lang="uk-UA" b="1" dirty="0" err="1" smtClean="0"/>
              <a:t>нашел</a:t>
            </a:r>
            <a:r>
              <a:rPr lang="uk-UA" b="1" dirty="0" smtClean="0"/>
              <a:t> путь к </a:t>
            </a:r>
            <a:r>
              <a:rPr lang="uk-UA" b="1" dirty="0" err="1" smtClean="0"/>
              <a:t>компилятору</a:t>
            </a:r>
            <a:r>
              <a:rPr lang="uk-UA" b="1" dirty="0" smtClean="0"/>
              <a:t> </a:t>
            </a:r>
            <a:r>
              <a:rPr lang="en-US" b="1" dirty="0" smtClean="0"/>
              <a:t>Ruby</a:t>
            </a:r>
          </a:p>
          <a:p>
            <a:endParaRPr lang="en-US" b="1" dirty="0"/>
          </a:p>
          <a:p>
            <a:r>
              <a:rPr lang="ru-RU" b="1" dirty="0" smtClean="0"/>
              <a:t>И</a:t>
            </a:r>
            <a:r>
              <a:rPr lang="en-US" b="1" dirty="0" smtClean="0"/>
              <a:t> </a:t>
            </a:r>
            <a:r>
              <a:rPr lang="ru-RU" b="1" dirty="0" smtClean="0"/>
              <a:t>далее нас интересует поле </a:t>
            </a:r>
            <a:r>
              <a:rPr lang="en-US" b="1" dirty="0" smtClean="0"/>
              <a:t>Arguments</a:t>
            </a:r>
            <a:r>
              <a:rPr lang="ru-RU" b="1" dirty="0" smtClean="0"/>
              <a:t>  </a:t>
            </a:r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139952" y="620688"/>
            <a:ext cx="2448272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139952" y="1196752"/>
            <a:ext cx="1152128" cy="287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1498</Words>
  <Application>Microsoft Office PowerPoint</Application>
  <PresentationFormat>Экран (4:3)</PresentationFormat>
  <Paragraphs>441</Paragraphs>
  <Slides>34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Calibri</vt:lpstr>
      <vt:lpstr>Courier New</vt:lpstr>
      <vt:lpstr>Verdana</vt:lpstr>
      <vt:lpstr>Wingdings 2</vt:lpstr>
      <vt:lpstr>Wingdings 3</vt:lpstr>
      <vt:lpstr>Открытая</vt:lpstr>
      <vt:lpstr>SASS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790</cp:revision>
  <dcterms:created xsi:type="dcterms:W3CDTF">2010-11-04T13:16:08Z</dcterms:created>
  <dcterms:modified xsi:type="dcterms:W3CDTF">2017-10-13T06:05:23Z</dcterms:modified>
</cp:coreProperties>
</file>