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6" r:id="rId3"/>
    <p:sldId id="432" r:id="rId4"/>
    <p:sldId id="421" r:id="rId5"/>
    <p:sldId id="422" r:id="rId6"/>
    <p:sldId id="397" r:id="rId7"/>
    <p:sldId id="395" r:id="rId8"/>
    <p:sldId id="423" r:id="rId9"/>
    <p:sldId id="398" r:id="rId10"/>
    <p:sldId id="426" r:id="rId11"/>
    <p:sldId id="424" r:id="rId12"/>
    <p:sldId id="427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10" r:id="rId23"/>
    <p:sldId id="428" r:id="rId24"/>
    <p:sldId id="429" r:id="rId25"/>
    <p:sldId id="430" r:id="rId26"/>
    <p:sldId id="431" r:id="rId27"/>
    <p:sldId id="420" r:id="rId28"/>
    <p:sldId id="385" r:id="rId29"/>
    <p:sldId id="39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Роман Никифоров" initials="Р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C2E50"/>
    <a:srgbClr val="C0392B"/>
    <a:srgbClr val="16A085"/>
    <a:srgbClr val="34495E"/>
    <a:srgbClr val="0070C0"/>
    <a:srgbClr val="FEFEFE"/>
    <a:srgbClr val="223105"/>
    <a:srgbClr val="3F601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6215" autoAdjust="0"/>
  </p:normalViewPr>
  <p:slideViewPr>
    <p:cSldViewPr>
      <p:cViewPr varScale="1">
        <p:scale>
          <a:sx n="103" d="100"/>
          <a:sy n="103" d="100"/>
        </p:scale>
        <p:origin x="23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7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27.05.2017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cferdinandi/smooth-scrol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DEDEDE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Responsive site</a:t>
            </a:r>
            <a: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3200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http://design-class.com.ua </a:t>
            </a:r>
            <a:r>
              <a:rPr lang="ru-RU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ru-RU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ru-RU" i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873"/>
            <a:ext cx="5256584" cy="16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20688"/>
            <a:ext cx="8928992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&lt;div class="</a:t>
            </a:r>
            <a:r>
              <a:rPr lang="en-US" b="1" dirty="0">
                <a:solidFill>
                  <a:srgbClr val="0070C0"/>
                </a:solidFill>
              </a:rPr>
              <a:t>modal fade"</a:t>
            </a:r>
            <a:r>
              <a:rPr lang="en-US" b="1" dirty="0"/>
              <a:t> id="login"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tabindex</a:t>
            </a:r>
            <a:r>
              <a:rPr lang="en-US" b="1" dirty="0"/>
              <a:t>="-1" role="dialog"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aria-</a:t>
            </a:r>
            <a:r>
              <a:rPr lang="en-US" b="1" dirty="0" err="1" smtClean="0"/>
              <a:t>labelledby</a:t>
            </a:r>
            <a:r>
              <a:rPr lang="en-US" b="1" dirty="0"/>
              <a:t>="</a:t>
            </a:r>
            <a:r>
              <a:rPr lang="en-US" b="1" dirty="0" err="1"/>
              <a:t>exampleModalLabel</a:t>
            </a:r>
            <a:r>
              <a:rPr lang="en-US" b="1" dirty="0"/>
              <a:t>" aria-hidden="true</a:t>
            </a:r>
            <a:r>
              <a:rPr lang="en-US" b="1" dirty="0" smtClean="0"/>
              <a:t>"&gt;</a:t>
            </a:r>
          </a:p>
          <a:p>
            <a:r>
              <a:rPr lang="en-US" b="1" dirty="0" smtClean="0"/>
              <a:t>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en-US" b="1" dirty="0">
                <a:solidFill>
                  <a:srgbClr val="7030A0"/>
                </a:solidFill>
              </a:rPr>
              <a:t>div</a:t>
            </a:r>
            <a:r>
              <a:rPr lang="en-US" b="1" dirty="0"/>
              <a:t> class="</a:t>
            </a:r>
            <a:r>
              <a:rPr lang="en-US" b="1" dirty="0">
                <a:solidFill>
                  <a:srgbClr val="0070C0"/>
                </a:solidFill>
              </a:rPr>
              <a:t>modal-dialog</a:t>
            </a:r>
            <a:r>
              <a:rPr lang="en-US" b="1" dirty="0"/>
              <a:t>" role="document"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  <a:r>
              <a:rPr lang="en-US" b="1" dirty="0"/>
              <a:t>         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div</a:t>
            </a:r>
            <a:r>
              <a:rPr lang="en-US" b="1" dirty="0"/>
              <a:t> class="modal-content"&gt;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      &lt;</a:t>
            </a:r>
            <a:r>
              <a:rPr lang="en-US" b="1" dirty="0"/>
              <a:t>div class="modal-header"&gt; </a:t>
            </a:r>
            <a:endParaRPr lang="en-US" b="1" dirty="0" smtClean="0"/>
          </a:p>
          <a:p>
            <a:r>
              <a:rPr lang="en-US" b="1" dirty="0" smtClean="0"/>
              <a:t>      		</a:t>
            </a:r>
            <a:r>
              <a:rPr lang="en-US" b="1" dirty="0">
                <a:solidFill>
                  <a:schemeClr val="accent3"/>
                </a:solidFill>
              </a:rPr>
              <a:t> / ------ </a:t>
            </a:r>
            <a:r>
              <a:rPr lang="en-US" b="1" dirty="0" smtClean="0">
                <a:solidFill>
                  <a:schemeClr val="accent3"/>
                </a:solidFill>
              </a:rPr>
              <a:t>Button </a:t>
            </a:r>
            <a:r>
              <a:rPr lang="en-US" b="1" dirty="0">
                <a:solidFill>
                  <a:schemeClr val="accent3"/>
                </a:solidFill>
              </a:rPr>
              <a:t>-----/ </a:t>
            </a:r>
            <a:r>
              <a:rPr lang="en-US" b="1" dirty="0" smtClean="0"/>
              <a:t>	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&lt;/</a:t>
            </a:r>
            <a:r>
              <a:rPr lang="en-US" b="1" dirty="0"/>
              <a:t>div&gt; 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</a:t>
            </a:r>
            <a:r>
              <a:rPr lang="en-US" b="1" dirty="0">
                <a:solidFill>
                  <a:schemeClr val="accent3"/>
                </a:solidFill>
              </a:rPr>
              <a:t>/ ------ Form </a:t>
            </a:r>
            <a:r>
              <a:rPr lang="en-US" b="1" dirty="0" smtClean="0">
                <a:solidFill>
                  <a:schemeClr val="accent3"/>
                </a:solidFill>
              </a:rPr>
              <a:t>-----/</a:t>
            </a:r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div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b="1" dirty="0" smtClean="0"/>
              <a:t>  </a:t>
            </a:r>
            <a:r>
              <a:rPr lang="en-US" b="1" dirty="0" smtClean="0">
                <a:solidFill>
                  <a:srgbClr val="7030A0"/>
                </a:solidFill>
              </a:rPr>
              <a:t>&lt;/</a:t>
            </a:r>
            <a:r>
              <a:rPr lang="en-US" b="1" dirty="0">
                <a:solidFill>
                  <a:srgbClr val="7030A0"/>
                </a:solidFill>
              </a:rPr>
              <a:t>div</a:t>
            </a:r>
            <a:r>
              <a:rPr lang="en-US" b="1" dirty="0" smtClean="0">
                <a:solidFill>
                  <a:srgbClr val="7030A0"/>
                </a:solidFill>
              </a:rPr>
              <a:t>&gt;</a:t>
            </a:r>
          </a:p>
          <a:p>
            <a:endParaRPr lang="en-US" b="1" dirty="0"/>
          </a:p>
          <a:p>
            <a:r>
              <a:rPr lang="en-US" b="1" dirty="0" smtClean="0"/>
              <a:t>&lt;/</a:t>
            </a:r>
            <a:r>
              <a:rPr lang="en-US" b="1" dirty="0"/>
              <a:t>div&gt;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25202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Modal window</a:t>
            </a:r>
            <a:endParaRPr lang="ru-RU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20688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h5 class="</a:t>
            </a:r>
            <a:r>
              <a:rPr lang="en-US" b="1" dirty="0">
                <a:solidFill>
                  <a:srgbClr val="00B050"/>
                </a:solidFill>
              </a:rPr>
              <a:t>modal-title</a:t>
            </a:r>
            <a:r>
              <a:rPr lang="en-US" b="1" dirty="0"/>
              <a:t>" id="</a:t>
            </a:r>
            <a:r>
              <a:rPr lang="en-US" b="1" dirty="0" err="1"/>
              <a:t>exampleModalLabel</a:t>
            </a:r>
            <a:r>
              <a:rPr lang="en-US" b="1" dirty="0"/>
              <a:t>"&gt;Login&lt;/h5</a:t>
            </a:r>
            <a:r>
              <a:rPr lang="en-US" b="1" dirty="0" smtClean="0"/>
              <a:t>&gt;</a:t>
            </a:r>
          </a:p>
          <a:p>
            <a:endParaRPr lang="en-US" b="1" dirty="0" smtClean="0"/>
          </a:p>
          <a:p>
            <a:r>
              <a:rPr lang="en-US" b="1" dirty="0" smtClean="0"/>
              <a:t>&lt;</a:t>
            </a:r>
            <a:r>
              <a:rPr lang="en-US" b="1" dirty="0"/>
              <a:t>button type="button" class="</a:t>
            </a:r>
            <a:r>
              <a:rPr lang="en-US" b="1" dirty="0">
                <a:solidFill>
                  <a:srgbClr val="00B050"/>
                </a:solidFill>
              </a:rPr>
              <a:t>close</a:t>
            </a:r>
            <a:r>
              <a:rPr lang="en-US" b="1" dirty="0"/>
              <a:t>"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data-dismiss</a:t>
            </a:r>
            <a:r>
              <a:rPr lang="en-US" b="1" dirty="0"/>
              <a:t>="modal" aria-label="Close"&gt;                   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&lt;</a:t>
            </a:r>
            <a:r>
              <a:rPr lang="en-US" b="1" dirty="0"/>
              <a:t>span aria-hidden="true"&gt;&amp;times;&lt;/span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b="1" dirty="0" smtClean="0"/>
              <a:t>&lt;/</a:t>
            </a:r>
            <a:r>
              <a:rPr lang="en-US" b="1" dirty="0"/>
              <a:t>button&gt; 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25202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Modal window </a:t>
            </a:r>
            <a:r>
              <a:rPr lang="en-US" b="1" dirty="0" smtClean="0">
                <a:solidFill>
                  <a:srgbClr val="0070C0"/>
                </a:solidFill>
              </a:rPr>
              <a:t>- 2</a:t>
            </a:r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116632"/>
            <a:ext cx="15121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Button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395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20688"/>
            <a:ext cx="8928992" cy="56323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&lt;form&gt;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en-US" b="1" dirty="0">
                <a:solidFill>
                  <a:srgbClr val="7030A0"/>
                </a:solidFill>
              </a:rPr>
              <a:t>div </a:t>
            </a:r>
            <a:r>
              <a:rPr lang="en-US" b="1" dirty="0"/>
              <a:t>class="</a:t>
            </a:r>
            <a:r>
              <a:rPr lang="en-US" b="1" dirty="0">
                <a:solidFill>
                  <a:srgbClr val="0070C0"/>
                </a:solidFill>
              </a:rPr>
              <a:t>modal-body</a:t>
            </a:r>
            <a:r>
              <a:rPr lang="en-US" b="1" dirty="0"/>
              <a:t>"&gt;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/>
              <a:t>&lt;div class="</a:t>
            </a:r>
            <a:r>
              <a:rPr lang="en-US" b="1" dirty="0">
                <a:solidFill>
                  <a:srgbClr val="0070C0"/>
                </a:solidFill>
              </a:rPr>
              <a:t>form-group</a:t>
            </a:r>
            <a:r>
              <a:rPr lang="en-US" b="1" dirty="0"/>
              <a:t>"&gt;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b="1" dirty="0"/>
              <a:t>&lt;label class="</a:t>
            </a:r>
            <a:r>
              <a:rPr lang="en-US" b="1" dirty="0">
                <a:solidFill>
                  <a:srgbClr val="0070C0"/>
                </a:solidFill>
              </a:rPr>
              <a:t>label-control</a:t>
            </a:r>
            <a:r>
              <a:rPr lang="en-US" b="1" dirty="0"/>
              <a:t>"&gt;E-mail&lt;/label&gt;        </a:t>
            </a:r>
            <a:r>
              <a:rPr lang="en-US" b="1" dirty="0" smtClean="0"/>
              <a:t>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&lt;</a:t>
            </a:r>
            <a:r>
              <a:rPr lang="en-US" b="1" dirty="0"/>
              <a:t>input type="text" class="</a:t>
            </a:r>
            <a:r>
              <a:rPr lang="en-US" b="1" dirty="0">
                <a:solidFill>
                  <a:srgbClr val="0070C0"/>
                </a:solidFill>
              </a:rPr>
              <a:t>form-control</a:t>
            </a:r>
            <a:r>
              <a:rPr lang="en-US" b="1" dirty="0"/>
              <a:t>"&gt;  </a:t>
            </a:r>
            <a:endParaRPr lang="en-US" b="1" dirty="0" smtClean="0"/>
          </a:p>
          <a:p>
            <a:r>
              <a:rPr lang="en-US" b="1" dirty="0" smtClean="0"/>
              <a:t>      &lt;/</a:t>
            </a:r>
            <a:r>
              <a:rPr lang="en-US" b="1" dirty="0"/>
              <a:t>div&gt;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&lt;</a:t>
            </a:r>
            <a:r>
              <a:rPr lang="en-US" b="1" dirty="0"/>
              <a:t>div class="</a:t>
            </a:r>
            <a:r>
              <a:rPr lang="en-US" b="1" dirty="0">
                <a:solidFill>
                  <a:srgbClr val="0070C0"/>
                </a:solidFill>
              </a:rPr>
              <a:t>form-group</a:t>
            </a:r>
            <a:r>
              <a:rPr lang="en-US" b="1" dirty="0"/>
              <a:t>"&gt; </a:t>
            </a:r>
            <a:endParaRPr lang="en-US" b="1" dirty="0" smtClean="0"/>
          </a:p>
          <a:p>
            <a:r>
              <a:rPr lang="en-US" b="1" dirty="0" smtClean="0"/>
              <a:t>        &lt;</a:t>
            </a:r>
            <a:r>
              <a:rPr lang="en-US" b="1" dirty="0"/>
              <a:t>label class="</a:t>
            </a:r>
            <a:r>
              <a:rPr lang="en-US" b="1" dirty="0">
                <a:solidFill>
                  <a:srgbClr val="0070C0"/>
                </a:solidFill>
              </a:rPr>
              <a:t>label-control</a:t>
            </a:r>
            <a:r>
              <a:rPr lang="en-US" b="1" dirty="0"/>
              <a:t>"&gt;Password&lt;/label&gt; 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&lt;</a:t>
            </a:r>
            <a:r>
              <a:rPr lang="en-US" b="1" dirty="0"/>
              <a:t>input type="text" class="</a:t>
            </a:r>
            <a:r>
              <a:rPr lang="en-US" b="1" dirty="0">
                <a:solidFill>
                  <a:srgbClr val="0070C0"/>
                </a:solidFill>
              </a:rPr>
              <a:t>form-control</a:t>
            </a:r>
            <a:r>
              <a:rPr lang="en-US" b="1" dirty="0"/>
              <a:t>"&gt;    </a:t>
            </a:r>
            <a:endParaRPr lang="en-US" b="1" dirty="0" smtClean="0"/>
          </a:p>
          <a:p>
            <a:r>
              <a:rPr lang="en-US" b="1" dirty="0" smtClean="0"/>
              <a:t>     &lt;/</a:t>
            </a:r>
            <a:r>
              <a:rPr lang="en-US" b="1" dirty="0"/>
              <a:t>div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 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&lt;/</a:t>
            </a:r>
            <a:r>
              <a:rPr lang="en-US" b="1" dirty="0">
                <a:solidFill>
                  <a:srgbClr val="7030A0"/>
                </a:solidFill>
              </a:rPr>
              <a:t>div&gt; 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/>
          </a:p>
          <a:p>
            <a:r>
              <a:rPr lang="en-US" b="1" dirty="0" smtClean="0"/>
              <a:t> &lt;</a:t>
            </a:r>
            <a:r>
              <a:rPr lang="en-US" b="1" dirty="0"/>
              <a:t>div class="</a:t>
            </a:r>
            <a:r>
              <a:rPr lang="en-US" b="1" dirty="0">
                <a:solidFill>
                  <a:srgbClr val="0070C0"/>
                </a:solidFill>
              </a:rPr>
              <a:t>modal-footer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justify-content-start</a:t>
            </a:r>
            <a:r>
              <a:rPr lang="en-US" b="1" dirty="0"/>
              <a:t>"&gt;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/>
              <a:t>&lt;button type="button" class="</a:t>
            </a:r>
            <a:r>
              <a:rPr lang="en-US" b="1" dirty="0" err="1">
                <a:solidFill>
                  <a:srgbClr val="0070C0"/>
                </a:solidFill>
              </a:rPr>
              <a:t>btn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-primary</a:t>
            </a:r>
            <a:r>
              <a:rPr lang="en-US" b="1" dirty="0"/>
              <a:t>"&gt;Login&lt;/button&gt; </a:t>
            </a:r>
            <a:r>
              <a:rPr lang="en-US" b="1" dirty="0" smtClean="0"/>
              <a:t> 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&lt;/</a:t>
            </a:r>
            <a:r>
              <a:rPr lang="en-US" b="1" dirty="0"/>
              <a:t>div</a:t>
            </a:r>
            <a:r>
              <a:rPr lang="en-US" b="1" dirty="0" smtClean="0"/>
              <a:t>&gt;</a:t>
            </a:r>
          </a:p>
          <a:p>
            <a:endParaRPr lang="en-US" b="1" dirty="0" smtClean="0"/>
          </a:p>
          <a:p>
            <a:r>
              <a:rPr lang="en-US" b="1" dirty="0" smtClean="0"/>
              <a:t>&lt;/</a:t>
            </a:r>
            <a:r>
              <a:rPr lang="en-US" b="1" dirty="0"/>
              <a:t>form&gt; 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25202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Modal window </a:t>
            </a:r>
            <a:r>
              <a:rPr lang="en-US" b="1" dirty="0" smtClean="0">
                <a:solidFill>
                  <a:srgbClr val="0070C0"/>
                </a:solidFill>
              </a:rPr>
              <a:t>- 3</a:t>
            </a:r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116632"/>
            <a:ext cx="15121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07504" y="548680"/>
            <a:ext cx="8928992" cy="4365983"/>
            <a:chOff x="107504" y="548680"/>
            <a:chExt cx="8928992" cy="4365983"/>
          </a:xfrm>
        </p:grpSpPr>
        <p:sp>
          <p:nvSpPr>
            <p:cNvPr id="5" name="TextBox 4"/>
            <p:cNvSpPr txBox="1"/>
            <p:nvPr/>
          </p:nvSpPr>
          <p:spPr>
            <a:xfrm>
              <a:off x="107504" y="944345"/>
              <a:ext cx="8928992" cy="3970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&lt;section id="services"&gt;   </a:t>
              </a:r>
              <a:endParaRPr lang="en-US" b="1" dirty="0" smtClean="0"/>
            </a:p>
            <a:p>
              <a:r>
                <a:rPr lang="en-US" b="1" dirty="0"/>
                <a:t> </a:t>
              </a:r>
              <a:r>
                <a:rPr lang="en-US" b="1" dirty="0" smtClean="0"/>
                <a:t>  </a:t>
              </a:r>
            </a:p>
            <a:p>
              <a:r>
                <a:rPr lang="en-US" b="1" dirty="0" smtClean="0"/>
                <a:t>   &lt;</a:t>
              </a:r>
              <a:r>
                <a:rPr lang="en-US" b="1" dirty="0"/>
                <a:t>div class="container-fluid"&gt;      </a:t>
              </a:r>
              <a:endParaRPr lang="en-US" b="1" dirty="0" smtClean="0"/>
            </a:p>
            <a:p>
              <a:r>
                <a:rPr lang="en-US" b="1" dirty="0"/>
                <a:t> </a:t>
              </a:r>
              <a:r>
                <a:rPr lang="en-US" b="1" dirty="0" smtClean="0"/>
                <a:t>      &lt;</a:t>
              </a:r>
              <a:r>
                <a:rPr lang="en-US" b="1" dirty="0"/>
                <a:t>div class="page-header"&gt;           </a:t>
              </a:r>
              <a:endParaRPr lang="en-US" b="1" dirty="0" smtClean="0"/>
            </a:p>
            <a:p>
              <a:r>
                <a:rPr lang="en-US" b="1" dirty="0"/>
                <a:t> </a:t>
              </a:r>
              <a:r>
                <a:rPr lang="en-US" b="1" dirty="0" smtClean="0"/>
                <a:t>        &lt;</a:t>
              </a:r>
              <a:r>
                <a:rPr lang="en-US" b="1" dirty="0"/>
                <a:t>h1&gt;</a:t>
              </a:r>
              <a:r>
                <a:rPr lang="en-US" b="1" dirty="0">
                  <a:solidFill>
                    <a:srgbClr val="7030A0"/>
                  </a:solidFill>
                </a:rPr>
                <a:t>Our services </a:t>
              </a:r>
              <a:r>
                <a:rPr lang="en-US" b="1" dirty="0"/>
                <a:t>&lt;small&gt;</a:t>
              </a:r>
              <a:r>
                <a:rPr lang="en-US" b="1" dirty="0">
                  <a:solidFill>
                    <a:srgbClr val="7030A0"/>
                  </a:solidFill>
                </a:rPr>
                <a:t>for you</a:t>
              </a:r>
              <a:r>
                <a:rPr lang="en-US" b="1" dirty="0"/>
                <a:t>&lt;/small&gt;&lt;/h1&gt;                     </a:t>
              </a:r>
              <a:r>
                <a:rPr lang="en-US" b="1" dirty="0" smtClean="0"/>
                <a:t>   </a:t>
              </a:r>
            </a:p>
            <a:p>
              <a:r>
                <a:rPr lang="en-US" b="1" dirty="0"/>
                <a:t> </a:t>
              </a:r>
              <a:r>
                <a:rPr lang="en-US" b="1" dirty="0" smtClean="0"/>
                <a:t>       &lt;/</a:t>
              </a:r>
              <a:r>
                <a:rPr lang="en-US" b="1" dirty="0"/>
                <a:t>div</a:t>
              </a:r>
              <a:r>
                <a:rPr lang="en-US" b="1" dirty="0" smtClean="0"/>
                <a:t>&gt;</a:t>
              </a:r>
            </a:p>
            <a:p>
              <a:r>
                <a:rPr lang="en-US" b="1" dirty="0" smtClean="0"/>
                <a:t>       </a:t>
              </a:r>
            </a:p>
            <a:p>
              <a:r>
                <a:rPr lang="en-US" b="1" dirty="0"/>
                <a:t> </a:t>
              </a:r>
              <a:r>
                <a:rPr lang="en-US" b="1" dirty="0" smtClean="0"/>
                <a:t>        &lt;</a:t>
              </a:r>
              <a:r>
                <a:rPr lang="en-US" b="1" dirty="0"/>
                <a:t>div class="row"&gt; </a:t>
              </a:r>
              <a:r>
                <a:rPr lang="en-US" b="1" dirty="0">
                  <a:solidFill>
                    <a:schemeClr val="accent3"/>
                  </a:solidFill>
                </a:rPr>
                <a:t>/--------- 1 ----------- </a:t>
              </a:r>
              <a:r>
                <a:rPr lang="en-US" b="1" dirty="0" smtClean="0">
                  <a:solidFill>
                    <a:schemeClr val="accent3"/>
                  </a:solidFill>
                </a:rPr>
                <a:t>/ </a:t>
              </a:r>
              <a:r>
                <a:rPr lang="en-US" b="1" dirty="0" smtClean="0"/>
                <a:t>&lt;/</a:t>
              </a:r>
              <a:r>
                <a:rPr lang="en-US" b="1" dirty="0"/>
                <a:t>div&gt; </a:t>
              </a:r>
              <a:endParaRPr lang="en-US" b="1" dirty="0" smtClean="0"/>
            </a:p>
            <a:p>
              <a:r>
                <a:rPr lang="en-US" b="1" dirty="0"/>
                <a:t> </a:t>
              </a:r>
              <a:r>
                <a:rPr lang="en-US" b="1" dirty="0" smtClean="0"/>
                <a:t>        </a:t>
              </a:r>
              <a:r>
                <a:rPr lang="en-US" b="1" dirty="0"/>
                <a:t>&lt;div class="row"&gt; </a:t>
              </a:r>
              <a:r>
                <a:rPr lang="en-US" b="1" dirty="0">
                  <a:solidFill>
                    <a:schemeClr val="accent3"/>
                  </a:solidFill>
                </a:rPr>
                <a:t>/--------- 1 ----------- </a:t>
              </a:r>
              <a:r>
                <a:rPr lang="en-US" b="1" dirty="0" smtClean="0">
                  <a:solidFill>
                    <a:schemeClr val="accent3"/>
                  </a:solidFill>
                </a:rPr>
                <a:t>/</a:t>
              </a:r>
              <a:r>
                <a:rPr lang="en-US" b="1" dirty="0" smtClean="0"/>
                <a:t> </a:t>
              </a:r>
              <a:r>
                <a:rPr lang="en-US" b="1" dirty="0"/>
                <a:t>&lt;/div</a:t>
              </a:r>
              <a:r>
                <a:rPr lang="en-US" b="1" dirty="0" smtClean="0"/>
                <a:t>&gt;</a:t>
              </a:r>
            </a:p>
            <a:p>
              <a:r>
                <a:rPr lang="en-US" b="1" dirty="0"/>
                <a:t> </a:t>
              </a:r>
              <a:r>
                <a:rPr lang="en-US" b="1" dirty="0" smtClean="0"/>
                <a:t>        </a:t>
              </a:r>
              <a:r>
                <a:rPr lang="en-US" b="1" dirty="0"/>
                <a:t>&lt;div class="row"&gt; </a:t>
              </a:r>
              <a:r>
                <a:rPr lang="en-US" b="1" dirty="0">
                  <a:solidFill>
                    <a:schemeClr val="accent3"/>
                  </a:solidFill>
                </a:rPr>
                <a:t>/--------- 1 ----------- /</a:t>
              </a:r>
              <a:r>
                <a:rPr lang="en-US" b="1" dirty="0"/>
                <a:t> </a:t>
              </a:r>
              <a:r>
                <a:rPr lang="en-US" b="1" dirty="0" smtClean="0"/>
                <a:t>&lt;/</a:t>
              </a:r>
              <a:r>
                <a:rPr lang="en-US" b="1" dirty="0"/>
                <a:t>div</a:t>
              </a:r>
              <a:r>
                <a:rPr lang="en-US" b="1" dirty="0" smtClean="0"/>
                <a:t>&gt;</a:t>
              </a:r>
            </a:p>
            <a:p>
              <a:r>
                <a:rPr lang="en-US" b="1" dirty="0"/>
                <a:t> </a:t>
              </a:r>
              <a:r>
                <a:rPr lang="en-US" b="1" dirty="0" smtClean="0"/>
                <a:t>        &lt;</a:t>
              </a:r>
              <a:r>
                <a:rPr lang="en-US" b="1" dirty="0"/>
                <a:t>div class="row"&gt; </a:t>
              </a:r>
              <a:r>
                <a:rPr lang="en-US" b="1" dirty="0">
                  <a:solidFill>
                    <a:schemeClr val="accent3"/>
                  </a:solidFill>
                </a:rPr>
                <a:t>/--------- 1 ----------- /</a:t>
              </a:r>
              <a:r>
                <a:rPr lang="en-US" b="1" dirty="0"/>
                <a:t> </a:t>
              </a:r>
              <a:r>
                <a:rPr lang="en-US" b="1" dirty="0" smtClean="0"/>
                <a:t>&lt;/</a:t>
              </a:r>
              <a:r>
                <a:rPr lang="en-US" b="1" dirty="0"/>
                <a:t>div</a:t>
              </a:r>
              <a:r>
                <a:rPr lang="en-US" b="1" dirty="0" smtClean="0"/>
                <a:t>&gt;</a:t>
              </a:r>
            </a:p>
            <a:p>
              <a:r>
                <a:rPr lang="en-US" b="1" dirty="0" smtClean="0"/>
                <a:t>    </a:t>
              </a:r>
              <a:r>
                <a:rPr lang="en-US" b="1" dirty="0"/>
                <a:t>&lt;/div</a:t>
              </a:r>
              <a:r>
                <a:rPr lang="en-US" b="1" dirty="0" smtClean="0"/>
                <a:t>&gt;</a:t>
              </a:r>
            </a:p>
            <a:p>
              <a:endParaRPr lang="en-US" b="1" dirty="0" smtClean="0"/>
            </a:p>
            <a:p>
              <a:r>
                <a:rPr lang="en-US" b="1" dirty="0" smtClean="0"/>
                <a:t>&lt;/</a:t>
              </a:r>
              <a:r>
                <a:rPr lang="en-US" b="1" dirty="0"/>
                <a:t>section&gt;</a:t>
              </a:r>
              <a:endParaRPr lang="en-US" b="1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7504" y="548680"/>
              <a:ext cx="8928992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2060"/>
                  </a:solidFill>
                </a:rPr>
                <a:t>#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services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&gt;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.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container-fluid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&gt;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(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.page-header</a:t>
              </a:r>
              <a:r>
                <a:rPr lang="en-US" sz="2000" b="1" dirty="0">
                  <a:solidFill>
                    <a:schemeClr val="accent2"/>
                  </a:solidFill>
                </a:rPr>
                <a:t>&gt;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h1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&gt;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small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)</a:t>
              </a:r>
              <a:endParaRPr lang="ru-RU" sz="2000" b="1" dirty="0" smtClean="0">
                <a:solidFill>
                  <a:srgbClr val="00206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512" y="44624"/>
            <a:ext cx="151216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Services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465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397675"/>
            <a:ext cx="892899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3 </a:t>
            </a:r>
            <a:r>
              <a:rPr lang="ru-RU" b="1" i="1" dirty="0" smtClean="0">
                <a:solidFill>
                  <a:srgbClr val="7030A0"/>
                </a:solidFill>
              </a:rPr>
              <a:t>элемента в строке</a:t>
            </a:r>
          </a:p>
          <a:p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&lt;article </a:t>
            </a:r>
            <a:r>
              <a:rPr lang="en-US" b="1" dirty="0"/>
              <a:t>class="</a:t>
            </a:r>
            <a:r>
              <a:rPr lang="en-US" b="1" dirty="0">
                <a:solidFill>
                  <a:srgbClr val="0070C0"/>
                </a:solidFill>
              </a:rPr>
              <a:t>col-md-4</a:t>
            </a:r>
            <a:r>
              <a:rPr lang="en-US" b="1" dirty="0"/>
              <a:t>"&gt;    </a:t>
            </a:r>
            <a:endParaRPr lang="ru-RU" b="1" dirty="0" smtClean="0"/>
          </a:p>
          <a:p>
            <a:r>
              <a:rPr lang="ru-RU" b="1" dirty="0" smtClean="0"/>
              <a:t>   </a:t>
            </a:r>
            <a:r>
              <a:rPr lang="en-US" b="1" dirty="0" smtClean="0"/>
              <a:t>&lt;</a:t>
            </a:r>
            <a:r>
              <a:rPr lang="en-US" b="1" dirty="0" err="1"/>
              <a:t>img</a:t>
            </a:r>
            <a:r>
              <a:rPr lang="en-US" b="1" dirty="0"/>
              <a:t> class="</a:t>
            </a:r>
            <a:r>
              <a:rPr lang="en-US" b="1" dirty="0">
                <a:solidFill>
                  <a:srgbClr val="0070C0"/>
                </a:solidFill>
              </a:rPr>
              <a:t>rounded-circle</a:t>
            </a:r>
            <a:r>
              <a:rPr lang="en-US" b="1" dirty="0"/>
              <a:t>"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i</a:t>
            </a:r>
            <a:r>
              <a:rPr lang="en-US" b="1" dirty="0"/>
              <a:t>/icons/ico1.png"&gt; </a:t>
            </a:r>
            <a:endParaRPr lang="ru-RU" b="1" dirty="0" smtClean="0"/>
          </a:p>
          <a:p>
            <a:r>
              <a:rPr lang="ru-RU" b="1" dirty="0" smtClean="0"/>
              <a:t>   </a:t>
            </a:r>
            <a:r>
              <a:rPr lang="en-US" b="1" dirty="0" smtClean="0"/>
              <a:t>&lt;</a:t>
            </a:r>
            <a:r>
              <a:rPr lang="en-US" b="1" dirty="0"/>
              <a:t>p class="</a:t>
            </a:r>
            <a:r>
              <a:rPr lang="en-US" b="1" dirty="0">
                <a:solidFill>
                  <a:srgbClr val="0070C0"/>
                </a:solidFill>
              </a:rPr>
              <a:t>lead</a:t>
            </a:r>
            <a:r>
              <a:rPr lang="en-US" b="1" dirty="0"/>
              <a:t>"&gt;Prototyping&lt;/p&gt;  </a:t>
            </a:r>
            <a:endParaRPr lang="ru-RU" b="1" dirty="0" smtClean="0"/>
          </a:p>
          <a:p>
            <a:r>
              <a:rPr lang="ru-RU" b="1" dirty="0" smtClean="0"/>
              <a:t>   </a:t>
            </a:r>
            <a:r>
              <a:rPr lang="en-US" b="1" dirty="0" smtClean="0"/>
              <a:t>&lt;</a:t>
            </a:r>
            <a:r>
              <a:rPr lang="en-US" b="1" dirty="0"/>
              <a:t>p class="</a:t>
            </a:r>
            <a:r>
              <a:rPr lang="en-US" b="1" dirty="0">
                <a:solidFill>
                  <a:srgbClr val="0070C0"/>
                </a:solidFill>
              </a:rPr>
              <a:t>info</a:t>
            </a:r>
            <a:r>
              <a:rPr lang="en-US" b="1" dirty="0"/>
              <a:t>"&gt;lorem20&lt;/p</a:t>
            </a:r>
            <a:r>
              <a:rPr lang="en-US" b="1" dirty="0" smtClean="0"/>
              <a:t>&gt;</a:t>
            </a:r>
            <a:endParaRPr lang="ru-RU" b="1" dirty="0" smtClean="0"/>
          </a:p>
          <a:p>
            <a:r>
              <a:rPr lang="en-US" b="1" dirty="0" smtClean="0"/>
              <a:t>&lt;/article&gt;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76672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smtClean="0">
                <a:solidFill>
                  <a:schemeClr val="accent2"/>
                </a:solidFill>
              </a:rPr>
              <a:t>article.col-md-4.text-center&gt;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   img.rounded-circle+p.lead+p.info&gt;lorem20</a:t>
            </a:r>
            <a:r>
              <a:rPr lang="en-US" b="1" dirty="0">
                <a:solidFill>
                  <a:schemeClr val="accent2"/>
                </a:solidFill>
              </a:rPr>
              <a:t>)*3</a:t>
            </a:r>
            <a:endParaRPr lang="ru-RU" b="1" dirty="0" smtClean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44624"/>
            <a:ext cx="15121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/--1--/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48680"/>
            <a:ext cx="892899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div class="</a:t>
            </a:r>
            <a:r>
              <a:rPr lang="en-US" b="1" dirty="0" err="1">
                <a:solidFill>
                  <a:srgbClr val="0070C0"/>
                </a:solidFill>
              </a:rPr>
              <a:t>jumbotron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jumbotron</a:t>
            </a:r>
            <a:r>
              <a:rPr lang="en-US" b="1" dirty="0">
                <a:solidFill>
                  <a:srgbClr val="0070C0"/>
                </a:solidFill>
              </a:rPr>
              <a:t>-fluid</a:t>
            </a:r>
            <a:r>
              <a:rPr lang="en-US" b="1" dirty="0"/>
              <a:t>" id="</a:t>
            </a:r>
            <a:r>
              <a:rPr lang="en-US" b="1" dirty="0" err="1">
                <a:solidFill>
                  <a:schemeClr val="accent2"/>
                </a:solidFill>
              </a:rPr>
              <a:t>testimonilas</a:t>
            </a:r>
            <a:r>
              <a:rPr lang="en-US" b="1" dirty="0" smtClean="0"/>
              <a:t>"&gt;</a:t>
            </a:r>
          </a:p>
          <a:p>
            <a:r>
              <a:rPr lang="en-US" b="1" dirty="0" smtClean="0"/>
              <a:t>  &lt;</a:t>
            </a:r>
            <a:r>
              <a:rPr lang="en-US" b="1" dirty="0"/>
              <a:t>div class="</a:t>
            </a:r>
            <a:r>
              <a:rPr lang="en-US" b="1" dirty="0">
                <a:solidFill>
                  <a:srgbClr val="0070C0"/>
                </a:solidFill>
              </a:rPr>
              <a:t>container</a:t>
            </a:r>
            <a:r>
              <a:rPr lang="en-US" b="1" dirty="0"/>
              <a:t>"&gt;  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/>
              <a:t>h1&gt;Testimonials&lt;/h1&gt;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  <a:r>
              <a:rPr lang="en-US" b="1" dirty="0">
                <a:solidFill>
                  <a:srgbClr val="7030A0"/>
                </a:solidFill>
              </a:rPr>
              <a:t>lorem30</a:t>
            </a:r>
            <a:r>
              <a:rPr lang="en-US" b="1" dirty="0"/>
              <a:t>&lt;/</a:t>
            </a:r>
            <a:r>
              <a:rPr lang="en-US" b="1" dirty="0" err="1"/>
              <a:t>blockquote</a:t>
            </a:r>
            <a:r>
              <a:rPr lang="en-US" b="1" dirty="0"/>
              <a:t>&gt;        </a:t>
            </a:r>
            <a:r>
              <a:rPr lang="en-US" b="1" dirty="0" smtClean="0"/>
              <a:t>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  <a:r>
              <a:rPr lang="en-US" b="1" dirty="0">
                <a:solidFill>
                  <a:srgbClr val="7030A0"/>
                </a:solidFill>
              </a:rPr>
              <a:t>lorem30</a:t>
            </a:r>
            <a:r>
              <a:rPr lang="en-US" b="1" dirty="0"/>
              <a:t>&lt;/</a:t>
            </a:r>
            <a:r>
              <a:rPr lang="en-US" b="1" dirty="0" err="1"/>
              <a:t>blockquote</a:t>
            </a:r>
            <a:r>
              <a:rPr lang="en-US" b="1" dirty="0"/>
              <a:t>&gt;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  <a:r>
              <a:rPr lang="en-US" b="1" dirty="0">
                <a:solidFill>
                  <a:srgbClr val="7030A0"/>
                </a:solidFill>
              </a:rPr>
              <a:t>lorem30</a:t>
            </a:r>
            <a:r>
              <a:rPr lang="en-US" b="1" dirty="0"/>
              <a:t>&lt;/</a:t>
            </a:r>
            <a:r>
              <a:rPr lang="en-US" b="1" dirty="0" err="1"/>
              <a:t>blockquote</a:t>
            </a:r>
            <a:r>
              <a:rPr lang="en-US" b="1" dirty="0"/>
              <a:t>&gt;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  <a:r>
              <a:rPr lang="en-US" b="1" dirty="0">
                <a:solidFill>
                  <a:srgbClr val="7030A0"/>
                </a:solidFill>
              </a:rPr>
              <a:t>lorem30</a:t>
            </a:r>
            <a:r>
              <a:rPr lang="en-US" b="1" dirty="0"/>
              <a:t>&lt;/</a:t>
            </a:r>
            <a:r>
              <a:rPr lang="en-US" b="1" dirty="0" err="1"/>
              <a:t>blockquote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  &lt;/div&gt;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div&gt;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44624"/>
            <a:ext cx="21602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Testimonials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985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07504" y="548680"/>
            <a:ext cx="8928992" cy="3733383"/>
            <a:chOff x="107504" y="548680"/>
            <a:chExt cx="8928992" cy="3733383"/>
          </a:xfrm>
        </p:grpSpPr>
        <p:sp>
          <p:nvSpPr>
            <p:cNvPr id="5" name="TextBox 4"/>
            <p:cNvSpPr txBox="1"/>
            <p:nvPr/>
          </p:nvSpPr>
          <p:spPr>
            <a:xfrm>
              <a:off x="107504" y="1419741"/>
              <a:ext cx="8928992" cy="28623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&lt;div id="</a:t>
              </a:r>
              <a:r>
                <a:rPr lang="en-US" b="1" dirty="0">
                  <a:solidFill>
                    <a:srgbClr val="0070C0"/>
                  </a:solidFill>
                </a:rPr>
                <a:t>team</a:t>
              </a:r>
              <a:r>
                <a:rPr lang="en-US" b="1" dirty="0" smtClean="0"/>
                <a:t>"&gt;</a:t>
              </a:r>
            </a:p>
            <a:p>
              <a:r>
                <a:rPr lang="en-US" b="1" dirty="0" smtClean="0"/>
                <a:t>   &lt;</a:t>
              </a:r>
              <a:r>
                <a:rPr lang="en-US" b="1" dirty="0"/>
                <a:t>div class="</a:t>
              </a:r>
              <a:r>
                <a:rPr lang="en-US" b="1" dirty="0">
                  <a:solidFill>
                    <a:srgbClr val="0070C0"/>
                  </a:solidFill>
                </a:rPr>
                <a:t>container-fluid</a:t>
              </a:r>
              <a:r>
                <a:rPr lang="en-US" b="1" dirty="0" smtClean="0"/>
                <a:t>"&gt;</a:t>
              </a:r>
            </a:p>
            <a:p>
              <a:r>
                <a:rPr lang="en-US" b="1" dirty="0"/>
                <a:t>	&lt;div class="</a:t>
              </a:r>
              <a:r>
                <a:rPr lang="en-US" b="1" dirty="0">
                  <a:solidFill>
                    <a:srgbClr val="0070C0"/>
                  </a:solidFill>
                </a:rPr>
                <a:t>page-header</a:t>
              </a:r>
              <a:r>
                <a:rPr lang="en-US" b="1" dirty="0"/>
                <a:t>"&gt;					</a:t>
              </a:r>
              <a:r>
                <a:rPr lang="en-US" b="1" dirty="0" smtClean="0"/>
                <a:t>   </a:t>
              </a:r>
            </a:p>
            <a:p>
              <a:r>
                <a:rPr lang="en-US" b="1" dirty="0"/>
                <a:t> </a:t>
              </a:r>
              <a:r>
                <a:rPr lang="en-US" b="1" dirty="0" smtClean="0"/>
                <a:t>         &lt;</a:t>
              </a:r>
              <a:r>
                <a:rPr lang="en-US" b="1" dirty="0"/>
                <a:t>h1&gt;Our team &lt;small&gt;of experts&lt;/small&gt;&lt;/h1&gt;			</a:t>
              </a:r>
              <a:r>
                <a:rPr lang="en-US" b="1" dirty="0" smtClean="0"/>
                <a:t>&lt;/</a:t>
              </a:r>
              <a:r>
                <a:rPr lang="en-US" b="1" dirty="0"/>
                <a:t>div</a:t>
              </a:r>
              <a:r>
                <a:rPr lang="en-US" b="1" dirty="0" smtClean="0"/>
                <a:t>&gt;</a:t>
              </a:r>
            </a:p>
            <a:p>
              <a:r>
                <a:rPr lang="en-US" b="1" dirty="0"/>
                <a:t> 	 &lt;div </a:t>
              </a:r>
              <a:r>
                <a:rPr lang="en-US" b="1" dirty="0">
                  <a:solidFill>
                    <a:schemeClr val="accent2"/>
                  </a:solidFill>
                </a:rPr>
                <a:t>class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70C0"/>
                  </a:solidFill>
                </a:rPr>
                <a:t>row</a:t>
              </a:r>
              <a:r>
                <a:rPr lang="en-US" b="1" dirty="0"/>
                <a:t>"&gt; </a:t>
              </a:r>
              <a:r>
                <a:rPr lang="en-US" b="1" dirty="0">
                  <a:solidFill>
                    <a:schemeClr val="accent2"/>
                  </a:solidFill>
                </a:rPr>
                <a:t>/--------- 1 ----------- /</a:t>
              </a:r>
              <a:r>
                <a:rPr lang="en-US" b="1" dirty="0"/>
                <a:t>  &lt;/div</a:t>
              </a:r>
              <a:r>
                <a:rPr lang="en-US" b="1" dirty="0" smtClean="0"/>
                <a:t>&gt;</a:t>
              </a:r>
            </a:p>
            <a:p>
              <a:r>
                <a:rPr lang="en-US" b="1" dirty="0" smtClean="0"/>
                <a:t>       &lt;</a:t>
              </a:r>
              <a:r>
                <a:rPr lang="en-US" b="1" dirty="0"/>
                <a:t>div </a:t>
              </a:r>
              <a:r>
                <a:rPr lang="en-US" b="1" dirty="0">
                  <a:solidFill>
                    <a:schemeClr val="accent2"/>
                  </a:solidFill>
                </a:rPr>
                <a:t>class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70C0"/>
                  </a:solidFill>
                </a:rPr>
                <a:t>row</a:t>
              </a:r>
              <a:r>
                <a:rPr lang="en-US" b="1" dirty="0"/>
                <a:t>"&gt; </a:t>
              </a:r>
              <a:r>
                <a:rPr lang="en-US" b="1" dirty="0">
                  <a:solidFill>
                    <a:schemeClr val="accent2"/>
                  </a:solidFill>
                </a:rPr>
                <a:t>/--------- 1 ----------- /</a:t>
              </a:r>
              <a:r>
                <a:rPr lang="en-US" b="1" dirty="0"/>
                <a:t>  &lt;/div</a:t>
              </a:r>
              <a:r>
                <a:rPr lang="en-US" b="1" dirty="0" smtClean="0"/>
                <a:t>&gt;</a:t>
              </a:r>
            </a:p>
            <a:p>
              <a:r>
                <a:rPr lang="en-US" b="1" dirty="0" smtClean="0"/>
                <a:t>       &lt;</a:t>
              </a:r>
              <a:r>
                <a:rPr lang="en-US" b="1" dirty="0"/>
                <a:t>div </a:t>
              </a:r>
              <a:r>
                <a:rPr lang="en-US" b="1" dirty="0">
                  <a:solidFill>
                    <a:schemeClr val="accent2"/>
                  </a:solidFill>
                </a:rPr>
                <a:t>class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70C0"/>
                  </a:solidFill>
                </a:rPr>
                <a:t>row</a:t>
              </a:r>
              <a:r>
                <a:rPr lang="en-US" b="1" dirty="0"/>
                <a:t>"&gt; </a:t>
              </a:r>
              <a:r>
                <a:rPr lang="en-US" b="1" dirty="0">
                  <a:solidFill>
                    <a:schemeClr val="accent2"/>
                  </a:solidFill>
                </a:rPr>
                <a:t>/--------- 1 ----------- /</a:t>
              </a:r>
              <a:r>
                <a:rPr lang="en-US" b="1" dirty="0"/>
                <a:t>  &lt;/div</a:t>
              </a:r>
              <a:r>
                <a:rPr lang="en-US" b="1" dirty="0" smtClean="0"/>
                <a:t>&gt;</a:t>
              </a:r>
            </a:p>
            <a:p>
              <a:r>
                <a:rPr lang="en-US" b="1" dirty="0" smtClean="0"/>
                <a:t>   &lt;/div&gt;</a:t>
              </a:r>
            </a:p>
            <a:p>
              <a:r>
                <a:rPr lang="en-US" b="1" dirty="0" smtClean="0"/>
                <a:t>&lt;/div&gt;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7504" y="548680"/>
              <a:ext cx="8928992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#team&gt;.container-fluid&gt;.page-header&gt;(h1+.row*3)</a:t>
              </a:r>
              <a:endParaRPr lang="ru-RU" sz="2000" b="1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512" y="44624"/>
            <a:ext cx="9361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Team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526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493" y="2492896"/>
            <a:ext cx="89289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&lt;div </a:t>
            </a:r>
            <a:r>
              <a:rPr lang="en-US" b="1" dirty="0">
                <a:solidFill>
                  <a:schemeClr val="accent2"/>
                </a:solidFill>
              </a:rPr>
              <a:t>class</a:t>
            </a:r>
            <a:r>
              <a:rPr lang="en-US" b="1" dirty="0"/>
              <a:t>="</a:t>
            </a:r>
            <a:r>
              <a:rPr lang="en-US" b="1" dirty="0" smtClean="0">
                <a:solidFill>
                  <a:srgbClr val="0070C0"/>
                </a:solidFill>
              </a:rPr>
              <a:t>col-md-3 text-center</a:t>
            </a:r>
            <a:r>
              <a:rPr lang="en-US" b="1" dirty="0" smtClean="0"/>
              <a:t>"&gt;</a:t>
            </a:r>
            <a:r>
              <a:rPr lang="en-US" b="1" dirty="0"/>
              <a:t>				</a:t>
            </a:r>
            <a:r>
              <a:rPr lang="en-US" b="1" dirty="0" smtClean="0"/>
              <a:t>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class</a:t>
            </a:r>
            <a:r>
              <a:rPr lang="en-US" b="1" dirty="0" smtClean="0"/>
              <a:t>="</a:t>
            </a:r>
            <a:r>
              <a:rPr lang="en-US" b="1" dirty="0" smtClean="0">
                <a:solidFill>
                  <a:srgbClr val="0070C0"/>
                </a:solidFill>
              </a:rPr>
              <a:t>rounded-circle</a:t>
            </a:r>
            <a:r>
              <a:rPr lang="en-US" b="1" dirty="0" smtClean="0"/>
              <a:t>"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i</a:t>
            </a:r>
            <a:r>
              <a:rPr lang="en-US" b="1" dirty="0"/>
              <a:t>/persons/person1.png</a:t>
            </a:r>
            <a:r>
              <a:rPr lang="en-US" b="1" dirty="0" smtClean="0"/>
              <a:t>"&gt;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p </a:t>
            </a:r>
            <a:r>
              <a:rPr lang="en-US" b="1" dirty="0">
                <a:solidFill>
                  <a:schemeClr val="accent2"/>
                </a:solidFill>
              </a:rPr>
              <a:t>class</a:t>
            </a:r>
            <a:r>
              <a:rPr lang="en-US" b="1" dirty="0"/>
              <a:t>="</a:t>
            </a:r>
            <a:r>
              <a:rPr lang="en-US" b="1" dirty="0">
                <a:solidFill>
                  <a:srgbClr val="0070C0"/>
                </a:solidFill>
              </a:rPr>
              <a:t>lead</a:t>
            </a:r>
            <a:r>
              <a:rPr lang="en-US" b="1" dirty="0"/>
              <a:t>"&gt;CEO and Co Finder&lt;/p&gt;			</a:t>
            </a:r>
            <a:r>
              <a:rPr lang="en-US" b="1" dirty="0" smtClean="0"/>
              <a:t>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/>
              <a:t>p </a:t>
            </a:r>
            <a:r>
              <a:rPr lang="en-US" b="1" dirty="0">
                <a:solidFill>
                  <a:schemeClr val="accent2"/>
                </a:solidFill>
              </a:rPr>
              <a:t>class</a:t>
            </a:r>
            <a:r>
              <a:rPr lang="en-US" b="1" dirty="0"/>
              <a:t>="</a:t>
            </a:r>
            <a:r>
              <a:rPr lang="en-US" b="1" dirty="0">
                <a:solidFill>
                  <a:srgbClr val="0070C0"/>
                </a:solidFill>
              </a:rPr>
              <a:t>info</a:t>
            </a:r>
            <a:r>
              <a:rPr lang="en-US" b="1" dirty="0" smtClean="0"/>
              <a:t>"&gt; ... &lt;/p&gt;</a:t>
            </a:r>
          </a:p>
          <a:p>
            <a:r>
              <a:rPr lang="en-US" b="1" dirty="0" smtClean="0"/>
              <a:t>&lt;/div&gt;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928992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0070C0"/>
                </a:solidFill>
              </a:rPr>
              <a:t>.col-md-3.text-center</a:t>
            </a:r>
            <a:r>
              <a:rPr lang="en-US" sz="20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img.rounded</a:t>
            </a:r>
            <a:r>
              <a:rPr lang="en-US" sz="2000" b="1" dirty="0" smtClean="0">
                <a:solidFill>
                  <a:srgbClr val="0070C0"/>
                </a:solidFill>
              </a:rPr>
              <a:t>-circle[</a:t>
            </a:r>
            <a:r>
              <a:rPr lang="en-US" sz="2000" b="1" dirty="0" err="1" smtClean="0">
                <a:solidFill>
                  <a:srgbClr val="0070C0"/>
                </a:solidFill>
              </a:rPr>
              <a:t>src</a:t>
            </a:r>
            <a:r>
              <a:rPr lang="en-US" sz="2000" b="1" dirty="0">
                <a:solidFill>
                  <a:srgbClr val="0070C0"/>
                </a:solidFill>
              </a:rPr>
              <a:t>="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/persons/person1.png</a:t>
            </a:r>
            <a:r>
              <a:rPr lang="en-US" sz="2000" b="1" dirty="0" smtClean="0">
                <a:solidFill>
                  <a:srgbClr val="0070C0"/>
                </a:solidFill>
              </a:rPr>
              <a:t>"]+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p.lead</a:t>
            </a:r>
            <a:r>
              <a:rPr lang="en-US" sz="2000" b="1" dirty="0" smtClean="0">
                <a:solidFill>
                  <a:srgbClr val="0070C0"/>
                </a:solidFill>
              </a:rPr>
              <a:t>{CEO </a:t>
            </a:r>
            <a:r>
              <a:rPr lang="en-US" sz="2000" b="1" dirty="0">
                <a:solidFill>
                  <a:srgbClr val="0070C0"/>
                </a:solidFill>
              </a:rPr>
              <a:t>and Founder</a:t>
            </a:r>
            <a:r>
              <a:rPr lang="en-US" sz="2000" b="1" dirty="0" smtClean="0">
                <a:solidFill>
                  <a:srgbClr val="0070C0"/>
                </a:solidFill>
              </a:rPr>
              <a:t>}+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p.info&gt;lorem30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  <a:r>
              <a:rPr lang="en-US" sz="2000" b="1" dirty="0">
                <a:solidFill>
                  <a:srgbClr val="0070C0"/>
                </a:solidFill>
              </a:rPr>
              <a:t>*4</a:t>
            </a:r>
            <a:endParaRPr lang="ru-RU" sz="2000" b="1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15121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/--1--/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07504" y="548680"/>
            <a:ext cx="8928992" cy="3456384"/>
            <a:chOff x="107504" y="548680"/>
            <a:chExt cx="8928992" cy="3456384"/>
          </a:xfrm>
        </p:grpSpPr>
        <p:sp>
          <p:nvSpPr>
            <p:cNvPr id="5" name="TextBox 4"/>
            <p:cNvSpPr txBox="1"/>
            <p:nvPr/>
          </p:nvSpPr>
          <p:spPr>
            <a:xfrm>
              <a:off x="107504" y="1419741"/>
              <a:ext cx="8928992" cy="25853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&lt;div </a:t>
              </a:r>
              <a:r>
                <a:rPr lang="en-US" b="1" dirty="0">
                  <a:solidFill>
                    <a:schemeClr val="accent2"/>
                  </a:solidFill>
                </a:rPr>
                <a:t>class</a:t>
              </a:r>
              <a:r>
                <a:rPr lang="en-US" b="1" dirty="0"/>
                <a:t>="</a:t>
              </a:r>
              <a:r>
                <a:rPr lang="en-US" b="1" dirty="0" err="1" smtClean="0">
                  <a:solidFill>
                    <a:srgbClr val="0070C0"/>
                  </a:solidFill>
                </a:rPr>
                <a:t>jumbotron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jumbotron</a:t>
              </a:r>
              <a:r>
                <a:rPr lang="en-US" b="1" dirty="0" smtClean="0">
                  <a:solidFill>
                    <a:srgbClr val="0070C0"/>
                  </a:solidFill>
                </a:rPr>
                <a:t>-fluid</a:t>
              </a:r>
              <a:r>
                <a:rPr lang="en-US" b="1" dirty="0" smtClean="0"/>
                <a:t>" </a:t>
              </a:r>
              <a:r>
                <a:rPr lang="en-US" b="1" dirty="0">
                  <a:solidFill>
                    <a:schemeClr val="accent2"/>
                  </a:solidFill>
                </a:rPr>
                <a:t>id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70C0"/>
                  </a:solidFill>
                </a:rPr>
                <a:t>portfolio</a:t>
              </a:r>
              <a:r>
                <a:rPr lang="en-US" b="1" dirty="0" smtClean="0"/>
                <a:t>"&gt;</a:t>
              </a:r>
            </a:p>
            <a:p>
              <a:r>
                <a:rPr lang="en-US" b="1" dirty="0"/>
                <a:t> &lt;div class="</a:t>
              </a:r>
              <a:r>
                <a:rPr lang="en-US" b="1" dirty="0">
                  <a:solidFill>
                    <a:srgbClr val="0070C0"/>
                  </a:solidFill>
                </a:rPr>
                <a:t>container</a:t>
              </a:r>
              <a:r>
                <a:rPr lang="en-US" b="1" dirty="0"/>
                <a:t>"&gt;</a:t>
              </a:r>
              <a:endParaRPr lang="en-US" b="1" dirty="0" smtClean="0"/>
            </a:p>
            <a:p>
              <a:r>
                <a:rPr lang="en-US" b="1" dirty="0" smtClean="0"/>
                <a:t> </a:t>
              </a:r>
              <a:r>
                <a:rPr lang="en-US" b="1" dirty="0"/>
                <a:t>	&lt;h1&gt;Portfolio&lt;/h1</a:t>
              </a:r>
              <a:r>
                <a:rPr lang="en-US" b="1" dirty="0" smtClean="0"/>
                <a:t>&gt;</a:t>
              </a:r>
            </a:p>
            <a:p>
              <a:r>
                <a:rPr lang="en-US" b="1" dirty="0"/>
                <a:t>	&lt;</a:t>
              </a:r>
              <a:r>
                <a:rPr lang="en-US" b="1" dirty="0" smtClean="0"/>
                <a:t>p&gt;lorem20&lt;/p&gt;</a:t>
              </a:r>
            </a:p>
            <a:p>
              <a:r>
                <a:rPr lang="en-US" b="1" dirty="0" smtClean="0"/>
                <a:t>       &lt;p&gt;lorem20&lt;/</a:t>
              </a:r>
              <a:r>
                <a:rPr lang="en-US" b="1" dirty="0"/>
                <a:t>p</a:t>
              </a:r>
              <a:r>
                <a:rPr lang="en-US" b="1" dirty="0" smtClean="0"/>
                <a:t>&gt;</a:t>
              </a:r>
            </a:p>
            <a:p>
              <a:r>
                <a:rPr lang="en-US" b="1" dirty="0" smtClean="0"/>
                <a:t>       &lt;p&gt;lorem20&lt;/</a:t>
              </a:r>
              <a:r>
                <a:rPr lang="en-US" b="1" dirty="0"/>
                <a:t>p</a:t>
              </a:r>
              <a:r>
                <a:rPr lang="en-US" b="1" dirty="0" smtClean="0"/>
                <a:t>&gt;</a:t>
              </a:r>
            </a:p>
            <a:p>
              <a:r>
                <a:rPr lang="en-US" b="1" dirty="0"/>
                <a:t> </a:t>
              </a:r>
              <a:r>
                <a:rPr lang="en-US" b="1" dirty="0" smtClean="0"/>
                <a:t>      &lt;</a:t>
              </a:r>
              <a:r>
                <a:rPr lang="en-US" b="1" dirty="0"/>
                <a:t>a </a:t>
              </a:r>
              <a:r>
                <a:rPr lang="en-US" b="1" dirty="0" err="1"/>
                <a:t>href</a:t>
              </a:r>
              <a:r>
                <a:rPr lang="en-US" b="1" dirty="0"/>
                <a:t>="#" </a:t>
              </a:r>
              <a:r>
                <a:rPr lang="en-US" b="1" dirty="0">
                  <a:solidFill>
                    <a:schemeClr val="accent2"/>
                  </a:solidFill>
                </a:rPr>
                <a:t>class</a:t>
              </a:r>
              <a:r>
                <a:rPr lang="en-US" b="1" dirty="0"/>
                <a:t>="</a:t>
              </a:r>
              <a:r>
                <a:rPr lang="en-US" b="1" dirty="0" err="1">
                  <a:solidFill>
                    <a:srgbClr val="0070C0"/>
                  </a:solidFill>
                </a:rPr>
                <a:t>btn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b="1" dirty="0" err="1">
                  <a:solidFill>
                    <a:srgbClr val="0070C0"/>
                  </a:solidFill>
                </a:rPr>
                <a:t>btn</a:t>
              </a:r>
              <a:r>
                <a:rPr lang="en-US" b="1" dirty="0">
                  <a:solidFill>
                    <a:srgbClr val="0070C0"/>
                  </a:solidFill>
                </a:rPr>
                <a:t>-large </a:t>
              </a:r>
              <a:r>
                <a:rPr lang="en-US" b="1" dirty="0" err="1">
                  <a:solidFill>
                    <a:srgbClr val="0070C0"/>
                  </a:solidFill>
                </a:rPr>
                <a:t>btn</a:t>
              </a:r>
              <a:r>
                <a:rPr lang="en-US" b="1" dirty="0">
                  <a:solidFill>
                    <a:srgbClr val="0070C0"/>
                  </a:solidFill>
                </a:rPr>
                <a:t>-primary</a:t>
              </a:r>
              <a:r>
                <a:rPr lang="en-US" b="1" dirty="0" smtClean="0"/>
                <a:t>"&gt;Go&lt;/</a:t>
              </a:r>
              <a:r>
                <a:rPr lang="en-US" b="1" dirty="0"/>
                <a:t>a</a:t>
              </a:r>
              <a:r>
                <a:rPr lang="en-US" b="1" dirty="0" smtClean="0"/>
                <a:t>&gt;</a:t>
              </a:r>
            </a:p>
            <a:p>
              <a:r>
                <a:rPr lang="en-US" b="1" dirty="0" smtClean="0"/>
                <a:t>  &lt;/div&gt;</a:t>
              </a:r>
            </a:p>
            <a:p>
              <a:r>
                <a:rPr lang="en-US" b="1" dirty="0" smtClean="0"/>
                <a:t>&lt;/div&gt;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7504" y="548680"/>
              <a:ext cx="8928992" cy="7078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#</a:t>
              </a:r>
              <a:r>
                <a:rPr lang="en-US" sz="2000" b="1" dirty="0" err="1" smtClean="0">
                  <a:solidFill>
                    <a:srgbClr val="0070C0"/>
                  </a:solidFill>
                </a:rPr>
                <a:t>portfolio.jumbotron.jumbotron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-fluid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&gt;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container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&gt;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</a:rPr>
                <a:t>(</a:t>
              </a:r>
              <a:r>
                <a:rPr lang="en-US" sz="2000" b="1" dirty="0">
                  <a:solidFill>
                    <a:srgbClr val="0070C0"/>
                  </a:solidFill>
                </a:rPr>
                <a:t>h1{Portfolio}+(p&gt;lorem20)*3)</a:t>
              </a:r>
              <a:endParaRPr lang="ru-RU" sz="2000" b="1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512" y="44624"/>
            <a:ext cx="18002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Portfolio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032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268760"/>
            <a:ext cx="892899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&lt;div id="</a:t>
            </a:r>
            <a:r>
              <a:rPr lang="en-US" b="1" dirty="0">
                <a:solidFill>
                  <a:srgbClr val="C00000"/>
                </a:solidFill>
              </a:rPr>
              <a:t>contact</a:t>
            </a:r>
            <a:r>
              <a:rPr lang="en-US" b="1" dirty="0"/>
              <a:t>"&gt;   </a:t>
            </a:r>
            <a:endParaRPr lang="en-US" b="1" dirty="0" smtClean="0"/>
          </a:p>
          <a:p>
            <a:r>
              <a:rPr lang="en-US" b="1" dirty="0" smtClean="0"/>
              <a:t>   &lt;</a:t>
            </a:r>
            <a:r>
              <a:rPr lang="en-US" b="1" dirty="0"/>
              <a:t>div class="</a:t>
            </a:r>
            <a:r>
              <a:rPr lang="en-US" b="1" dirty="0">
                <a:solidFill>
                  <a:srgbClr val="0070C0"/>
                </a:solidFill>
              </a:rPr>
              <a:t>container-fluid</a:t>
            </a:r>
            <a:r>
              <a:rPr lang="en-US" b="1" dirty="0"/>
              <a:t>"&gt;       </a:t>
            </a:r>
            <a:endParaRPr lang="en-US" b="1" dirty="0" smtClean="0"/>
          </a:p>
          <a:p>
            <a:r>
              <a:rPr lang="en-US" b="1" dirty="0" smtClean="0"/>
              <a:t>      &lt;</a:t>
            </a:r>
            <a:r>
              <a:rPr lang="en-US" b="1" dirty="0"/>
              <a:t>div class="</a:t>
            </a:r>
            <a:r>
              <a:rPr lang="en-US" b="1" dirty="0">
                <a:solidFill>
                  <a:srgbClr val="0070C0"/>
                </a:solidFill>
              </a:rPr>
              <a:t>page-header</a:t>
            </a:r>
            <a:r>
              <a:rPr lang="en-US" b="1" dirty="0"/>
              <a:t>"&gt;				               </a:t>
            </a:r>
            <a:r>
              <a:rPr lang="en-US" b="1" dirty="0" smtClean="0"/>
              <a:t>	   &lt;</a:t>
            </a:r>
            <a:r>
              <a:rPr lang="en-US" b="1" dirty="0"/>
              <a:t>h1&gt;Contact as &lt;small&gt; any time&lt;/small&gt;&lt;/h1</a:t>
            </a:r>
            <a:r>
              <a:rPr lang="en-US" b="1" dirty="0" smtClean="0"/>
              <a:t>&gt;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            </a:t>
            </a:r>
            <a:r>
              <a:rPr lang="en-US" b="1" dirty="0"/>
              <a:t>&lt;form action=""&gt;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form-group&gt;(</a:t>
            </a:r>
            <a:r>
              <a:rPr lang="en-US" b="1" dirty="0" err="1">
                <a:solidFill>
                  <a:srgbClr val="0070C0"/>
                </a:solidFill>
              </a:rPr>
              <a:t>label.form-control-label+input.form-control</a:t>
            </a:r>
            <a:r>
              <a:rPr lang="en-US" b="1" dirty="0">
                <a:solidFill>
                  <a:srgbClr val="0070C0"/>
                </a:solidFill>
              </a:rPr>
              <a:t>)*4</a:t>
            </a:r>
          </a:p>
          <a:p>
            <a:r>
              <a:rPr lang="en-US" b="1" dirty="0" smtClean="0"/>
              <a:t>	     &lt;/</a:t>
            </a:r>
            <a:r>
              <a:rPr lang="en-US" b="1" dirty="0"/>
              <a:t>form&gt;</a:t>
            </a:r>
            <a:endParaRPr lang="ru-RU" b="1" dirty="0"/>
          </a:p>
          <a:p>
            <a:r>
              <a:rPr lang="en-US" b="1" dirty="0" smtClean="0"/>
              <a:t>      &lt;/</a:t>
            </a:r>
            <a:r>
              <a:rPr lang="en-US" b="1" dirty="0"/>
              <a:t>div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div&gt;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92899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#contact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  <a:r>
              <a:rPr lang="en-US" sz="2000" b="1" dirty="0">
                <a:solidFill>
                  <a:srgbClr val="0070C0"/>
                </a:solidFill>
              </a:rPr>
              <a:t>.container-fluid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  <a:r>
              <a:rPr lang="en-US" sz="2000" b="1" dirty="0">
                <a:solidFill>
                  <a:srgbClr val="0070C0"/>
                </a:solidFill>
              </a:rPr>
              <a:t>.page-header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  <a:r>
              <a:rPr lang="en-US" sz="2000" b="1" dirty="0">
                <a:solidFill>
                  <a:srgbClr val="0070C0"/>
                </a:solidFill>
              </a:rPr>
              <a:t>h1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  <a:r>
              <a:rPr lang="en-US" sz="2000" b="1" dirty="0">
                <a:solidFill>
                  <a:srgbClr val="0070C0"/>
                </a:solidFill>
              </a:rPr>
              <a:t>small</a:t>
            </a:r>
            <a:endParaRPr lang="ru-RU" sz="2000" b="1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44624"/>
            <a:ext cx="18002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Contact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084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964" y="548680"/>
            <a:ext cx="892899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Roboto+Slab</a:t>
            </a:r>
            <a:r>
              <a:rPr lang="en-US" sz="2400" b="1" dirty="0" smtClean="0"/>
              <a:t> -&gt; 100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Open+Sans</a:t>
            </a:r>
            <a:r>
              <a:rPr lang="en-US" sz="2400" b="1" dirty="0" smtClean="0"/>
              <a:t> -&gt; 300,300italic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2241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Fonts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41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008" y="260648"/>
            <a:ext cx="892899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Поля формы</a:t>
            </a:r>
            <a:endParaRPr lang="en-US" b="1" dirty="0" smtClean="0"/>
          </a:p>
          <a:p>
            <a:endParaRPr lang="ru-RU" b="1" dirty="0" smtClean="0"/>
          </a:p>
          <a:p>
            <a:r>
              <a:rPr lang="en-US" b="1" dirty="0" smtClean="0"/>
              <a:t>Name    -&gt; </a:t>
            </a:r>
            <a:r>
              <a:rPr lang="en-US" b="1" dirty="0" smtClean="0">
                <a:solidFill>
                  <a:srgbClr val="0070C0"/>
                </a:solidFill>
              </a:rPr>
              <a:t>text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/>
              <a:t>Email   -&gt; </a:t>
            </a:r>
            <a:r>
              <a:rPr lang="en-US" b="1" dirty="0" smtClean="0">
                <a:solidFill>
                  <a:srgbClr val="0070C0"/>
                </a:solidFill>
              </a:rPr>
              <a:t>email</a:t>
            </a:r>
          </a:p>
          <a:p>
            <a:r>
              <a:rPr lang="en-US" b="1" dirty="0" smtClean="0"/>
              <a:t>Message </a:t>
            </a:r>
            <a:r>
              <a:rPr lang="en-US" b="1" dirty="0"/>
              <a:t>-&gt; </a:t>
            </a:r>
            <a:r>
              <a:rPr lang="en-US" b="1" dirty="0" err="1" smtClean="0">
                <a:solidFill>
                  <a:srgbClr val="0070C0"/>
                </a:solidFill>
              </a:rPr>
              <a:t>textarea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/>
              <a:t>Button  -&gt; </a:t>
            </a:r>
            <a:r>
              <a:rPr lang="en-US" b="1" dirty="0" smtClean="0">
                <a:solidFill>
                  <a:srgbClr val="0070C0"/>
                </a:solidFill>
              </a:rPr>
              <a:t>submit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690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07504" y="548680"/>
            <a:ext cx="8928992" cy="3733383"/>
            <a:chOff x="107504" y="548680"/>
            <a:chExt cx="8928992" cy="3733383"/>
          </a:xfrm>
        </p:grpSpPr>
        <p:sp>
          <p:nvSpPr>
            <p:cNvPr id="5" name="TextBox 4"/>
            <p:cNvSpPr txBox="1"/>
            <p:nvPr/>
          </p:nvSpPr>
          <p:spPr>
            <a:xfrm>
              <a:off x="107504" y="1419741"/>
              <a:ext cx="8928992" cy="28623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&lt;footer</a:t>
              </a:r>
              <a:r>
                <a:rPr lang="en-US" b="1" dirty="0" smtClean="0"/>
                <a:t>&gt;</a:t>
              </a:r>
            </a:p>
            <a:p>
              <a:r>
                <a:rPr lang="en-US" b="1" dirty="0" smtClean="0"/>
                <a:t>    &lt;</a:t>
              </a:r>
              <a:r>
                <a:rPr lang="en-US" b="1" dirty="0"/>
                <a:t>div class="</a:t>
              </a:r>
              <a:r>
                <a:rPr lang="en-US" b="1" dirty="0">
                  <a:solidFill>
                    <a:srgbClr val="0070C0"/>
                  </a:solidFill>
                </a:rPr>
                <a:t>container-fluid</a:t>
              </a:r>
              <a:r>
                <a:rPr lang="en-US" b="1" dirty="0" smtClean="0"/>
                <a:t>"&gt;</a:t>
              </a:r>
            </a:p>
            <a:p>
              <a:r>
                <a:rPr lang="en-US" b="1" dirty="0"/>
                <a:t> </a:t>
              </a:r>
              <a:r>
                <a:rPr lang="en-US" b="1" dirty="0" smtClean="0"/>
                <a:t> </a:t>
              </a:r>
              <a:r>
                <a:rPr lang="en-US" b="1" dirty="0"/>
                <a:t>	 &lt;a </a:t>
              </a:r>
              <a:r>
                <a:rPr lang="en-US" b="1" dirty="0" err="1" smtClean="0"/>
                <a:t>href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C00000"/>
                  </a:solidFill>
                </a:rPr>
                <a:t>#home</a:t>
              </a:r>
              <a:r>
                <a:rPr lang="en-US" b="1" dirty="0"/>
                <a:t>"&gt;Home&lt;/a&gt; </a:t>
              </a:r>
              <a:r>
                <a:rPr lang="en-US" b="1" dirty="0" smtClean="0"/>
                <a:t>|</a:t>
              </a:r>
            </a:p>
            <a:p>
              <a:r>
                <a:rPr lang="en-US" b="1" dirty="0"/>
                <a:t> </a:t>
              </a:r>
              <a:r>
                <a:rPr lang="en-US" b="1" dirty="0" smtClean="0"/>
                <a:t>       </a:t>
              </a:r>
              <a:r>
                <a:rPr lang="en-US" b="1" dirty="0"/>
                <a:t>&lt;a </a:t>
              </a:r>
              <a:r>
                <a:rPr lang="en-US" b="1" dirty="0" err="1" smtClean="0"/>
                <a:t>href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C00000"/>
                  </a:solidFill>
                </a:rPr>
                <a:t>#services</a:t>
              </a:r>
              <a:r>
                <a:rPr lang="en-US" b="1" dirty="0"/>
                <a:t>"&gt;Services&lt;/a&gt; </a:t>
              </a:r>
              <a:r>
                <a:rPr lang="en-US" b="1" dirty="0" smtClean="0"/>
                <a:t>|</a:t>
              </a:r>
            </a:p>
            <a:p>
              <a:r>
                <a:rPr lang="en-US" b="1" dirty="0" smtClean="0"/>
                <a:t>        </a:t>
              </a:r>
              <a:r>
                <a:rPr lang="en-US" b="1" dirty="0"/>
                <a:t>&lt;a </a:t>
              </a:r>
              <a:r>
                <a:rPr lang="en-US" b="1" dirty="0" err="1" smtClean="0"/>
                <a:t>href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C00000"/>
                  </a:solidFill>
                </a:rPr>
                <a:t>#testimonials</a:t>
              </a:r>
              <a:r>
                <a:rPr lang="en-US" b="1" dirty="0"/>
                <a:t>"&gt;Testimonials&lt;/a&gt; </a:t>
              </a:r>
              <a:r>
                <a:rPr lang="en-US" b="1" dirty="0" smtClean="0"/>
                <a:t>|</a:t>
              </a:r>
            </a:p>
            <a:p>
              <a:r>
                <a:rPr lang="en-US" b="1" dirty="0" smtClean="0"/>
                <a:t>        </a:t>
              </a:r>
              <a:r>
                <a:rPr lang="en-US" b="1" dirty="0"/>
                <a:t>&lt;a </a:t>
              </a:r>
              <a:r>
                <a:rPr lang="en-US" b="1" dirty="0" err="1" smtClean="0"/>
                <a:t>href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C00000"/>
                  </a:solidFill>
                </a:rPr>
                <a:t>#team</a:t>
              </a:r>
              <a:r>
                <a:rPr lang="en-US" b="1" dirty="0"/>
                <a:t>"&gt;Team&lt;/a&gt; |	</a:t>
              </a:r>
              <a:endParaRPr lang="en-US" b="1" dirty="0" smtClean="0"/>
            </a:p>
            <a:p>
              <a:r>
                <a:rPr lang="en-US" b="1" dirty="0" smtClean="0"/>
                <a:t>        </a:t>
              </a:r>
              <a:r>
                <a:rPr lang="en-US" b="1" dirty="0"/>
                <a:t>&lt;a </a:t>
              </a:r>
              <a:r>
                <a:rPr lang="en-US" b="1" dirty="0" err="1" smtClean="0"/>
                <a:t>href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C00000"/>
                  </a:solidFill>
                </a:rPr>
                <a:t>#portfolio</a:t>
              </a:r>
              <a:r>
                <a:rPr lang="en-US" b="1" dirty="0"/>
                <a:t>"&gt;Portfolio&lt;/a&gt; </a:t>
              </a:r>
              <a:r>
                <a:rPr lang="en-US" b="1" dirty="0" smtClean="0"/>
                <a:t>|</a:t>
              </a:r>
            </a:p>
            <a:p>
              <a:r>
                <a:rPr lang="en-US" b="1" dirty="0" smtClean="0"/>
                <a:t>        </a:t>
              </a:r>
              <a:r>
                <a:rPr lang="en-US" b="1" dirty="0"/>
                <a:t>&lt;a </a:t>
              </a:r>
              <a:r>
                <a:rPr lang="en-US" b="1" dirty="0" err="1" smtClean="0"/>
                <a:t>href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C00000"/>
                  </a:solidFill>
                </a:rPr>
                <a:t>#contact</a:t>
              </a:r>
              <a:r>
                <a:rPr lang="en-US" b="1" dirty="0"/>
                <a:t>"&gt;Contact&lt;/a&gt;	</a:t>
              </a:r>
              <a:endParaRPr lang="en-US" b="1" dirty="0" smtClean="0"/>
            </a:p>
            <a:p>
              <a:r>
                <a:rPr lang="en-US" b="1" dirty="0" smtClean="0"/>
                <a:t>   &lt;/</a:t>
              </a:r>
              <a:r>
                <a:rPr lang="en-US" b="1" dirty="0"/>
                <a:t>div</a:t>
              </a:r>
              <a:r>
                <a:rPr lang="en-US" b="1" dirty="0" smtClean="0"/>
                <a:t>&gt;</a:t>
              </a:r>
            </a:p>
            <a:p>
              <a:r>
                <a:rPr lang="en-US" b="1" dirty="0" smtClean="0"/>
                <a:t>&lt;/</a:t>
              </a:r>
              <a:r>
                <a:rPr lang="en-US" b="1" dirty="0"/>
                <a:t>footer&gt;</a:t>
              </a:r>
              <a:endParaRPr lang="en-US" b="1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7504" y="548680"/>
              <a:ext cx="8928992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footer.bg-primary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&gt;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.</a:t>
              </a:r>
              <a:r>
                <a:rPr lang="en-US" sz="2000" b="1" dirty="0">
                  <a:solidFill>
                    <a:srgbClr val="0070C0"/>
                  </a:solidFill>
                </a:rPr>
                <a:t>container-fluid</a:t>
              </a:r>
              <a:r>
                <a:rPr lang="en-US" sz="2000" b="1" dirty="0">
                  <a:solidFill>
                    <a:srgbClr val="C00000"/>
                  </a:solidFill>
                </a:rPr>
                <a:t>&gt;</a:t>
              </a:r>
              <a:r>
                <a:rPr lang="en-US" sz="2000" b="1" dirty="0">
                  <a:solidFill>
                    <a:srgbClr val="0070C0"/>
                  </a:solidFill>
                </a:rPr>
                <a:t>(a[</a:t>
              </a:r>
              <a:r>
                <a:rPr lang="en-US" sz="2000" b="1" dirty="0" err="1">
                  <a:solidFill>
                    <a:srgbClr val="0070C0"/>
                  </a:solidFill>
                </a:rPr>
                <a:t>href</a:t>
              </a:r>
              <a:r>
                <a:rPr lang="en-US" sz="2000" b="1" dirty="0">
                  <a:solidFill>
                    <a:srgbClr val="0070C0"/>
                  </a:solidFill>
                </a:rPr>
                <a:t>="#"]*6)</a:t>
              </a:r>
              <a:endParaRPr lang="ru-RU" sz="2000" b="1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512" y="44624"/>
            <a:ext cx="18002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Footer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10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605587"/>
            <a:ext cx="8928992" cy="53553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body </a:t>
            </a:r>
            <a:r>
              <a:rPr lang="en-US" b="1" dirty="0" smtClean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/>
              <a:t>font-family: $font-family-sans-serif;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font-weight:300;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/>
              <a:t>container-fluid{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/>
              <a:t>max-width: 1200px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/>
              <a:t>lead {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/>
              <a:t>font-size:1.8em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/>
              <a:t>info { </a:t>
            </a:r>
            <a:endParaRPr lang="en-US" b="1" dirty="0" smtClean="0"/>
          </a:p>
          <a:p>
            <a:r>
              <a:rPr lang="en-US" b="1" dirty="0" smtClean="0"/>
              <a:t>  font-family</a:t>
            </a:r>
            <a:r>
              <a:rPr lang="en-US" b="1" dirty="0"/>
              <a:t>: $font-family-serif;  </a:t>
            </a:r>
            <a:endParaRPr lang="en-US" b="1" dirty="0" smtClean="0"/>
          </a:p>
          <a:p>
            <a:r>
              <a:rPr lang="en-US" b="1" dirty="0" smtClean="0"/>
              <a:t>  font-weight:100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font-size:1.2em</a:t>
            </a:r>
            <a:r>
              <a:rPr lang="en-US" b="1" dirty="0"/>
              <a:t>;	padding:0 0  25px  0;}.</a:t>
            </a:r>
            <a:r>
              <a:rPr lang="en-US" b="1" dirty="0" err="1"/>
              <a:t>btn-lg</a:t>
            </a:r>
            <a:r>
              <a:rPr lang="en-US" b="1" dirty="0"/>
              <a:t>{  padding:16px 32px;}.form-control {  height: 50px;  padding:12px 24px;}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44624"/>
            <a:ext cx="288032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CSS - general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85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229290"/>
            <a:ext cx="892899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body </a:t>
            </a:r>
            <a:r>
              <a:rPr lang="en-US" b="1" dirty="0" smtClean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/>
              <a:t>font-family: $font-family-sans-serif;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font-weight:300;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/>
              <a:t>container-fluid{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/>
              <a:t>max-width: 1200px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/>
              <a:t>lead {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/>
              <a:t>font-size:1.8em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/>
              <a:t>info { </a:t>
            </a:r>
            <a:endParaRPr lang="en-US" b="1" dirty="0" smtClean="0"/>
          </a:p>
          <a:p>
            <a:r>
              <a:rPr lang="en-US" b="1" dirty="0" smtClean="0"/>
              <a:t>  font-family</a:t>
            </a:r>
            <a:r>
              <a:rPr lang="en-US" b="1" dirty="0"/>
              <a:t>: $font-family-serif;  </a:t>
            </a:r>
            <a:endParaRPr lang="en-US" b="1" dirty="0" smtClean="0"/>
          </a:p>
          <a:p>
            <a:r>
              <a:rPr lang="en-US" b="1" dirty="0" smtClean="0"/>
              <a:t>  font-weight:100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font-size:1.2em</a:t>
            </a:r>
            <a:r>
              <a:rPr lang="en-US" b="1" dirty="0"/>
              <a:t>;	padding:0 0  25px  0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 err="1"/>
              <a:t>btn-lg</a:t>
            </a:r>
            <a:r>
              <a:rPr lang="en-US" b="1" dirty="0"/>
              <a:t>{  padding:16px 32px</a:t>
            </a:r>
            <a:r>
              <a:rPr lang="en-US" b="1" dirty="0" smtClean="0"/>
              <a:t>;}.</a:t>
            </a:r>
          </a:p>
          <a:p>
            <a:endParaRPr lang="en-US" b="1" dirty="0"/>
          </a:p>
          <a:p>
            <a:r>
              <a:rPr lang="en-US" b="1" dirty="0" smtClean="0"/>
              <a:t>form-control </a:t>
            </a:r>
            <a:r>
              <a:rPr lang="en-US" b="1" dirty="0"/>
              <a:t>{  height: 50px;  padding:12px 24px;}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45021" y="44624"/>
            <a:ext cx="38884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sass/layouts/_</a:t>
            </a:r>
            <a:r>
              <a:rPr lang="en-US" b="1" dirty="0" err="1" smtClean="0"/>
              <a:t>general.scss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130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229290"/>
            <a:ext cx="8928992" cy="6463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jumbotron</a:t>
            </a:r>
            <a:r>
              <a:rPr lang="en-US" b="1" dirty="0"/>
              <a:t>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color</a:t>
            </a:r>
            <a:r>
              <a:rPr lang="en-US" b="1" dirty="0"/>
              <a:t>:#</a:t>
            </a:r>
            <a:r>
              <a:rPr lang="en-US" b="1" dirty="0" err="1"/>
              <a:t>fefefe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margin-bottom</a:t>
            </a:r>
            <a:r>
              <a:rPr lang="en-US" b="1" dirty="0"/>
              <a:t>: 0;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padding-top</a:t>
            </a:r>
            <a:r>
              <a:rPr lang="en-US" b="1" dirty="0"/>
              <a:t>: 95px;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padding-bottom</a:t>
            </a:r>
            <a:r>
              <a:rPr lang="en-US" b="1" dirty="0"/>
              <a:t>: 95px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 err="1"/>
              <a:t>jumbotron#home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background:url</a:t>
            </a:r>
            <a:r>
              <a:rPr lang="en-US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#{$</a:t>
            </a:r>
            <a:r>
              <a:rPr lang="en-US" b="1" dirty="0" err="1">
                <a:solidFill>
                  <a:srgbClr val="0070C0"/>
                </a:solidFill>
              </a:rPr>
              <a:t>imgPath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r>
              <a:rPr lang="en-US" b="1" dirty="0"/>
              <a:t>img1.jpg) </a:t>
            </a:r>
            <a:r>
              <a:rPr lang="en-US" b="1" dirty="0" smtClean="0"/>
              <a:t>no-repeat right </a:t>
            </a:r>
            <a:r>
              <a:rPr lang="en-US" b="1" dirty="0"/>
              <a:t>0 fixed;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background-size</a:t>
            </a:r>
            <a:r>
              <a:rPr lang="en-US" b="1" dirty="0"/>
              <a:t>: cover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 err="1"/>
              <a:t>jumbotron#testimonials</a:t>
            </a:r>
            <a:r>
              <a:rPr lang="en-US" b="1" dirty="0"/>
              <a:t> 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background:url</a:t>
            </a:r>
            <a:r>
              <a:rPr lang="en-US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#{$</a:t>
            </a:r>
            <a:r>
              <a:rPr lang="en-US" b="1" dirty="0" err="1">
                <a:solidFill>
                  <a:srgbClr val="0070C0"/>
                </a:solidFill>
              </a:rPr>
              <a:t>imgPath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r>
              <a:rPr lang="en-US" b="1" dirty="0"/>
              <a:t>img2.jpg) no-repeat right 0 fixed;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background-size</a:t>
            </a:r>
            <a:r>
              <a:rPr lang="en-US" b="1" dirty="0"/>
              <a:t>: cover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 err="1"/>
              <a:t>jumbotron#portfolio</a:t>
            </a:r>
            <a:r>
              <a:rPr lang="en-US" b="1" dirty="0"/>
              <a:t> 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background:url</a:t>
            </a:r>
            <a:r>
              <a:rPr lang="en-US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#{$</a:t>
            </a:r>
            <a:r>
              <a:rPr lang="en-US" b="1" dirty="0" err="1">
                <a:solidFill>
                  <a:srgbClr val="0070C0"/>
                </a:solidFill>
              </a:rPr>
              <a:t>imgPath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r>
              <a:rPr lang="en-US" b="1" dirty="0"/>
              <a:t>img3.jpg) no-repeat right 0 fixed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</a:t>
            </a:r>
            <a:r>
              <a:rPr lang="en-US" b="1" dirty="0"/>
              <a:t>background-size: cover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.</a:t>
            </a:r>
            <a:r>
              <a:rPr lang="en-US" b="1" dirty="0" err="1"/>
              <a:t>jumbotron</a:t>
            </a:r>
            <a:r>
              <a:rPr lang="en-US" b="1" dirty="0"/>
              <a:t> h1 {  margin-bottom:40px;}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60032" y="44624"/>
            <a:ext cx="41734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sass/layouts/_</a:t>
            </a:r>
            <a:r>
              <a:rPr lang="en-US" b="1" dirty="0" err="1"/>
              <a:t>jumbotron.scss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671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229290"/>
            <a:ext cx="8928992" cy="6463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#services 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background</a:t>
            </a:r>
            <a:r>
              <a:rPr lang="en-US" b="1" dirty="0"/>
              <a:t>: #34495e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#</a:t>
            </a:r>
            <a:r>
              <a:rPr lang="en-US" b="1" dirty="0"/>
              <a:t>team {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background</a:t>
            </a:r>
            <a:r>
              <a:rPr lang="en-US" b="1" dirty="0"/>
              <a:t>: #16a085; </a:t>
            </a:r>
            <a:endParaRPr lang="en-US" b="1" dirty="0" smtClean="0"/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#</a:t>
            </a:r>
            <a:r>
              <a:rPr lang="en-US" b="1" dirty="0"/>
              <a:t>contact 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background</a:t>
            </a:r>
            <a:r>
              <a:rPr lang="en-US" b="1" dirty="0"/>
              <a:t>: #c0392b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#</a:t>
            </a:r>
            <a:r>
              <a:rPr lang="en-US" b="1" dirty="0" err="1"/>
              <a:t>services,#team,#contact</a:t>
            </a:r>
            <a:r>
              <a:rPr lang="en-US" b="1" dirty="0"/>
              <a:t> 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text-align:center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color</a:t>
            </a:r>
            <a:r>
              <a:rPr lang="en-US" b="1" dirty="0"/>
              <a:t>:#</a:t>
            </a:r>
            <a:r>
              <a:rPr lang="en-US" b="1" dirty="0" err="1"/>
              <a:t>fefefe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padding:48px;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#</a:t>
            </a:r>
            <a:r>
              <a:rPr lang="en-US" b="1" dirty="0"/>
              <a:t>services .page-header small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#</a:t>
            </a:r>
            <a:r>
              <a:rPr lang="en-US" b="1" dirty="0"/>
              <a:t>team .page-header small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#</a:t>
            </a:r>
            <a:r>
              <a:rPr lang="en-US" b="1" dirty="0"/>
              <a:t>contact .page-header small 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color</a:t>
            </a:r>
            <a:r>
              <a:rPr lang="en-US" b="1" dirty="0"/>
              <a:t>:#</a:t>
            </a:r>
            <a:r>
              <a:rPr lang="en-US" b="1" dirty="0" err="1"/>
              <a:t>fefefe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0032" y="44624"/>
            <a:ext cx="41734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sass/layouts</a:t>
            </a:r>
            <a:r>
              <a:rPr lang="en-US" b="1" dirty="0" smtClean="0"/>
              <a:t>/_</a:t>
            </a:r>
            <a:r>
              <a:rPr lang="en-US" b="1" dirty="0" err="1" smtClean="0"/>
              <a:t>services.scss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158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229290"/>
            <a:ext cx="8928992" cy="6463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#team </a:t>
            </a:r>
            <a:r>
              <a:rPr lang="en-US" b="1" dirty="0" err="1"/>
              <a:t>img</a:t>
            </a:r>
            <a:r>
              <a:rPr lang="en-US" b="1" dirty="0"/>
              <a:t> 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width:80%;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#</a:t>
            </a:r>
            <a:r>
              <a:rPr lang="en-US" b="1" dirty="0"/>
              <a:t>team </a:t>
            </a:r>
            <a:r>
              <a:rPr lang="en-US" b="1" dirty="0" err="1"/>
              <a:t>img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#</a:t>
            </a:r>
            <a:r>
              <a:rPr lang="en-US" b="1" dirty="0"/>
              <a:t>services </a:t>
            </a:r>
            <a:r>
              <a:rPr lang="en-US" b="1" dirty="0" err="1"/>
              <a:t>img</a:t>
            </a:r>
            <a:r>
              <a:rPr lang="en-US" b="1" dirty="0"/>
              <a:t> 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border-radius:50</a:t>
            </a:r>
            <a:r>
              <a:rPr lang="en-US" b="1" dirty="0"/>
              <a:t>%;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border:8px </a:t>
            </a:r>
            <a:r>
              <a:rPr lang="en-US" b="1" dirty="0"/>
              <a:t>solid #</a:t>
            </a:r>
            <a:r>
              <a:rPr lang="en-US" b="1" dirty="0" err="1"/>
              <a:t>dddddd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margin:5px;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#</a:t>
            </a:r>
            <a:r>
              <a:rPr lang="en-US" b="1" dirty="0"/>
              <a:t>team </a:t>
            </a:r>
            <a:r>
              <a:rPr lang="en-US" b="1" dirty="0" err="1"/>
              <a:t>img:hover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#</a:t>
            </a:r>
            <a:r>
              <a:rPr lang="en-US" b="1" dirty="0"/>
              <a:t>services </a:t>
            </a:r>
            <a:r>
              <a:rPr lang="en-US" b="1" dirty="0" err="1"/>
              <a:t>img:hover</a:t>
            </a:r>
            <a:r>
              <a:rPr lang="en-US" b="1" dirty="0"/>
              <a:t> 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opacity</a:t>
            </a:r>
            <a:r>
              <a:rPr lang="en-US" b="1" dirty="0"/>
              <a:t>: .8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err="1" smtClean="0"/>
              <a:t>blockquote:before</a:t>
            </a:r>
            <a:r>
              <a:rPr lang="en-US" b="1" dirty="0"/>
              <a:t>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content</a:t>
            </a:r>
            <a:r>
              <a:rPr lang="en-US" b="1" dirty="0"/>
              <a:t>:  "\201c</a:t>
            </a:r>
            <a:r>
              <a:rPr lang="en-US" b="1" dirty="0" smtClean="0"/>
              <a:t>";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err="1" smtClean="0"/>
              <a:t>blockquote:after</a:t>
            </a:r>
            <a:r>
              <a:rPr lang="en-US" b="1" dirty="0"/>
              <a:t>{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content</a:t>
            </a:r>
            <a:r>
              <a:rPr lang="en-US" b="1" dirty="0"/>
              <a:t>: "\201d</a:t>
            </a:r>
            <a:r>
              <a:rPr lang="en-US" b="1" dirty="0" smtClean="0"/>
              <a:t>";</a:t>
            </a:r>
          </a:p>
          <a:p>
            <a:r>
              <a:rPr lang="en-US" b="1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0032" y="44624"/>
            <a:ext cx="41734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sass/layouts</a:t>
            </a:r>
            <a:r>
              <a:rPr lang="en-US" b="1" dirty="0" smtClean="0"/>
              <a:t>/_</a:t>
            </a:r>
            <a:r>
              <a:rPr lang="en-US" b="1" dirty="0" err="1" smtClean="0"/>
              <a:t>services.scss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469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00479"/>
            <a:ext cx="892899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Add to </a:t>
            </a:r>
            <a:r>
              <a:rPr lang="en-US" b="1" dirty="0" err="1" smtClean="0">
                <a:solidFill>
                  <a:schemeClr val="accent2"/>
                </a:solidFill>
              </a:rPr>
              <a:t>img</a:t>
            </a:r>
            <a:r>
              <a:rPr lang="en-US" b="1" dirty="0" smtClean="0">
                <a:solidFill>
                  <a:schemeClr val="accent2"/>
                </a:solidFill>
              </a:rPr>
              <a:t> attributes</a:t>
            </a:r>
          </a:p>
          <a:p>
            <a:pPr lvl="1"/>
            <a:r>
              <a:rPr lang="en-US" b="1" dirty="0"/>
              <a:t>data-toggle="tooltip"  </a:t>
            </a:r>
            <a:endParaRPr lang="en-US" b="1" dirty="0" smtClean="0"/>
          </a:p>
          <a:p>
            <a:pPr lvl="1"/>
            <a:r>
              <a:rPr lang="en-US" b="1" dirty="0" smtClean="0"/>
              <a:t>data-placement</a:t>
            </a:r>
            <a:r>
              <a:rPr lang="en-US" b="1" dirty="0"/>
              <a:t>="bottom" </a:t>
            </a:r>
            <a:endParaRPr lang="en-US" b="1" dirty="0" smtClean="0"/>
          </a:p>
          <a:p>
            <a:pPr lvl="1"/>
            <a:r>
              <a:rPr lang="en-US" b="1" dirty="0" smtClean="0"/>
              <a:t>title="..."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4624"/>
            <a:ext cx="288032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Tooltip for team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037016"/>
            <a:ext cx="8928992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/jquery-2.1.4.min.js"&gt;&lt;/script&gt; </a:t>
            </a:r>
            <a:endParaRPr lang="en-US" b="1" dirty="0" smtClean="0"/>
          </a:p>
          <a:p>
            <a:r>
              <a:rPr lang="en-US" b="1" dirty="0" smtClean="0"/>
              <a:t>&lt;</a:t>
            </a:r>
            <a:r>
              <a:rPr lang="en-US" b="1" dirty="0"/>
              <a:t>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/bootstrap.min.js"&gt;&lt;/script&gt;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/smooth-scroll.min.js"&gt;&lt;/script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b="1" dirty="0" smtClean="0"/>
              <a:t>&lt;script&gt;</a:t>
            </a:r>
          </a:p>
          <a:p>
            <a:r>
              <a:rPr lang="en-US" b="1" dirty="0"/>
              <a:t>	$(function(){		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$("#</a:t>
            </a:r>
            <a:r>
              <a:rPr lang="en-US" b="1" dirty="0"/>
              <a:t>team </a:t>
            </a:r>
            <a:r>
              <a:rPr lang="en-US" b="1" dirty="0" err="1"/>
              <a:t>img</a:t>
            </a:r>
            <a:r>
              <a:rPr lang="en-US" b="1" dirty="0"/>
              <a:t>").tooltip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	    </a:t>
            </a:r>
            <a:r>
              <a:rPr lang="en-US" b="1" dirty="0" err="1" smtClean="0"/>
              <a:t>smoothScroll.init</a:t>
            </a:r>
            <a:r>
              <a:rPr lang="en-US" b="1" dirty="0" smtClean="0"/>
              <a:t>({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/>
              <a:t>	</a:t>
            </a:r>
            <a:r>
              <a:rPr lang="en-US" b="1" dirty="0" smtClean="0"/>
              <a:t>         speed</a:t>
            </a:r>
            <a:r>
              <a:rPr lang="en-US" b="1" dirty="0"/>
              <a:t>: 1500	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});</a:t>
            </a:r>
            <a:endParaRPr lang="en-US" b="1" dirty="0"/>
          </a:p>
          <a:p>
            <a:r>
              <a:rPr lang="en-US" b="1" dirty="0" smtClean="0"/>
              <a:t>      });</a:t>
            </a:r>
            <a:r>
              <a:rPr lang="en-US" b="1" dirty="0"/>
              <a:t>	</a:t>
            </a:r>
          </a:p>
          <a:p>
            <a:r>
              <a:rPr lang="en-US" b="1" dirty="0" smtClean="0"/>
              <a:t>&lt;/script&gt;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988840"/>
            <a:ext cx="892899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hlinkClick r:id="rId2"/>
              </a:rPr>
              <a:t>http</a:t>
            </a:r>
            <a:r>
              <a:rPr lang="en-US" b="1" dirty="0">
                <a:solidFill>
                  <a:schemeClr val="accent2"/>
                </a:solidFill>
                <a:hlinkClick r:id="rId2"/>
              </a:rPr>
              <a:t>://</a:t>
            </a:r>
            <a:r>
              <a:rPr lang="en-US" b="1" dirty="0" smtClean="0">
                <a:solidFill>
                  <a:schemeClr val="accent2"/>
                </a:solidFill>
                <a:hlinkClick r:id="rId2"/>
              </a:rPr>
              <a:t>github.com/cferdinandi/smooth-scroll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Add to all anchors attribute</a:t>
            </a:r>
          </a:p>
          <a:p>
            <a:pPr lvl="1"/>
            <a:r>
              <a:rPr lang="en-US" b="1" dirty="0" smtClean="0"/>
              <a:t>data-scroll</a:t>
            </a:r>
          </a:p>
        </p:txBody>
      </p:sp>
    </p:spTree>
    <p:extLst>
      <p:ext uri="{BB962C8B-B14F-4D97-AF65-F5344CB8AC3E}">
        <p14:creationId xmlns:p14="http://schemas.microsoft.com/office/powerpoint/2010/main" val="984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4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8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80256"/>
            <a:ext cx="8864444" cy="4801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$</a:t>
            </a:r>
            <a:r>
              <a:rPr lang="en-US" b="1" dirty="0" err="1">
                <a:solidFill>
                  <a:srgbClr val="7030A0"/>
                </a:solidFill>
              </a:rPr>
              <a:t>fontFamily</a:t>
            </a:r>
            <a:r>
              <a:rPr lang="en-US" b="1" dirty="0">
                <a:solidFill>
                  <a:srgbClr val="7030A0"/>
                </a:solidFill>
              </a:rPr>
              <a:t>: "https://fonts.googleapis.com/</a:t>
            </a:r>
            <a:r>
              <a:rPr lang="en-US" b="1" dirty="0" err="1">
                <a:solidFill>
                  <a:srgbClr val="7030A0"/>
                </a:solidFill>
              </a:rPr>
              <a:t>css?family</a:t>
            </a:r>
            <a:r>
              <a:rPr lang="en-US" b="1" dirty="0">
                <a:solidFill>
                  <a:srgbClr val="7030A0"/>
                </a:solidFill>
              </a:rPr>
              <a:t>=Roboto+Slab:100|Ubuntu:400,400i</a:t>
            </a:r>
            <a:r>
              <a:rPr lang="en-US" b="1" dirty="0" smtClean="0">
                <a:solidFill>
                  <a:srgbClr val="7030A0"/>
                </a:solidFill>
              </a:rPr>
              <a:t>";</a:t>
            </a:r>
          </a:p>
          <a:p>
            <a:endParaRPr lang="en-US" b="1" dirty="0" smtClean="0"/>
          </a:p>
          <a:p>
            <a:r>
              <a:rPr lang="en-US" b="1" dirty="0" smtClean="0"/>
              <a:t>$</a:t>
            </a:r>
            <a:r>
              <a:rPr lang="en-US" b="1" dirty="0"/>
              <a:t>font-family-sans-serif: 'Ubuntu', sans-serif; </a:t>
            </a:r>
            <a:endParaRPr lang="en-US" b="1" dirty="0" smtClean="0"/>
          </a:p>
          <a:p>
            <a:r>
              <a:rPr lang="en-US" b="1" dirty="0" smtClean="0"/>
              <a:t>$</a:t>
            </a:r>
            <a:r>
              <a:rPr lang="en-US" b="1" dirty="0"/>
              <a:t>font-family-serif: '</a:t>
            </a:r>
            <a:r>
              <a:rPr lang="en-US" b="1" dirty="0" err="1"/>
              <a:t>Roboto</a:t>
            </a:r>
            <a:r>
              <a:rPr lang="en-US" b="1" dirty="0"/>
              <a:t> Slab', serif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0070C0"/>
                </a:solidFill>
              </a:rPr>
              <a:t>$</a:t>
            </a:r>
            <a:r>
              <a:rPr lang="en-US" b="1" dirty="0" err="1">
                <a:solidFill>
                  <a:srgbClr val="0070C0"/>
                </a:solidFill>
              </a:rPr>
              <a:t>imgPath</a:t>
            </a:r>
            <a:r>
              <a:rPr lang="en-US" b="1" dirty="0">
                <a:solidFill>
                  <a:srgbClr val="0070C0"/>
                </a:solidFill>
              </a:rPr>
              <a:t>: "../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/";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$blue: #34495e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$</a:t>
            </a:r>
            <a:r>
              <a:rPr lang="en-US" b="1" dirty="0"/>
              <a:t>grey: #</a:t>
            </a:r>
            <a:r>
              <a:rPr lang="en-US" b="1" dirty="0" err="1"/>
              <a:t>fefefe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$</a:t>
            </a:r>
            <a:r>
              <a:rPr lang="en-US" b="1" dirty="0" err="1"/>
              <a:t>imgBorder</a:t>
            </a:r>
            <a:r>
              <a:rPr lang="en-US" b="1" dirty="0"/>
              <a:t>: #</a:t>
            </a:r>
            <a:r>
              <a:rPr lang="en-US" b="1" dirty="0" err="1"/>
              <a:t>dddddd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34495E"/>
                </a:solidFill>
              </a:rPr>
              <a:t>$</a:t>
            </a:r>
            <a:r>
              <a:rPr lang="en-US" b="1" dirty="0" err="1">
                <a:solidFill>
                  <a:srgbClr val="34495E"/>
                </a:solidFill>
              </a:rPr>
              <a:t>servicesBgColor</a:t>
            </a:r>
            <a:r>
              <a:rPr lang="en-US" b="1" dirty="0">
                <a:solidFill>
                  <a:srgbClr val="34495E"/>
                </a:solidFill>
              </a:rPr>
              <a:t>: #34495e;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16A085"/>
                </a:solidFill>
              </a:rPr>
              <a:t>$</a:t>
            </a:r>
            <a:r>
              <a:rPr lang="en-US" b="1" dirty="0" err="1">
                <a:solidFill>
                  <a:srgbClr val="16A085"/>
                </a:solidFill>
              </a:rPr>
              <a:t>teamBgColor</a:t>
            </a:r>
            <a:r>
              <a:rPr lang="en-US" b="1" dirty="0">
                <a:solidFill>
                  <a:srgbClr val="16A085"/>
                </a:solidFill>
              </a:rPr>
              <a:t>: #16a085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C0392B"/>
                </a:solidFill>
              </a:rPr>
              <a:t>$</a:t>
            </a:r>
            <a:r>
              <a:rPr lang="en-US" b="1" dirty="0" err="1">
                <a:solidFill>
                  <a:srgbClr val="C0392B"/>
                </a:solidFill>
              </a:rPr>
              <a:t>contactBgColor</a:t>
            </a:r>
            <a:r>
              <a:rPr lang="en-US" b="1" dirty="0">
                <a:solidFill>
                  <a:srgbClr val="C0392B"/>
                </a:solidFill>
              </a:rPr>
              <a:t>: #c0392b</a:t>
            </a:r>
            <a:r>
              <a:rPr lang="en-US" b="1" dirty="0" smtClean="0">
                <a:solidFill>
                  <a:srgbClr val="C0392B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$</a:t>
            </a:r>
            <a:r>
              <a:rPr lang="en-US" b="1" dirty="0" err="1">
                <a:solidFill>
                  <a:srgbClr val="0070C0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-primary-</a:t>
            </a:r>
            <a:r>
              <a:rPr lang="en-US" b="1" dirty="0" err="1">
                <a:solidFill>
                  <a:srgbClr val="0070C0"/>
                </a:solidFill>
              </a:rPr>
              <a:t>bg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>
                <a:solidFill>
                  <a:srgbClr val="223105"/>
                </a:solidFill>
              </a:rPr>
              <a:t>$blue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3C2E50"/>
                </a:solidFill>
              </a:rPr>
              <a:t>$</a:t>
            </a:r>
            <a:r>
              <a:rPr lang="en-US" b="1" dirty="0" err="1">
                <a:solidFill>
                  <a:srgbClr val="3C2E50"/>
                </a:solidFill>
              </a:rPr>
              <a:t>btn</a:t>
            </a:r>
            <a:r>
              <a:rPr lang="en-US" b="1" dirty="0">
                <a:solidFill>
                  <a:srgbClr val="3C2E50"/>
                </a:solidFill>
              </a:rPr>
              <a:t>-primary-border: #3c2e50;</a:t>
            </a:r>
            <a:endParaRPr lang="en-US" b="1" dirty="0" smtClean="0">
              <a:solidFill>
                <a:srgbClr val="3C2E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116632"/>
            <a:ext cx="259228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sass/base/_</a:t>
            </a:r>
            <a:r>
              <a:rPr lang="en-US" sz="1400" b="1" dirty="0" err="1" smtClean="0"/>
              <a:t>vars.scss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087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0166" y="116632"/>
            <a:ext cx="15841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style.scss</a:t>
            </a:r>
            <a:endParaRPr lang="ru-R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898" y="548680"/>
            <a:ext cx="8864444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@</a:t>
            </a:r>
            <a:r>
              <a:rPr lang="en-US" b="1" dirty="0"/>
              <a:t>import "base/index</a:t>
            </a:r>
            <a:r>
              <a:rPr lang="en-US" b="1" dirty="0" smtClean="0"/>
              <a:t>";</a:t>
            </a:r>
          </a:p>
          <a:p>
            <a:endParaRPr lang="en-US" b="1" dirty="0"/>
          </a:p>
          <a:p>
            <a:r>
              <a:rPr lang="en-US" b="1" dirty="0" smtClean="0"/>
              <a:t>@</a:t>
            </a:r>
            <a:r>
              <a:rPr lang="en-US" b="1" dirty="0"/>
              <a:t>if </a:t>
            </a:r>
            <a:r>
              <a:rPr lang="en-US" b="1" dirty="0" err="1"/>
              <a:t>variable_exists</a:t>
            </a:r>
            <a:r>
              <a:rPr lang="en-US" b="1" dirty="0"/>
              <a:t>(google-font) { 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@</a:t>
            </a:r>
            <a:r>
              <a:rPr lang="en-US" b="1" dirty="0"/>
              <a:t>import </a:t>
            </a:r>
            <a:r>
              <a:rPr lang="en-US" b="1" dirty="0" err="1"/>
              <a:t>url</a:t>
            </a:r>
            <a:r>
              <a:rPr lang="en-US" b="1" dirty="0"/>
              <a:t>($google-font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@</a:t>
            </a:r>
            <a:r>
              <a:rPr lang="en-US" b="1" dirty="0"/>
              <a:t>import "vendors/bootstrap/</a:t>
            </a:r>
            <a:r>
              <a:rPr lang="en-US" b="1" dirty="0" err="1"/>
              <a:t>scss</a:t>
            </a:r>
            <a:r>
              <a:rPr lang="en-US" b="1" dirty="0"/>
              <a:t>/bootstrap</a:t>
            </a:r>
            <a:r>
              <a:rPr lang="en-US" b="1" dirty="0" smtClean="0"/>
              <a:t>";</a:t>
            </a:r>
          </a:p>
          <a:p>
            <a:endParaRPr lang="en-US" b="1" dirty="0"/>
          </a:p>
          <a:p>
            <a:r>
              <a:rPr lang="en-US" b="1" dirty="0" smtClean="0"/>
              <a:t>@</a:t>
            </a:r>
            <a:r>
              <a:rPr lang="en-US" b="1" dirty="0"/>
              <a:t>import "layout/index";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10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0166" y="116632"/>
            <a:ext cx="15841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index.html</a:t>
            </a:r>
            <a:endParaRPr lang="ru-R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898" y="548680"/>
            <a:ext cx="8864444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/jquery-3.2.1.slim.min.js"&gt;&lt;/script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b="1" dirty="0" smtClean="0"/>
              <a:t>&lt;</a:t>
            </a:r>
            <a:r>
              <a:rPr lang="en-US" b="1" dirty="0"/>
              <a:t>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/tether.min.js"&gt;&lt;/script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b="1" dirty="0" smtClean="0"/>
              <a:t>&lt;</a:t>
            </a:r>
            <a:r>
              <a:rPr lang="en-US" b="1" dirty="0"/>
              <a:t>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/bootstrap.min.js"&gt;&lt;/script</a:t>
            </a:r>
            <a:r>
              <a:rPr lang="en-US" b="1" dirty="0" smtClean="0"/>
              <a:t>&gt;</a:t>
            </a:r>
          </a:p>
          <a:p>
            <a:endParaRPr lang="en-US" b="1" dirty="0" smtClean="0"/>
          </a:p>
          <a:p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/smooth-scroll.min.js"&gt;&lt;/script&gt;</a:t>
            </a:r>
          </a:p>
          <a:p>
            <a:endParaRPr lang="en-US" b="1" dirty="0"/>
          </a:p>
          <a:p>
            <a:r>
              <a:rPr lang="en-US" b="1" dirty="0" smtClean="0"/>
              <a:t>&lt;</a:t>
            </a:r>
            <a:r>
              <a:rPr lang="en-US" b="1" dirty="0"/>
              <a:t>script </a:t>
            </a:r>
            <a:r>
              <a:rPr lang="en-US" b="1" dirty="0" err="1"/>
              <a:t>src</a:t>
            </a:r>
            <a:r>
              <a:rPr lang="en-US" b="1" dirty="0"/>
              <a:t>="</a:t>
            </a:r>
            <a:r>
              <a:rPr lang="en-US" b="1" dirty="0" err="1"/>
              <a:t>js</a:t>
            </a:r>
            <a:r>
              <a:rPr lang="en-US" b="1" dirty="0"/>
              <a:t>/script.js"&gt;&lt;/script&gt;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893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9632" y="2780928"/>
            <a:ext cx="7560840" cy="108012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4964" y="548680"/>
            <a:ext cx="8777516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 err="1"/>
              <a:t>nav</a:t>
            </a:r>
            <a:r>
              <a:rPr lang="en-US" b="1" dirty="0"/>
              <a:t> class="</a:t>
            </a:r>
            <a:r>
              <a:rPr lang="en-US" b="1" dirty="0" err="1">
                <a:solidFill>
                  <a:srgbClr val="0070C0"/>
                </a:solidFill>
              </a:rPr>
              <a:t>navbar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bg</a:t>
            </a:r>
            <a:r>
              <a:rPr lang="en-US" b="1" dirty="0">
                <a:solidFill>
                  <a:srgbClr val="0070C0"/>
                </a:solidFill>
              </a:rPr>
              <a:t>-primary </a:t>
            </a:r>
            <a:r>
              <a:rPr lang="en-US" b="1" dirty="0" err="1">
                <a:solidFill>
                  <a:srgbClr val="0070C0"/>
                </a:solidFill>
              </a:rPr>
              <a:t>navbar</a:t>
            </a:r>
            <a:r>
              <a:rPr lang="en-US" b="1" dirty="0">
                <a:solidFill>
                  <a:srgbClr val="0070C0"/>
                </a:solidFill>
              </a:rPr>
              <a:t>-inverse fixed-top 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           </a:t>
            </a:r>
            <a:r>
              <a:rPr lang="en-US" b="1" dirty="0" err="1" smtClean="0">
                <a:solidFill>
                  <a:srgbClr val="0070C0"/>
                </a:solidFill>
              </a:rPr>
              <a:t>navbar</a:t>
            </a:r>
            <a:r>
              <a:rPr lang="en-US" b="1" dirty="0" smtClean="0">
                <a:solidFill>
                  <a:srgbClr val="0070C0"/>
                </a:solidFill>
              </a:rPr>
              <a:t>-</a:t>
            </a:r>
            <a:r>
              <a:rPr lang="en-US" b="1" dirty="0" err="1" smtClean="0">
                <a:solidFill>
                  <a:srgbClr val="0070C0"/>
                </a:solidFill>
              </a:rPr>
              <a:t>toggleable</a:t>
            </a:r>
            <a:r>
              <a:rPr lang="en-US" b="1" dirty="0" smtClean="0">
                <a:solidFill>
                  <a:srgbClr val="0070C0"/>
                </a:solidFill>
              </a:rPr>
              <a:t>-md</a:t>
            </a:r>
            <a:r>
              <a:rPr lang="en-US" b="1" dirty="0"/>
              <a:t>"&gt;	 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&lt;</a:t>
            </a:r>
            <a:r>
              <a:rPr lang="en-US" b="1" dirty="0"/>
              <a:t>h1 class="</a:t>
            </a:r>
            <a:r>
              <a:rPr lang="en-US" b="1" dirty="0" err="1"/>
              <a:t>navbar</a:t>
            </a:r>
            <a:r>
              <a:rPr lang="en-US" b="1" dirty="0"/>
              <a:t>-brand"&gt;Portfolio&lt;/h1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		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accent2"/>
                </a:solidFill>
              </a:rPr>
              <a:t>/--------- Button </a:t>
            </a:r>
            <a:r>
              <a:rPr lang="en-US" b="1" dirty="0">
                <a:solidFill>
                  <a:schemeClr val="accent2"/>
                </a:solidFill>
              </a:rPr>
              <a:t>----------- /</a:t>
            </a:r>
            <a:r>
              <a:rPr lang="en-US" b="1" dirty="0" smtClean="0"/>
              <a:t>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/>
              <a:t>div class="</a:t>
            </a:r>
            <a:r>
              <a:rPr lang="en-US" b="1" dirty="0">
                <a:solidFill>
                  <a:srgbClr val="0070C0"/>
                </a:solidFill>
              </a:rPr>
              <a:t>container-fluid</a:t>
            </a:r>
            <a:r>
              <a:rPr lang="en-US" b="1" dirty="0" smtClean="0"/>
              <a:t>"&gt;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b="1" dirty="0"/>
              <a:t>&lt;div class="</a:t>
            </a:r>
            <a:r>
              <a:rPr lang="en-US" b="1" dirty="0">
                <a:solidFill>
                  <a:srgbClr val="0070C0"/>
                </a:solidFill>
              </a:rPr>
              <a:t>collapse </a:t>
            </a:r>
            <a:r>
              <a:rPr lang="en-US" b="1" dirty="0" err="1">
                <a:solidFill>
                  <a:srgbClr val="0070C0"/>
                </a:solidFill>
              </a:rPr>
              <a:t>navbar</a:t>
            </a:r>
            <a:r>
              <a:rPr lang="en-US" b="1" dirty="0">
                <a:solidFill>
                  <a:srgbClr val="0070C0"/>
                </a:solidFill>
              </a:rPr>
              <a:t>-collapse</a:t>
            </a:r>
            <a:r>
              <a:rPr lang="en-US" b="1" dirty="0"/>
              <a:t>" id="</a:t>
            </a:r>
            <a:r>
              <a:rPr lang="en-US" b="1" dirty="0" err="1"/>
              <a:t>topMenu</a:t>
            </a:r>
            <a:r>
              <a:rPr lang="en-US" b="1" dirty="0"/>
              <a:t>"&gt;	        </a:t>
            </a:r>
            <a:r>
              <a:rPr lang="en-US" b="1" dirty="0" smtClean="0"/>
              <a:t>		&lt;</a:t>
            </a:r>
            <a:r>
              <a:rPr lang="en-US" b="1" dirty="0"/>
              <a:t>div class="</a:t>
            </a:r>
            <a:r>
              <a:rPr lang="en-US" b="1" dirty="0" err="1">
                <a:solidFill>
                  <a:srgbClr val="0070C0"/>
                </a:solidFill>
              </a:rPr>
              <a:t>navbar-nav</a:t>
            </a:r>
            <a:r>
              <a:rPr lang="en-US" b="1" dirty="0"/>
              <a:t>"&gt;	</a:t>
            </a:r>
            <a:endParaRPr lang="en-US" b="1" dirty="0" smtClean="0"/>
          </a:p>
          <a:p>
            <a:r>
              <a:rPr lang="en-US" b="1" dirty="0" smtClean="0"/>
              <a:t>  </a:t>
            </a:r>
            <a:r>
              <a:rPr lang="en-US" b="1" dirty="0"/>
              <a:t>		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/--------- Links </a:t>
            </a:r>
            <a:r>
              <a:rPr lang="en-US" b="1" dirty="0">
                <a:solidFill>
                  <a:schemeClr val="accent2"/>
                </a:solidFill>
              </a:rPr>
              <a:t>----------- /</a:t>
            </a:r>
            <a:endParaRPr lang="en-US" b="1" dirty="0" smtClean="0"/>
          </a:p>
          <a:p>
            <a:r>
              <a:rPr lang="en-US" b="1" dirty="0" smtClean="0"/>
              <a:t>		&lt;/</a:t>
            </a:r>
            <a:r>
              <a:rPr lang="en-US" b="1" dirty="0"/>
              <a:t>div&gt; </a:t>
            </a:r>
            <a:endParaRPr lang="en-US" b="1" dirty="0" smtClean="0"/>
          </a:p>
          <a:p>
            <a:r>
              <a:rPr lang="en-US" b="1" dirty="0" smtClean="0"/>
              <a:t>         &lt;/</a:t>
            </a:r>
            <a:r>
              <a:rPr lang="en-US" b="1" dirty="0"/>
              <a:t>div&gt;  </a:t>
            </a:r>
            <a:endParaRPr lang="en-US" b="1" dirty="0" smtClean="0"/>
          </a:p>
          <a:p>
            <a:r>
              <a:rPr lang="en-US" b="1" dirty="0" smtClean="0"/>
              <a:t>    &lt;/</a:t>
            </a:r>
            <a:r>
              <a:rPr lang="en-US" b="1" dirty="0"/>
              <a:t>div</a:t>
            </a:r>
            <a:r>
              <a:rPr lang="en-US" b="1" dirty="0" smtClean="0"/>
              <a:t>&gt;</a:t>
            </a:r>
          </a:p>
          <a:p>
            <a:endParaRPr lang="en-US" b="1" dirty="0" smtClean="0"/>
          </a:p>
          <a:p>
            <a:r>
              <a:rPr lang="en-US" b="1" dirty="0" smtClean="0"/>
              <a:t>&lt;/</a:t>
            </a:r>
            <a:r>
              <a:rPr lang="en-US" b="1" dirty="0" err="1"/>
              <a:t>nav</a:t>
            </a:r>
            <a:r>
              <a:rPr lang="en-US" b="1" dirty="0"/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2241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Navbar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888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48680"/>
            <a:ext cx="8928992" cy="53553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li class="</a:t>
            </a:r>
            <a:r>
              <a:rPr lang="en-US" b="1" dirty="0" err="1">
                <a:solidFill>
                  <a:srgbClr val="0070C0"/>
                </a:solidFill>
              </a:rPr>
              <a:t>nav</a:t>
            </a:r>
            <a:r>
              <a:rPr lang="en-US" b="1" dirty="0">
                <a:solidFill>
                  <a:srgbClr val="0070C0"/>
                </a:solidFill>
              </a:rPr>
              <a:t>-item</a:t>
            </a:r>
            <a:r>
              <a:rPr lang="en-US" b="1" dirty="0" smtClean="0"/>
              <a:t>"&gt;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/>
              <a:t>a class="</a:t>
            </a:r>
            <a:r>
              <a:rPr lang="en-US" b="1" dirty="0" err="1">
                <a:solidFill>
                  <a:srgbClr val="00B050"/>
                </a:solidFill>
              </a:rPr>
              <a:t>nav</a:t>
            </a:r>
            <a:r>
              <a:rPr lang="en-US" b="1" dirty="0">
                <a:solidFill>
                  <a:srgbClr val="00B050"/>
                </a:solidFill>
              </a:rPr>
              <a:t>-link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</a:t>
            </a:r>
            <a:r>
              <a:rPr lang="en-US" b="1" dirty="0">
                <a:solidFill>
                  <a:srgbClr val="C00000"/>
                </a:solidFill>
              </a:rPr>
              <a:t>#home</a:t>
            </a:r>
            <a:r>
              <a:rPr lang="en-US" b="1" dirty="0"/>
              <a:t>"&gt;Home&lt;/a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li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li class="</a:t>
            </a:r>
            <a:r>
              <a:rPr lang="en-US" b="1" dirty="0" err="1">
                <a:solidFill>
                  <a:srgbClr val="0070C0"/>
                </a:solidFill>
              </a:rPr>
              <a:t>nav</a:t>
            </a:r>
            <a:r>
              <a:rPr lang="en-US" b="1" dirty="0">
                <a:solidFill>
                  <a:srgbClr val="0070C0"/>
                </a:solidFill>
              </a:rPr>
              <a:t>-item</a:t>
            </a:r>
            <a:r>
              <a:rPr lang="en-US" b="1" dirty="0" smtClean="0"/>
              <a:t>"&gt;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&lt;</a:t>
            </a:r>
            <a:r>
              <a:rPr lang="en-US" b="1" dirty="0"/>
              <a:t>a class="</a:t>
            </a:r>
            <a:r>
              <a:rPr lang="en-US" b="1" dirty="0" err="1">
                <a:solidFill>
                  <a:srgbClr val="00B050"/>
                </a:solidFill>
              </a:rPr>
              <a:t>nav</a:t>
            </a:r>
            <a:r>
              <a:rPr lang="en-US" b="1" dirty="0">
                <a:solidFill>
                  <a:srgbClr val="00B050"/>
                </a:solidFill>
              </a:rPr>
              <a:t>-link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</a:t>
            </a:r>
            <a:r>
              <a:rPr lang="en-US" b="1" dirty="0">
                <a:solidFill>
                  <a:srgbClr val="C00000"/>
                </a:solidFill>
              </a:rPr>
              <a:t>#services</a:t>
            </a:r>
            <a:r>
              <a:rPr lang="en-US" b="1" dirty="0"/>
              <a:t>"&gt;Services&lt;/a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li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li class="</a:t>
            </a:r>
            <a:r>
              <a:rPr lang="en-US" b="1" dirty="0" err="1">
                <a:solidFill>
                  <a:srgbClr val="0070C0"/>
                </a:solidFill>
              </a:rPr>
              <a:t>nav</a:t>
            </a:r>
            <a:r>
              <a:rPr lang="en-US" b="1" dirty="0">
                <a:solidFill>
                  <a:srgbClr val="0070C0"/>
                </a:solidFill>
              </a:rPr>
              <a:t>-item</a:t>
            </a:r>
            <a:r>
              <a:rPr lang="en-US" b="1" dirty="0" smtClean="0"/>
              <a:t>"&gt;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&lt;</a:t>
            </a:r>
            <a:r>
              <a:rPr lang="en-US" b="1" dirty="0"/>
              <a:t>a class="</a:t>
            </a:r>
            <a:r>
              <a:rPr lang="en-US" b="1" dirty="0" err="1">
                <a:solidFill>
                  <a:srgbClr val="00B050"/>
                </a:solidFill>
              </a:rPr>
              <a:t>nav</a:t>
            </a:r>
            <a:r>
              <a:rPr lang="en-US" b="1" dirty="0">
                <a:solidFill>
                  <a:srgbClr val="00B050"/>
                </a:solidFill>
              </a:rPr>
              <a:t>-link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</a:t>
            </a:r>
            <a:r>
              <a:rPr lang="en-US" b="1" dirty="0">
                <a:solidFill>
                  <a:srgbClr val="C00000"/>
                </a:solidFill>
              </a:rPr>
              <a:t>#testimonials</a:t>
            </a:r>
            <a:r>
              <a:rPr lang="en-US" b="1" dirty="0"/>
              <a:t>"&gt;Testimonials&lt;/a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li</a:t>
            </a:r>
            <a:r>
              <a:rPr lang="en-US" b="1" dirty="0" smtClean="0"/>
              <a:t>&gt;</a:t>
            </a:r>
          </a:p>
          <a:p>
            <a:endParaRPr lang="en-US" b="1" dirty="0" smtClean="0"/>
          </a:p>
          <a:p>
            <a:r>
              <a:rPr lang="en-US" b="1" dirty="0" smtClean="0"/>
              <a:t>&lt;</a:t>
            </a:r>
            <a:r>
              <a:rPr lang="en-US" b="1" dirty="0"/>
              <a:t>li class="</a:t>
            </a:r>
            <a:r>
              <a:rPr lang="en-US" b="1" dirty="0" err="1">
                <a:solidFill>
                  <a:srgbClr val="0070C0"/>
                </a:solidFill>
              </a:rPr>
              <a:t>nav</a:t>
            </a:r>
            <a:r>
              <a:rPr lang="en-US" b="1" dirty="0">
                <a:solidFill>
                  <a:srgbClr val="0070C0"/>
                </a:solidFill>
              </a:rPr>
              <a:t>-item</a:t>
            </a:r>
            <a:r>
              <a:rPr lang="en-US" b="1" dirty="0" smtClean="0"/>
              <a:t>"&gt;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/>
              <a:t>a class="</a:t>
            </a:r>
            <a:r>
              <a:rPr lang="en-US" b="1" dirty="0" err="1">
                <a:solidFill>
                  <a:srgbClr val="00B050"/>
                </a:solidFill>
              </a:rPr>
              <a:t>nav</a:t>
            </a:r>
            <a:r>
              <a:rPr lang="en-US" b="1" dirty="0">
                <a:solidFill>
                  <a:srgbClr val="00B050"/>
                </a:solidFill>
              </a:rPr>
              <a:t>-link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>
                <a:solidFill>
                  <a:srgbClr val="C00000"/>
                </a:solidFill>
              </a:rPr>
              <a:t>="#team</a:t>
            </a:r>
            <a:r>
              <a:rPr lang="en-US" b="1" dirty="0"/>
              <a:t>"&gt;Team&lt;/a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li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li class="</a:t>
            </a:r>
            <a:r>
              <a:rPr lang="en-US" b="1" dirty="0" err="1">
                <a:solidFill>
                  <a:srgbClr val="0070C0"/>
                </a:solidFill>
              </a:rPr>
              <a:t>nav</a:t>
            </a:r>
            <a:r>
              <a:rPr lang="en-US" b="1" dirty="0">
                <a:solidFill>
                  <a:srgbClr val="0070C0"/>
                </a:solidFill>
              </a:rPr>
              <a:t>-item</a:t>
            </a:r>
            <a:r>
              <a:rPr lang="en-US" b="1" dirty="0" smtClean="0"/>
              <a:t>"&gt;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/>
              <a:t>a class="</a:t>
            </a:r>
            <a:r>
              <a:rPr lang="en-US" b="1" dirty="0" err="1">
                <a:solidFill>
                  <a:srgbClr val="00B050"/>
                </a:solidFill>
              </a:rPr>
              <a:t>nav</a:t>
            </a:r>
            <a:r>
              <a:rPr lang="en-US" b="1" dirty="0">
                <a:solidFill>
                  <a:srgbClr val="00B050"/>
                </a:solidFill>
              </a:rPr>
              <a:t>-link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</a:t>
            </a:r>
            <a:r>
              <a:rPr lang="en-US" b="1" dirty="0">
                <a:solidFill>
                  <a:srgbClr val="C00000"/>
                </a:solidFill>
              </a:rPr>
              <a:t>#portfolio</a:t>
            </a:r>
            <a:r>
              <a:rPr lang="en-US" b="1" dirty="0"/>
              <a:t>"&gt;Portfolio&lt;/a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li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li class="</a:t>
            </a:r>
            <a:r>
              <a:rPr lang="en-US" b="1" dirty="0" err="1">
                <a:solidFill>
                  <a:srgbClr val="0070C0"/>
                </a:solidFill>
              </a:rPr>
              <a:t>nav</a:t>
            </a:r>
            <a:r>
              <a:rPr lang="en-US" b="1" dirty="0">
                <a:solidFill>
                  <a:srgbClr val="0070C0"/>
                </a:solidFill>
              </a:rPr>
              <a:t>-item</a:t>
            </a:r>
            <a:r>
              <a:rPr lang="en-US" b="1" dirty="0" smtClean="0"/>
              <a:t>"&gt;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a class="</a:t>
            </a:r>
            <a:r>
              <a:rPr lang="en-US" b="1" dirty="0" err="1">
                <a:solidFill>
                  <a:srgbClr val="00B050"/>
                </a:solidFill>
              </a:rPr>
              <a:t>nav</a:t>
            </a:r>
            <a:r>
              <a:rPr lang="en-US" b="1" dirty="0">
                <a:solidFill>
                  <a:srgbClr val="00B050"/>
                </a:solidFill>
              </a:rPr>
              <a:t>-link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</a:t>
            </a:r>
            <a:r>
              <a:rPr lang="en-US" b="1" dirty="0">
                <a:solidFill>
                  <a:srgbClr val="C00000"/>
                </a:solidFill>
              </a:rPr>
              <a:t>#contact</a:t>
            </a:r>
            <a:r>
              <a:rPr lang="en-US" b="1" dirty="0"/>
              <a:t>"&gt;Contact&lt;/a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li&gt;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7504" y="44624"/>
            <a:ext cx="554461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li.nav</a:t>
            </a:r>
            <a:r>
              <a:rPr lang="en-US" b="1" dirty="0">
                <a:solidFill>
                  <a:schemeClr val="accent2"/>
                </a:solidFill>
              </a:rPr>
              <a:t>-item&gt;a[</a:t>
            </a:r>
            <a:r>
              <a:rPr lang="en-US" b="1" dirty="0" err="1">
                <a:solidFill>
                  <a:schemeClr val="accent2"/>
                </a:solidFill>
              </a:rPr>
              <a:t>href</a:t>
            </a:r>
            <a:r>
              <a:rPr lang="en-US" b="1" dirty="0">
                <a:solidFill>
                  <a:schemeClr val="accent2"/>
                </a:solidFill>
              </a:rPr>
              <a:t>="#"].</a:t>
            </a:r>
            <a:r>
              <a:rPr lang="en-US" b="1" dirty="0" err="1" smtClean="0">
                <a:solidFill>
                  <a:schemeClr val="accent2"/>
                </a:solidFill>
              </a:rPr>
              <a:t>nav</a:t>
            </a:r>
            <a:r>
              <a:rPr lang="en-US" b="1" dirty="0" smtClean="0">
                <a:solidFill>
                  <a:schemeClr val="accent2"/>
                </a:solidFill>
              </a:rPr>
              <a:t>-link </a:t>
            </a:r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6336" y="406133"/>
            <a:ext cx="12241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Links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70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259179"/>
            <a:ext cx="892899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&lt;button </a:t>
            </a:r>
            <a:r>
              <a:rPr lang="en-US" b="1" dirty="0"/>
              <a:t>class="</a:t>
            </a:r>
            <a:r>
              <a:rPr lang="en-US" b="1" dirty="0" err="1">
                <a:solidFill>
                  <a:srgbClr val="0070C0"/>
                </a:solidFill>
              </a:rPr>
              <a:t>navbar-toggler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navbar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toggler</a:t>
            </a:r>
            <a:r>
              <a:rPr lang="en-US" b="1" dirty="0">
                <a:solidFill>
                  <a:srgbClr val="0070C0"/>
                </a:solidFill>
              </a:rPr>
              <a:t>-right</a:t>
            </a:r>
            <a:r>
              <a:rPr lang="en-US" b="1" dirty="0"/>
              <a:t>" 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type</a:t>
            </a:r>
            <a:r>
              <a:rPr lang="en-US" b="1" dirty="0"/>
              <a:t>="</a:t>
            </a:r>
            <a:r>
              <a:rPr lang="en-US" b="1" dirty="0" smtClean="0"/>
              <a:t>button“</a:t>
            </a:r>
          </a:p>
          <a:p>
            <a:r>
              <a:rPr lang="en-US" b="1" dirty="0" smtClean="0"/>
              <a:t>        </a:t>
            </a:r>
            <a:r>
              <a:rPr lang="en-US" b="1" dirty="0"/>
              <a:t>data-toggle="collapse" data-target="</a:t>
            </a:r>
            <a:r>
              <a:rPr lang="en-US" b="1" dirty="0">
                <a:solidFill>
                  <a:srgbClr val="C00000"/>
                </a:solidFill>
              </a:rPr>
              <a:t>#</a:t>
            </a:r>
            <a:r>
              <a:rPr lang="en-US" b="1" dirty="0" err="1">
                <a:solidFill>
                  <a:srgbClr val="C00000"/>
                </a:solidFill>
              </a:rPr>
              <a:t>topMenu</a:t>
            </a:r>
            <a:r>
              <a:rPr lang="en-US" b="1" dirty="0"/>
              <a:t>" 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aria-controls</a:t>
            </a:r>
            <a:r>
              <a:rPr lang="en-US" b="1" dirty="0"/>
              <a:t>="</a:t>
            </a:r>
            <a:r>
              <a:rPr lang="en-US" b="1" dirty="0" err="1"/>
              <a:t>topMenu</a:t>
            </a:r>
            <a:r>
              <a:rPr lang="en-US" b="1" dirty="0"/>
              <a:t>" aria-expanded="false"  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aria-label</a:t>
            </a:r>
            <a:r>
              <a:rPr lang="en-US" b="1" dirty="0"/>
              <a:t>="Toggle navigation"&gt;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b="1" dirty="0"/>
              <a:t>&lt;span class="</a:t>
            </a:r>
            <a:r>
              <a:rPr lang="en-US" b="1" dirty="0" err="1"/>
              <a:t>navbar</a:t>
            </a:r>
            <a:r>
              <a:rPr lang="en-US" b="1" dirty="0"/>
              <a:t>-</a:t>
            </a:r>
            <a:r>
              <a:rPr lang="en-US" b="1" dirty="0" err="1"/>
              <a:t>toggler</a:t>
            </a:r>
            <a:r>
              <a:rPr lang="en-US" b="1" dirty="0"/>
              <a:t>-icon"&gt;&lt;/span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button&gt;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6336" y="116632"/>
            <a:ext cx="12241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98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465206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&lt;div class="</a:t>
            </a:r>
            <a:r>
              <a:rPr lang="en-US" b="1" dirty="0" err="1">
                <a:solidFill>
                  <a:srgbClr val="0070C0"/>
                </a:solidFill>
              </a:rPr>
              <a:t>jumbotron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jumbotron</a:t>
            </a:r>
            <a:r>
              <a:rPr lang="en-US" b="1" dirty="0">
                <a:solidFill>
                  <a:srgbClr val="0070C0"/>
                </a:solidFill>
              </a:rPr>
              <a:t>-fluid</a:t>
            </a:r>
            <a:r>
              <a:rPr lang="en-US" b="1" dirty="0"/>
              <a:t>"&gt;    </a:t>
            </a:r>
            <a:endParaRPr lang="en-US" b="1" dirty="0" smtClean="0"/>
          </a:p>
          <a:p>
            <a:r>
              <a:rPr lang="en-US" b="1" dirty="0" smtClean="0"/>
              <a:t>  </a:t>
            </a:r>
            <a:r>
              <a:rPr lang="en-US" b="1" dirty="0"/>
              <a:t>&lt;div class</a:t>
            </a:r>
            <a:r>
              <a:rPr lang="en-US" b="1" dirty="0" smtClean="0"/>
              <a:t>="</a:t>
            </a:r>
            <a:r>
              <a:rPr lang="en-US" b="1" dirty="0" smtClean="0">
                <a:solidFill>
                  <a:srgbClr val="0070C0"/>
                </a:solidFill>
              </a:rPr>
              <a:t>container</a:t>
            </a:r>
            <a:r>
              <a:rPr lang="en-US" b="1" dirty="0" smtClean="0"/>
              <a:t>"&gt;   </a:t>
            </a:r>
          </a:p>
          <a:p>
            <a:r>
              <a:rPr lang="en-US" b="1" dirty="0" smtClean="0"/>
              <a:t>     &lt;</a:t>
            </a:r>
            <a:r>
              <a:rPr lang="en-US" b="1" dirty="0"/>
              <a:t>h1 class="</a:t>
            </a:r>
            <a:r>
              <a:rPr lang="en-US" b="1" dirty="0">
                <a:solidFill>
                  <a:srgbClr val="0070C0"/>
                </a:solidFill>
              </a:rPr>
              <a:t>display-3</a:t>
            </a:r>
            <a:r>
              <a:rPr lang="en-US" b="1" dirty="0"/>
              <a:t>"&gt;Home&lt;/h1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     &lt;</a:t>
            </a:r>
            <a:r>
              <a:rPr lang="en-US" b="1" dirty="0"/>
              <a:t>p&gt;lorem30&lt;/p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     &lt;</a:t>
            </a:r>
            <a:r>
              <a:rPr lang="en-US" b="1" dirty="0"/>
              <a:t>p&gt;lorem30&lt;/p&gt;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&lt;!-- </a:t>
            </a:r>
            <a:r>
              <a:rPr lang="en-US" b="1" dirty="0" smtClean="0">
                <a:solidFill>
                  <a:schemeClr val="accent2"/>
                </a:solidFill>
              </a:rPr>
              <a:t>Link --&gt;</a:t>
            </a:r>
          </a:p>
          <a:p>
            <a:r>
              <a:rPr lang="en-US" b="1" dirty="0"/>
              <a:t>&lt;/div&gt;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div&gt;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.</a:t>
            </a:r>
            <a:r>
              <a:rPr lang="en-US" b="1" dirty="0" err="1">
                <a:solidFill>
                  <a:srgbClr val="0070C0"/>
                </a:solidFill>
              </a:rPr>
              <a:t>jumbotron.jumbotron</a:t>
            </a:r>
            <a:r>
              <a:rPr lang="en-US" b="1" dirty="0">
                <a:solidFill>
                  <a:srgbClr val="0070C0"/>
                </a:solidFill>
              </a:rPr>
              <a:t>-fluid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en-US" b="1" dirty="0" smtClean="0">
                <a:solidFill>
                  <a:srgbClr val="0070C0"/>
                </a:solidFill>
              </a:rPr>
              <a:t>.container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h1.display-3{Home}</a:t>
            </a:r>
            <a:r>
              <a:rPr lang="en-US" b="1" dirty="0">
                <a:solidFill>
                  <a:srgbClr val="C00000"/>
                </a:solidFill>
              </a:rPr>
              <a:t>+</a:t>
            </a:r>
            <a:r>
              <a:rPr lang="en-US" b="1" dirty="0">
                <a:solidFill>
                  <a:srgbClr val="0070C0"/>
                </a:solidFill>
              </a:rPr>
              <a:t>(p&gt;lorem30)*2)</a:t>
            </a:r>
            <a:endParaRPr lang="ru-RU" b="1" dirty="0" smtClean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338970"/>
            <a:ext cx="892899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&lt;p&gt;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&lt;</a:t>
            </a:r>
            <a:r>
              <a:rPr lang="en-US" b="1" dirty="0"/>
              <a:t>a </a:t>
            </a:r>
            <a:r>
              <a:rPr lang="en-US" b="1" dirty="0" err="1"/>
              <a:t>href</a:t>
            </a:r>
            <a:r>
              <a:rPr lang="en-US" b="1" dirty="0"/>
              <a:t>="#" class="</a:t>
            </a:r>
            <a:r>
              <a:rPr lang="en-US" b="1" dirty="0" err="1">
                <a:solidFill>
                  <a:srgbClr val="0070C0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-primary </a:t>
            </a:r>
            <a:r>
              <a:rPr lang="en-US" b="1" dirty="0" err="1">
                <a:solidFill>
                  <a:srgbClr val="0070C0"/>
                </a:solidFill>
              </a:rPr>
              <a:t>btn-lg</a:t>
            </a:r>
            <a:r>
              <a:rPr lang="en-US" b="1" dirty="0"/>
              <a:t>"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 data-toggle</a:t>
            </a:r>
            <a:r>
              <a:rPr lang="en-US" b="1" dirty="0"/>
              <a:t>="modal" data-target="#login"&gt;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/>
              <a:t>My account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&lt;/</a:t>
            </a:r>
            <a:r>
              <a:rPr lang="en-US" b="1" dirty="0"/>
              <a:t>a&gt; </a:t>
            </a:r>
            <a:endParaRPr lang="en-US" b="1" dirty="0" smtClean="0"/>
          </a:p>
          <a:p>
            <a:r>
              <a:rPr lang="en-US" b="1" dirty="0" smtClean="0"/>
              <a:t>&lt;/</a:t>
            </a:r>
            <a:r>
              <a:rPr lang="en-US" b="1" dirty="0"/>
              <a:t>p&gt;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28384" y="1265151"/>
            <a:ext cx="86409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Home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4154884"/>
            <a:ext cx="864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35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Words>1407</Words>
  <Application>Microsoft Office PowerPoint</Application>
  <PresentationFormat>Экран (4:3)</PresentationFormat>
  <Paragraphs>383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Courier New</vt:lpstr>
      <vt:lpstr>Verdana</vt:lpstr>
      <vt:lpstr>Wingdings 2</vt:lpstr>
      <vt:lpstr>Wingdings 3</vt:lpstr>
      <vt:lpstr>Открытая</vt:lpstr>
      <vt:lpstr> Responsive site http://design-class.com.ua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712</cp:revision>
  <dcterms:created xsi:type="dcterms:W3CDTF">2010-11-04T13:16:08Z</dcterms:created>
  <dcterms:modified xsi:type="dcterms:W3CDTF">2017-05-27T16:43:32Z</dcterms:modified>
</cp:coreProperties>
</file>