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0" r:id="rId3"/>
    <p:sldId id="397" r:id="rId4"/>
    <p:sldId id="39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290" r:id="rId13"/>
    <p:sldId id="379" r:id="rId14"/>
    <p:sldId id="405" r:id="rId15"/>
    <p:sldId id="381" r:id="rId16"/>
    <p:sldId id="406" r:id="rId17"/>
    <p:sldId id="407" r:id="rId18"/>
    <p:sldId id="408" r:id="rId19"/>
    <p:sldId id="426" r:id="rId20"/>
    <p:sldId id="411" r:id="rId21"/>
    <p:sldId id="412" r:id="rId22"/>
    <p:sldId id="409" r:id="rId23"/>
    <p:sldId id="413" r:id="rId24"/>
    <p:sldId id="414" r:id="rId25"/>
    <p:sldId id="416" r:id="rId26"/>
    <p:sldId id="417" r:id="rId27"/>
    <p:sldId id="418" r:id="rId28"/>
    <p:sldId id="419" r:id="rId29"/>
    <p:sldId id="420" r:id="rId30"/>
    <p:sldId id="422" r:id="rId31"/>
    <p:sldId id="421" r:id="rId32"/>
    <p:sldId id="423" r:id="rId33"/>
    <p:sldId id="394" r:id="rId34"/>
    <p:sldId id="425" r:id="rId35"/>
    <p:sldId id="424" r:id="rId36"/>
    <p:sldId id="415" r:id="rId37"/>
    <p:sldId id="39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F601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38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ETl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n1AGh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4-alpha.getbootstrap.com/getting-started/download/" TargetMode="External"/><Relationship Id="rId2" Type="http://schemas.openxmlformats.org/officeDocument/2006/relationships/hyperlink" Target="https://v4-alpha.getbootstra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HufT4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search=css-stick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DEDEDE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3600" kern="13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Bootstrap 4</a:t>
            </a:r>
            <a: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en-US" sz="60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3200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http://design-class.com.ua </a:t>
            </a:r>
            <a:r>
              <a:rPr lang="ru-RU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/>
            </a:r>
            <a:br>
              <a:rPr lang="ru-RU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ru-RU" i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873"/>
            <a:ext cx="5256584" cy="16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Для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img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b="1" dirty="0" smtClean="0"/>
              <a:t> 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-fluid</a:t>
            </a:r>
            <a:r>
              <a:rPr lang="en-US" b="1" dirty="0" smtClean="0"/>
              <a:t> | </a:t>
            </a:r>
            <a:r>
              <a:rPr lang="en-US" b="1" dirty="0" smtClean="0">
                <a:solidFill>
                  <a:srgbClr val="0070C0"/>
                </a:solidFill>
              </a:rPr>
              <a:t>rounded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rounded-DIR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 </a:t>
            </a:r>
            <a:r>
              <a:rPr lang="uk-UA" b="1" dirty="0" err="1" smtClean="0"/>
              <a:t>где</a:t>
            </a:r>
            <a:r>
              <a:rPr lang="uk-UA" b="1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DIR -&gt; </a:t>
            </a:r>
            <a:r>
              <a:rPr lang="en-US" b="1" dirty="0" smtClean="0">
                <a:solidFill>
                  <a:srgbClr val="0070C0"/>
                </a:solidFill>
              </a:rPr>
              <a:t>left</a:t>
            </a:r>
            <a:r>
              <a:rPr lang="en-US" b="1" dirty="0" smtClean="0"/>
              <a:t> | </a:t>
            </a:r>
            <a:r>
              <a:rPr lang="en-US" b="1" dirty="0" smtClean="0">
                <a:solidFill>
                  <a:srgbClr val="0070C0"/>
                </a:solidFill>
              </a:rPr>
              <a:t>right</a:t>
            </a:r>
            <a:r>
              <a:rPr lang="en-US" b="1" dirty="0" smtClean="0"/>
              <a:t> | </a:t>
            </a:r>
            <a:r>
              <a:rPr lang="en-US" b="1" dirty="0" smtClean="0">
                <a:solidFill>
                  <a:srgbClr val="0070C0"/>
                </a:solidFill>
              </a:rPr>
              <a:t>top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bottom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circle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70C0"/>
                </a:solidFill>
              </a:rPr>
              <a:t>rounded-0</a:t>
            </a:r>
            <a:r>
              <a:rPr lang="en-US" b="1" dirty="0" smtClean="0"/>
              <a:t> 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-thumbnail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float-left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float-right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2403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Классы </a:t>
            </a:r>
            <a:r>
              <a:rPr lang="uk-UA" b="1" dirty="0" smtClean="0"/>
              <a:t>для </a:t>
            </a:r>
            <a:r>
              <a:rPr lang="en-US" b="1" dirty="0" err="1" smtClean="0"/>
              <a:t>img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images.html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591014"/>
            <a:ext cx="89289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Если для контейнера присвоили класс </a:t>
            </a:r>
            <a:r>
              <a:rPr lang="ru-RU" b="1" dirty="0" err="1">
                <a:solidFill>
                  <a:srgbClr val="0070C0"/>
                </a:solidFill>
              </a:rPr>
              <a:t>text-center</a:t>
            </a:r>
            <a:r>
              <a:rPr lang="ru-RU" b="1" dirty="0"/>
              <a:t>, то для центрирования присваиваем </a:t>
            </a:r>
            <a:r>
              <a:rPr lang="ru-RU" b="1" dirty="0" err="1"/>
              <a:t>img</a:t>
            </a:r>
            <a:r>
              <a:rPr lang="ru-RU" b="1" dirty="0"/>
              <a:t> класс  </a:t>
            </a:r>
            <a:r>
              <a:rPr lang="ru-RU" b="1" dirty="0" err="1">
                <a:solidFill>
                  <a:srgbClr val="0070C0"/>
                </a:solidFill>
              </a:rPr>
              <a:t>mx-auto</a:t>
            </a:r>
            <a:r>
              <a:rPr lang="ru-RU" b="1" dirty="0"/>
              <a:t> </a:t>
            </a:r>
          </a:p>
          <a:p>
            <a:r>
              <a:rPr lang="ru-RU" b="1" dirty="0"/>
              <a:t>Конечно же при этом ширина изображения должна быть меньше </a:t>
            </a:r>
          </a:p>
          <a:p>
            <a:r>
              <a:rPr lang="ru-RU" b="1" dirty="0"/>
              <a:t>ширины контейнера</a:t>
            </a:r>
            <a:endParaRPr lang="uk-UA" b="1" dirty="0">
              <a:solidFill>
                <a:srgbClr val="0070C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4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 </a:t>
            </a:r>
            <a:r>
              <a:rPr lang="ru-RU" b="1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figure&gt;</a:t>
            </a:r>
            <a:r>
              <a:rPr lang="en-US" b="1" dirty="0"/>
              <a:t> -&gt; 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figure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 smtClean="0"/>
              <a:t>Для </a:t>
            </a:r>
            <a:r>
              <a:rPr lang="en-US" b="1" dirty="0" err="1">
                <a:solidFill>
                  <a:srgbClr val="C00000"/>
                </a:solidFill>
              </a:rPr>
              <a:t>img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figure&gt; </a:t>
            </a:r>
            <a:r>
              <a:rPr lang="en-US" b="1" dirty="0"/>
              <a:t>-&gt; </a:t>
            </a:r>
            <a:r>
              <a:rPr lang="en-US" b="1" dirty="0" smtClean="0">
                <a:solidFill>
                  <a:srgbClr val="0070C0"/>
                </a:solidFill>
              </a:rPr>
              <a:t>figure-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/>
              <a:t> </a:t>
            </a:r>
            <a:endParaRPr lang="ru-RU" b="1" dirty="0" smtClean="0"/>
          </a:p>
          <a:p>
            <a:r>
              <a:rPr lang="ru-RU" b="1" dirty="0" smtClean="0"/>
              <a:t>Для </a:t>
            </a:r>
            <a:r>
              <a:rPr lang="ru-RU" b="1" dirty="0"/>
              <a:t>заголовка в </a:t>
            </a:r>
            <a:r>
              <a:rPr lang="ru-RU" b="1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figure&gt; </a:t>
            </a:r>
            <a:r>
              <a:rPr lang="en-US" b="1" dirty="0"/>
              <a:t>-&gt; </a:t>
            </a:r>
            <a:r>
              <a:rPr lang="en-US" b="1" dirty="0" smtClean="0">
                <a:solidFill>
                  <a:srgbClr val="0070C0"/>
                </a:solidFill>
              </a:rPr>
              <a:t>figure-caption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2403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Классы </a:t>
            </a:r>
            <a:r>
              <a:rPr lang="uk-UA" b="1" dirty="0" smtClean="0"/>
              <a:t>для </a:t>
            </a:r>
            <a:r>
              <a:rPr lang="en-US" b="1" dirty="0" err="1" smtClean="0"/>
              <a:t>img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9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00100" y="4458600"/>
            <a:ext cx="4919972" cy="1058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3356992"/>
            <a:ext cx="4824536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54746"/>
              </p:ext>
            </p:extLst>
          </p:nvPr>
        </p:nvGraphicFramePr>
        <p:xfrm>
          <a:off x="82621" y="548680"/>
          <a:ext cx="7369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Ширина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Ширина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контейнера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col-xl-N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&gt;= 1200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col-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&gt;= 992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col-md-N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&gt;= 768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col-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576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996952"/>
            <a:ext cx="5400600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&lt;div </a:t>
            </a:r>
            <a:r>
              <a:rPr lang="en-US" b="1" dirty="0">
                <a:solidFill>
                  <a:srgbClr val="C00000"/>
                </a:solidFill>
              </a:rPr>
              <a:t>class="container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/>
              <a:t>   &lt;div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b="1" dirty="0" smtClean="0">
                <a:solidFill>
                  <a:srgbClr val="FF0000"/>
                </a:solidFill>
              </a:rPr>
              <a:t>="row"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 smtClean="0"/>
              <a:t>       &lt;</a:t>
            </a:r>
            <a:r>
              <a:rPr lang="en-US" b="1" dirty="0"/>
              <a:t>div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 smtClean="0">
                <a:solidFill>
                  <a:srgbClr val="0070C0"/>
                </a:solidFill>
              </a:rPr>
              <a:t>col"</a:t>
            </a:r>
            <a:r>
              <a:rPr lang="en-US" b="1" dirty="0" smtClean="0"/>
              <a:t>&gt; ... &lt;/div&gt;</a:t>
            </a:r>
          </a:p>
          <a:p>
            <a:r>
              <a:rPr lang="en-US" b="1" dirty="0" smtClean="0"/>
              <a:t>	&lt;</a:t>
            </a:r>
            <a:r>
              <a:rPr lang="en-US" b="1" dirty="0"/>
              <a:t>div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 smtClean="0">
                <a:solidFill>
                  <a:srgbClr val="0070C0"/>
                </a:solidFill>
              </a:rPr>
              <a:t>col"</a:t>
            </a:r>
            <a:r>
              <a:rPr lang="en-US" b="1" dirty="0" smtClean="0"/>
              <a:t>&gt; ... 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&lt;/div&gt;</a:t>
            </a:r>
            <a:endParaRPr lang="ru-RU" b="1" dirty="0"/>
          </a:p>
          <a:p>
            <a:r>
              <a:rPr lang="en-US" b="1" dirty="0"/>
              <a:t>   &lt;div </a:t>
            </a:r>
            <a:r>
              <a:rPr lang="en-US" b="1" dirty="0">
                <a:solidFill>
                  <a:srgbClr val="FF0000"/>
                </a:solidFill>
              </a:rPr>
              <a:t>class="row"</a:t>
            </a:r>
            <a:r>
              <a:rPr lang="en-US" b="1" dirty="0"/>
              <a:t>&gt;</a:t>
            </a:r>
          </a:p>
          <a:p>
            <a:r>
              <a:rPr lang="en-US" b="1" dirty="0"/>
              <a:t>      </a:t>
            </a:r>
            <a:r>
              <a:rPr lang="en-US" b="1" dirty="0" smtClean="0"/>
              <a:t> &lt;</a:t>
            </a:r>
            <a:r>
              <a:rPr lang="en-US" b="1" dirty="0"/>
              <a:t>div </a:t>
            </a:r>
            <a:r>
              <a:rPr lang="en-US" b="1" dirty="0">
                <a:solidFill>
                  <a:srgbClr val="0070C0"/>
                </a:solidFill>
              </a:rPr>
              <a:t>class="col"</a:t>
            </a:r>
            <a:r>
              <a:rPr lang="en-US" b="1" dirty="0"/>
              <a:t>&gt; ... &lt;/div&gt;</a:t>
            </a:r>
          </a:p>
          <a:p>
            <a:r>
              <a:rPr lang="en-US" b="1" dirty="0"/>
              <a:t>	&lt;div </a:t>
            </a:r>
            <a:r>
              <a:rPr lang="en-US" b="1" dirty="0">
                <a:solidFill>
                  <a:srgbClr val="0070C0"/>
                </a:solidFill>
              </a:rPr>
              <a:t>class="col"</a:t>
            </a:r>
            <a:r>
              <a:rPr lang="en-US" b="1" dirty="0"/>
              <a:t>&gt; ... &lt;/div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&lt;</a:t>
            </a:r>
            <a:r>
              <a:rPr lang="en-US" b="1" dirty="0"/>
              <a:t>div </a:t>
            </a:r>
            <a:r>
              <a:rPr lang="en-US" b="1" dirty="0">
                <a:solidFill>
                  <a:srgbClr val="0070C0"/>
                </a:solidFill>
              </a:rPr>
              <a:t>class="col"</a:t>
            </a:r>
            <a:r>
              <a:rPr lang="en-US" b="1" dirty="0"/>
              <a:t>&gt; ... &lt;/div&gt;</a:t>
            </a:r>
          </a:p>
          <a:p>
            <a:r>
              <a:rPr lang="en-US" b="1" dirty="0"/>
              <a:t>   &lt;/div&gt;</a:t>
            </a:r>
            <a:endParaRPr lang="ru-RU" b="1" dirty="0"/>
          </a:p>
          <a:p>
            <a:r>
              <a:rPr lang="en-US" b="1" dirty="0" smtClean="0"/>
              <a:t>&lt;/div&gt;</a:t>
            </a:r>
            <a:endParaRPr lang="ru-RU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grid.html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527884" y="63932"/>
            <a:ext cx="1872208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Grid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39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goo.gl/ZETlSS</a:t>
            </a:r>
            <a:r>
              <a:rPr lang="en-US" dirty="0" smtClean="0"/>
              <a:t> </a:t>
            </a:r>
            <a:endParaRPr lang="ru-RU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987824" y="3429000"/>
            <a:ext cx="3456384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4208" y="338835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1-</a:t>
            </a:r>
            <a:r>
              <a:rPr lang="ru-RU" b="1" dirty="0" smtClean="0"/>
              <a:t>я</a:t>
            </a:r>
            <a:r>
              <a:rPr lang="en-US" b="1" dirty="0" smtClean="0"/>
              <a:t> </a:t>
            </a:r>
            <a:r>
              <a:rPr lang="ru-RU" b="1" dirty="0" smtClean="0"/>
              <a:t>строка</a:t>
            </a:r>
            <a:endParaRPr lang="ru-RU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2987824" y="4581128"/>
            <a:ext cx="3608784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6608" y="46844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</a:t>
            </a:r>
            <a:r>
              <a:rPr lang="en-US" b="1" dirty="0" smtClean="0"/>
              <a:t>-</a:t>
            </a:r>
            <a:r>
              <a:rPr lang="ru-RU" b="1" dirty="0" smtClean="0"/>
              <a:t>я</a:t>
            </a:r>
            <a:r>
              <a:rPr lang="en-US" b="1" dirty="0" smtClean="0"/>
              <a:t> </a:t>
            </a:r>
            <a:r>
              <a:rPr lang="ru-RU" b="1" dirty="0" smtClean="0"/>
              <a:t>строка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633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В </a:t>
            </a:r>
            <a:r>
              <a:rPr lang="en-US" b="1" dirty="0" smtClean="0"/>
              <a:t>Bootstrap </a:t>
            </a:r>
            <a:r>
              <a:rPr lang="ru-RU" b="1" dirty="0" smtClean="0"/>
              <a:t>используется </a:t>
            </a:r>
            <a:r>
              <a:rPr lang="ru-RU" b="1" dirty="0"/>
              <a:t>12-колоночная адаптивная </a:t>
            </a:r>
            <a:r>
              <a:rPr lang="ru-RU" b="1" dirty="0" smtClean="0"/>
              <a:t>сетка</a:t>
            </a:r>
            <a:endParaRPr lang="en-US" b="1" dirty="0" smtClean="0"/>
          </a:p>
          <a:p>
            <a:r>
              <a:rPr lang="en-US" b="1" dirty="0" smtClean="0">
                <a:hlinkClick r:id="rId2"/>
              </a:rPr>
              <a:t>https://goo.gl/n1AGhg</a:t>
            </a:r>
            <a:r>
              <a:rPr lang="en-US" dirty="0" smtClean="0"/>
              <a:t> </a:t>
            </a:r>
            <a:endParaRPr lang="ru-RU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861" y="980728"/>
            <a:ext cx="8928992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Для создания строки с колонками нужно 3 элемента </a:t>
            </a:r>
            <a:endParaRPr lang="en-US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1 </a:t>
            </a:r>
            <a:r>
              <a:rPr lang="ru-RU" b="1" dirty="0">
                <a:solidFill>
                  <a:srgbClr val="C00000"/>
                </a:solidFill>
              </a:rPr>
              <a:t>-&gt;</a:t>
            </a:r>
            <a:r>
              <a:rPr lang="ru-RU" b="1" dirty="0"/>
              <a:t>  блок с  классом </a:t>
            </a:r>
            <a:r>
              <a:rPr lang="ru-RU" sz="2400" b="1" dirty="0" err="1" smtClean="0">
                <a:solidFill>
                  <a:srgbClr val="C00000"/>
                </a:solidFill>
              </a:rPr>
              <a:t>container</a:t>
            </a:r>
            <a:r>
              <a:rPr lang="ru-RU" b="1" dirty="0" smtClean="0"/>
              <a:t>  </a:t>
            </a:r>
            <a:r>
              <a:rPr lang="ru-RU" b="1" dirty="0"/>
              <a:t>(или  </a:t>
            </a:r>
            <a:r>
              <a:rPr lang="ru-RU" sz="2000" b="1" dirty="0" err="1" smtClean="0">
                <a:solidFill>
                  <a:srgbClr val="C00000"/>
                </a:solidFill>
              </a:rPr>
              <a:t>container-fluid</a:t>
            </a:r>
            <a:r>
              <a:rPr lang="ru-RU" b="1" dirty="0" smtClean="0"/>
              <a:t> </a:t>
            </a:r>
            <a:r>
              <a:rPr lang="ru-RU" b="1" dirty="0"/>
              <a:t>)      </a:t>
            </a:r>
            <a:r>
              <a:rPr lang="ru-RU" b="1" dirty="0" smtClean="0"/>
              <a:t>  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  слева </a:t>
            </a:r>
            <a:r>
              <a:rPr lang="ru-RU" b="1" dirty="0"/>
              <a:t>и справа у контейнера </a:t>
            </a:r>
            <a:r>
              <a:rPr lang="ru-RU" b="1" dirty="0" err="1">
                <a:solidFill>
                  <a:srgbClr val="7030A0"/>
                </a:solidFill>
              </a:rPr>
              <a:t>padding</a:t>
            </a:r>
            <a:r>
              <a:rPr lang="ru-RU" b="1" dirty="0">
                <a:solidFill>
                  <a:srgbClr val="7030A0"/>
                </a:solidFill>
              </a:rPr>
              <a:t>: 15px;</a:t>
            </a:r>
            <a:r>
              <a:rPr lang="ru-RU" b="1" dirty="0"/>
              <a:t> </a:t>
            </a:r>
            <a:endParaRPr lang="en-US" b="1" dirty="0" smtClean="0"/>
          </a:p>
          <a:p>
            <a:endParaRPr lang="en-US" b="1" dirty="0"/>
          </a:p>
          <a:p>
            <a:r>
              <a:rPr lang="ru-RU" b="1" dirty="0" smtClean="0">
                <a:solidFill>
                  <a:srgbClr val="C00000"/>
                </a:solidFill>
              </a:rPr>
              <a:t>2 </a:t>
            </a:r>
            <a:r>
              <a:rPr lang="ru-RU" b="1" dirty="0">
                <a:solidFill>
                  <a:srgbClr val="C00000"/>
                </a:solidFill>
              </a:rPr>
              <a:t>-&gt; </a:t>
            </a:r>
            <a:r>
              <a:rPr lang="ru-RU" b="1" dirty="0"/>
              <a:t>блок с  классом </a:t>
            </a:r>
            <a:r>
              <a:rPr lang="ru-RU" sz="2400" b="1" dirty="0" err="1" smtClean="0">
                <a:solidFill>
                  <a:srgbClr val="C00000"/>
                </a:solidFill>
              </a:rPr>
              <a:t>row</a:t>
            </a:r>
            <a:r>
              <a:rPr lang="ru-RU" b="1" dirty="0" smtClean="0"/>
              <a:t> </a:t>
            </a:r>
            <a:r>
              <a:rPr lang="ru-RU" b="1" dirty="0"/>
              <a:t>в котором будут размещены колонки  </a:t>
            </a:r>
            <a:endParaRPr lang="en-US" b="1" dirty="0" smtClean="0"/>
          </a:p>
          <a:p>
            <a:endParaRPr lang="en-US" b="1" dirty="0"/>
          </a:p>
          <a:p>
            <a:r>
              <a:rPr lang="ru-RU" b="1" dirty="0" smtClean="0">
                <a:solidFill>
                  <a:srgbClr val="C00000"/>
                </a:solidFill>
              </a:rPr>
              <a:t>3</a:t>
            </a:r>
            <a:r>
              <a:rPr lang="ru-RU" b="1" dirty="0">
                <a:solidFill>
                  <a:srgbClr val="C00000"/>
                </a:solidFill>
              </a:rPr>
              <a:t>. </a:t>
            </a:r>
            <a:r>
              <a:rPr lang="ru-RU" b="1" dirty="0" smtClean="0"/>
              <a:t>Блоки </a:t>
            </a:r>
            <a:r>
              <a:rPr lang="ru-RU" b="1" dirty="0"/>
              <a:t>с  классами </a:t>
            </a:r>
            <a:r>
              <a:rPr lang="ru-RU" sz="2400" b="1" dirty="0" err="1" smtClean="0">
                <a:solidFill>
                  <a:srgbClr val="C00000"/>
                </a:solidFill>
              </a:rPr>
              <a:t>col</a:t>
            </a:r>
            <a:r>
              <a:rPr lang="ru-RU" sz="2400" b="1" dirty="0" smtClean="0">
                <a:solidFill>
                  <a:srgbClr val="C00000"/>
                </a:solidFill>
              </a:rPr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(BP)</a:t>
            </a:r>
            <a:r>
              <a:rPr lang="ru-RU" sz="2400" b="1" dirty="0" smtClean="0">
                <a:solidFill>
                  <a:srgbClr val="C00000"/>
                </a:solidFill>
              </a:rPr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ru-RU" sz="2400" b="1" dirty="0" smtClean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ru-RU" b="1" dirty="0" smtClean="0"/>
              <a:t>   </a:t>
            </a:r>
          </a:p>
          <a:p>
            <a:r>
              <a:rPr lang="ru-RU" b="1" dirty="0" smtClean="0"/>
              <a:t>где </a:t>
            </a:r>
          </a:p>
          <a:p>
            <a:r>
              <a:rPr lang="ru-RU" b="1" dirty="0" smtClean="0"/>
              <a:t>  </a:t>
            </a:r>
            <a:r>
              <a:rPr lang="en-US" b="1" dirty="0" smtClean="0"/>
              <a:t>BP</a:t>
            </a:r>
            <a:r>
              <a:rPr lang="ru-RU" b="1" dirty="0" smtClean="0"/>
              <a:t> </a:t>
            </a:r>
            <a:r>
              <a:rPr lang="ru-RU" b="1" dirty="0"/>
              <a:t>-&gt; указание </a:t>
            </a:r>
            <a:r>
              <a:rPr lang="ru-RU" b="1" dirty="0" err="1"/>
              <a:t>breakpoints</a:t>
            </a:r>
            <a:r>
              <a:rPr lang="ru-RU" b="1" dirty="0"/>
              <a:t> (</a:t>
            </a:r>
            <a:r>
              <a:rPr lang="ru-RU" b="1" dirty="0" err="1">
                <a:solidFill>
                  <a:srgbClr val="C00000"/>
                </a:solidFill>
              </a:rPr>
              <a:t>sm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r>
              <a:rPr lang="ru-RU" b="1" dirty="0" err="1">
                <a:solidFill>
                  <a:srgbClr val="C00000"/>
                </a:solidFill>
              </a:rPr>
              <a:t>md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r>
              <a:rPr lang="ru-RU" b="1" dirty="0" err="1">
                <a:solidFill>
                  <a:srgbClr val="C00000"/>
                </a:solidFill>
              </a:rPr>
              <a:t>lg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r>
              <a:rPr lang="ru-RU" b="1" dirty="0" err="1">
                <a:solidFill>
                  <a:srgbClr val="C00000"/>
                </a:solidFill>
              </a:rPr>
              <a:t>xl</a:t>
            </a:r>
            <a:r>
              <a:rPr lang="ru-RU" b="1" dirty="0"/>
              <a:t>)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N </a:t>
            </a:r>
            <a:r>
              <a:rPr lang="ru-RU" b="1" dirty="0"/>
              <a:t>-&gt; </a:t>
            </a:r>
            <a:r>
              <a:rPr lang="ru-RU" b="1" dirty="0">
                <a:solidFill>
                  <a:srgbClr val="C00000"/>
                </a:solidFill>
              </a:rPr>
              <a:t>1, 2, 3 ... 12</a:t>
            </a:r>
            <a:r>
              <a:rPr lang="ru-RU" b="1" dirty="0"/>
              <a:t>  (сколько столбцов сетки занимает колонка</a:t>
            </a:r>
            <a:r>
              <a:rPr lang="ru-RU" b="1" dirty="0" smtClean="0"/>
              <a:t>)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338970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&lt;div class="container</a:t>
            </a:r>
            <a:r>
              <a:rPr lang="en-US" b="1" dirty="0" smtClean="0">
                <a:solidFill>
                  <a:srgbClr val="7030A0"/>
                </a:solidFill>
              </a:rPr>
              <a:t>"&gt;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div class</a:t>
            </a:r>
            <a:r>
              <a:rPr lang="en-US" b="1" dirty="0" smtClean="0">
                <a:solidFill>
                  <a:srgbClr val="00B050"/>
                </a:solidFill>
              </a:rPr>
              <a:t>="row"&gt;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/>
              <a:t>     </a:t>
            </a:r>
            <a:r>
              <a:rPr lang="en-US" b="1" dirty="0"/>
              <a:t>&lt;div class="</a:t>
            </a:r>
            <a:r>
              <a:rPr lang="en-US" b="1" dirty="0">
                <a:solidFill>
                  <a:srgbClr val="0070C0"/>
                </a:solidFill>
              </a:rPr>
              <a:t>col </a:t>
            </a:r>
            <a:r>
              <a:rPr lang="en-US" b="1" dirty="0" smtClean="0">
                <a:solidFill>
                  <a:srgbClr val="0070C0"/>
                </a:solidFill>
              </a:rPr>
              <a:t>col-lg-6 col-sm-4</a:t>
            </a:r>
            <a:r>
              <a:rPr lang="en-US" b="1" dirty="0" smtClean="0"/>
              <a:t>"&gt;COL 1&lt;/</a:t>
            </a:r>
            <a:r>
              <a:rPr lang="en-US" b="1" dirty="0"/>
              <a:t>div&gt;</a:t>
            </a:r>
          </a:p>
          <a:p>
            <a:r>
              <a:rPr lang="en-US" b="1" dirty="0" smtClean="0"/>
              <a:t>     </a:t>
            </a:r>
            <a:r>
              <a:rPr lang="en-US" b="1" dirty="0"/>
              <a:t>&lt;div class</a:t>
            </a:r>
            <a:r>
              <a:rPr lang="en-US" b="1" dirty="0" smtClean="0"/>
              <a:t>="</a:t>
            </a:r>
            <a:r>
              <a:rPr lang="en-US" b="1" dirty="0" smtClean="0">
                <a:solidFill>
                  <a:srgbClr val="0070C0"/>
                </a:solidFill>
              </a:rPr>
              <a:t>col </a:t>
            </a:r>
            <a:r>
              <a:rPr lang="en-US" b="1" dirty="0">
                <a:solidFill>
                  <a:srgbClr val="0070C0"/>
                </a:solidFill>
              </a:rPr>
              <a:t>col-lg-6 </a:t>
            </a:r>
            <a:r>
              <a:rPr lang="en-US" b="1" dirty="0" smtClean="0">
                <a:solidFill>
                  <a:srgbClr val="0070C0"/>
                </a:solidFill>
              </a:rPr>
              <a:t>col-sm-4</a:t>
            </a:r>
            <a:r>
              <a:rPr lang="en-US" b="1" dirty="0" smtClean="0"/>
              <a:t>"&gt;COL 2&lt;/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div&gt;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div&gt;</a:t>
            </a:r>
            <a:endParaRPr lang="ru-RU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offset-BP-NN</a:t>
            </a:r>
          </a:p>
          <a:p>
            <a:r>
              <a:rPr lang="en-US" b="1" dirty="0"/>
              <a:t> </a:t>
            </a:r>
            <a:r>
              <a:rPr lang="ru-RU" b="1" dirty="0" smtClean="0"/>
              <a:t>где   </a:t>
            </a:r>
            <a:r>
              <a:rPr lang="en-US" b="1" dirty="0"/>
              <a:t>BP -&gt; </a:t>
            </a:r>
            <a:r>
              <a:rPr lang="en-US" b="1" dirty="0" err="1" smtClean="0">
                <a:solidFill>
                  <a:srgbClr val="0070C0"/>
                </a:solidFill>
              </a:rPr>
              <a:t>sm</a:t>
            </a:r>
            <a:r>
              <a:rPr lang="en-US" b="1" dirty="0" smtClean="0"/>
              <a:t> | </a:t>
            </a:r>
            <a:r>
              <a:rPr lang="en-US" b="1" dirty="0">
                <a:solidFill>
                  <a:srgbClr val="0070C0"/>
                </a:solidFill>
              </a:rPr>
              <a:t>md</a:t>
            </a:r>
            <a:r>
              <a:rPr lang="en-US" b="1" dirty="0"/>
              <a:t> |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| </a:t>
            </a:r>
            <a:r>
              <a:rPr lang="en-US" b="1" dirty="0" smtClean="0">
                <a:solidFill>
                  <a:srgbClr val="0070C0"/>
                </a:solidFill>
              </a:rPr>
              <a:t>xl</a:t>
            </a:r>
          </a:p>
          <a:p>
            <a:r>
              <a:rPr lang="en-US" b="1" dirty="0" smtClean="0"/>
              <a:t>       NN </a:t>
            </a:r>
            <a:r>
              <a:rPr lang="en-US" b="1" dirty="0"/>
              <a:t>-&gt;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, ... 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b="1" dirty="0"/>
              <a:t> </a:t>
            </a:r>
            <a:endParaRPr lang="ru-RU" b="1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641574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Пример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rgbClr val="7030A0"/>
                </a:solidFill>
              </a:rPr>
              <a:t>&lt;div </a:t>
            </a:r>
            <a:r>
              <a:rPr lang="en-US" b="1" dirty="0">
                <a:solidFill>
                  <a:srgbClr val="7030A0"/>
                </a:solidFill>
              </a:rPr>
              <a:t>class="container</a:t>
            </a:r>
            <a:r>
              <a:rPr lang="en-US" b="1" dirty="0" smtClean="0">
                <a:solidFill>
                  <a:srgbClr val="7030A0"/>
                </a:solidFill>
              </a:rPr>
              <a:t>"&gt;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&lt;div </a:t>
            </a:r>
            <a:r>
              <a:rPr lang="en-US" b="1" dirty="0">
                <a:solidFill>
                  <a:srgbClr val="00B050"/>
                </a:solidFill>
              </a:rPr>
              <a:t>class="row</a:t>
            </a:r>
            <a:r>
              <a:rPr lang="en-US" b="1" dirty="0" smtClean="0">
                <a:solidFill>
                  <a:srgbClr val="00B050"/>
                </a:solidFill>
              </a:rPr>
              <a:t>"&gt;</a:t>
            </a:r>
          </a:p>
          <a:p>
            <a:r>
              <a:rPr lang="en-US" b="1" dirty="0" smtClean="0"/>
              <a:t>     </a:t>
            </a:r>
            <a:r>
              <a:rPr lang="en-US" b="1" dirty="0"/>
              <a:t>&lt;div class="col-md-4 </a:t>
            </a:r>
            <a:r>
              <a:rPr lang="en-US" b="1" dirty="0">
                <a:solidFill>
                  <a:srgbClr val="C00000"/>
                </a:solidFill>
              </a:rPr>
              <a:t>offset-md-4</a:t>
            </a:r>
            <a:r>
              <a:rPr lang="en-US" b="1" dirty="0"/>
              <a:t>"&gt;COL 1&lt;/div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    </a:t>
            </a:r>
            <a:r>
              <a:rPr lang="en-US" b="1" dirty="0"/>
              <a:t>&lt;div class="col-md-4"&gt;COL 2&lt;/div&gt;	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div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div&gt;</a:t>
            </a:r>
            <a:r>
              <a:rPr lang="en-US" b="1" dirty="0"/>
              <a:t> </a:t>
            </a:r>
            <a:endParaRPr lang="ru-RU" b="1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grid.html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2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407" y="522663"/>
            <a:ext cx="892899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/>
              <a:t>В колонку можно вставлять строку row 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0339" y="1120676"/>
            <a:ext cx="8928992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&lt;div class="container</a:t>
            </a:r>
            <a:r>
              <a:rPr lang="en-US" b="1" dirty="0" smtClean="0">
                <a:solidFill>
                  <a:srgbClr val="7030A0"/>
                </a:solidFill>
              </a:rPr>
              <a:t>"&gt;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div class="row</a:t>
            </a:r>
            <a:r>
              <a:rPr lang="en-US" b="1" dirty="0" smtClean="0">
                <a:solidFill>
                  <a:srgbClr val="00B050"/>
                </a:solidFill>
              </a:rPr>
              <a:t>"&gt;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ru-RU" b="1" dirty="0"/>
              <a:t> </a:t>
            </a:r>
            <a:r>
              <a:rPr lang="ru-RU" b="1" dirty="0" smtClean="0"/>
              <a:t>    </a:t>
            </a:r>
            <a:r>
              <a:rPr lang="en-US" b="1" dirty="0" smtClean="0"/>
              <a:t>&lt;</a:t>
            </a:r>
            <a:r>
              <a:rPr lang="en-US" b="1" dirty="0"/>
              <a:t>div class="col-md-6"&gt;COL 1&lt;/div</a:t>
            </a:r>
            <a:r>
              <a:rPr lang="en-US" b="1" dirty="0" smtClean="0"/>
              <a:t>&gt;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</a:t>
            </a:r>
            <a:r>
              <a:rPr lang="en-US" b="1" dirty="0" smtClean="0"/>
              <a:t> </a:t>
            </a:r>
            <a:r>
              <a:rPr lang="en-US" b="1" dirty="0"/>
              <a:t>&lt;div class="col-md-6</a:t>
            </a:r>
            <a:r>
              <a:rPr lang="en-US" b="1" dirty="0" smtClean="0"/>
              <a:t>"&gt;</a:t>
            </a:r>
            <a:endParaRPr lang="ru-RU" b="1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&lt;</a:t>
            </a:r>
            <a:r>
              <a:rPr lang="en-US" b="1" dirty="0"/>
              <a:t>div class="row</a:t>
            </a:r>
            <a:r>
              <a:rPr lang="en-US" b="1" dirty="0" smtClean="0"/>
              <a:t>"&gt;</a:t>
            </a:r>
            <a:endParaRPr lang="ru-RU" b="1" dirty="0" smtClean="0"/>
          </a:p>
          <a:p>
            <a:r>
              <a:rPr lang="en-US" b="1" dirty="0" smtClean="0"/>
              <a:t>     </a:t>
            </a:r>
            <a:r>
              <a:rPr lang="en-US" b="1" dirty="0"/>
              <a:t>		&lt;div class="col-md-4"&gt;NESTED COL 1&lt;/div&gt;     			&lt;div class="col-md-4"&gt;NESTED COL 2&lt;/div&gt;     			&lt;div class="col-md-4"&gt;NESTED COL 3&lt;/div&gt;	       </a:t>
            </a:r>
            <a:r>
              <a:rPr lang="ru-RU" b="1" dirty="0" smtClean="0"/>
              <a:t>	 </a:t>
            </a:r>
            <a:r>
              <a:rPr lang="en-US" b="1" dirty="0" smtClean="0"/>
              <a:t>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  <a:endParaRPr lang="ru-RU" b="1" dirty="0" smtClean="0"/>
          </a:p>
          <a:p>
            <a:r>
              <a:rPr lang="en-US" b="1" dirty="0" smtClean="0"/>
              <a:t>     </a:t>
            </a:r>
            <a:r>
              <a:rPr lang="en-US" b="1" dirty="0"/>
              <a:t>&lt;/div&gt;	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div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div&gt;</a:t>
            </a:r>
            <a:endParaRPr lang="ru-RU" b="1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5796" y="88351"/>
            <a:ext cx="32403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Вложенные строки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index.html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2295726"/>
            <a:ext cx="6480720" cy="1296144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7504" y="4757082"/>
            <a:ext cx="892899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Если необходимо удалить </a:t>
            </a:r>
            <a:r>
              <a:rPr lang="ru-RU" sz="2000" b="1" dirty="0" err="1">
                <a:solidFill>
                  <a:srgbClr val="0070C0"/>
                </a:solidFill>
              </a:rPr>
              <a:t>gutter</a:t>
            </a:r>
            <a:r>
              <a:rPr lang="ru-RU" sz="2000" b="1" dirty="0"/>
              <a:t> между колонками элементу </a:t>
            </a:r>
            <a:r>
              <a:rPr lang="ru-RU" sz="2000" b="1" dirty="0" err="1"/>
              <a:t>row</a:t>
            </a:r>
            <a:r>
              <a:rPr lang="ru-RU" sz="2000" b="1" dirty="0"/>
              <a:t> добавляется класс </a:t>
            </a:r>
            <a:r>
              <a:rPr lang="ru-RU" sz="2000" b="1" dirty="0" err="1">
                <a:solidFill>
                  <a:srgbClr val="0070C0"/>
                </a:solidFill>
              </a:rPr>
              <a:t>no-gutters</a:t>
            </a:r>
            <a:r>
              <a:rPr lang="ru-RU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1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407" y="522663"/>
            <a:ext cx="8928992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flex-</a:t>
            </a:r>
            <a:r>
              <a:rPr lang="uk-UA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BP</a:t>
            </a:r>
            <a:r>
              <a:rPr lang="uk-UA" sz="2000" b="1" dirty="0">
                <a:solidFill>
                  <a:srgbClr val="C00000"/>
                </a:solidFill>
              </a:rPr>
              <a:t>)</a:t>
            </a:r>
            <a:r>
              <a:rPr lang="en-US" sz="2000" b="1" dirty="0" smtClean="0">
                <a:solidFill>
                  <a:srgbClr val="C00000"/>
                </a:solidFill>
              </a:rPr>
              <a:t>-ORD</a:t>
            </a:r>
            <a:r>
              <a:rPr lang="en-US" sz="2000" b="1" dirty="0" smtClean="0"/>
              <a:t>  </a:t>
            </a:r>
            <a:endParaRPr lang="uk-UA" sz="2000" b="1" dirty="0" smtClean="0"/>
          </a:p>
          <a:p>
            <a:r>
              <a:rPr lang="uk-UA" sz="2000" b="1" dirty="0"/>
              <a:t> </a:t>
            </a:r>
            <a:r>
              <a:rPr lang="uk-UA" sz="2000" b="1" dirty="0" smtClean="0"/>
              <a:t> </a:t>
            </a:r>
            <a:r>
              <a:rPr lang="ru-RU" sz="2000" b="1" dirty="0" smtClean="0"/>
              <a:t>где   </a:t>
            </a:r>
            <a:r>
              <a:rPr lang="en-US" sz="2000" b="1" dirty="0">
                <a:solidFill>
                  <a:srgbClr val="C00000"/>
                </a:solidFill>
              </a:rPr>
              <a:t>BP</a:t>
            </a:r>
            <a:r>
              <a:rPr lang="en-US" sz="2000" b="1" dirty="0"/>
              <a:t> -&gt; </a:t>
            </a:r>
            <a:r>
              <a:rPr lang="en-US" sz="2000" b="1" dirty="0" err="1">
                <a:solidFill>
                  <a:srgbClr val="0070C0"/>
                </a:solidFill>
              </a:rPr>
              <a:t>sm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md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lg</a:t>
            </a:r>
            <a:r>
              <a:rPr lang="en-US" sz="2000" b="1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xl</a:t>
            </a:r>
            <a:endParaRPr lang="uk-UA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OD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>
                <a:solidFill>
                  <a:srgbClr val="0070C0"/>
                </a:solidFill>
              </a:rPr>
              <a:t>first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last</a:t>
            </a:r>
            <a:r>
              <a:rPr lang="en-US" sz="2000" b="1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unordered</a:t>
            </a:r>
            <a:endParaRPr lang="uk-UA" sz="2000" b="1" dirty="0" smtClean="0">
              <a:solidFill>
                <a:srgbClr val="0070C0"/>
              </a:solidFill>
            </a:endParaRPr>
          </a:p>
          <a:p>
            <a:endParaRPr lang="uk-UA" sz="2000" b="1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ACT-</a:t>
            </a:r>
            <a:r>
              <a:rPr lang="uk-UA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BP</a:t>
            </a:r>
            <a:r>
              <a:rPr lang="uk-UA" sz="2000" b="1" dirty="0">
                <a:solidFill>
                  <a:srgbClr val="C00000"/>
                </a:solidFill>
              </a:rPr>
              <a:t>)</a:t>
            </a:r>
            <a:r>
              <a:rPr lang="en-US" sz="2000" b="1" dirty="0" smtClean="0">
                <a:solidFill>
                  <a:srgbClr val="C00000"/>
                </a:solidFill>
              </a:rPr>
              <a:t>-ORD</a:t>
            </a:r>
            <a:endParaRPr lang="uk-UA" sz="2000" b="1" dirty="0" smtClean="0">
              <a:solidFill>
                <a:srgbClr val="C00000"/>
              </a:solidFill>
            </a:endParaRPr>
          </a:p>
          <a:p>
            <a:r>
              <a:rPr lang="ru-RU" sz="2000" b="1" dirty="0" smtClean="0"/>
              <a:t>где   </a:t>
            </a:r>
            <a:r>
              <a:rPr lang="en-US" sz="2000" b="1" dirty="0">
                <a:solidFill>
                  <a:srgbClr val="C00000"/>
                </a:solidFill>
              </a:rPr>
              <a:t>ACT</a:t>
            </a:r>
            <a:r>
              <a:rPr lang="en-US" sz="2000" b="1" dirty="0"/>
              <a:t> -&gt;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en-US" sz="2000" b="1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pull</a:t>
            </a:r>
            <a:endParaRPr lang="uk-UA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BP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 err="1">
                <a:solidFill>
                  <a:srgbClr val="0070C0"/>
                </a:solidFill>
              </a:rPr>
              <a:t>sm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md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lg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xl</a:t>
            </a:r>
            <a:r>
              <a:rPr lang="en-US" sz="2000" b="1" dirty="0" smtClean="0"/>
              <a:t>  </a:t>
            </a:r>
            <a:endParaRPr lang="uk-UA" sz="2000" b="1" dirty="0" smtClean="0"/>
          </a:p>
          <a:p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OD</a:t>
            </a:r>
            <a:r>
              <a:rPr lang="en-US" sz="2000" b="1" dirty="0"/>
              <a:t> -&gt;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, ... </a:t>
            </a:r>
            <a:r>
              <a:rPr lang="en-US" sz="2000" b="1" dirty="0">
                <a:solidFill>
                  <a:srgbClr val="0070C0"/>
                </a:solidFill>
              </a:rPr>
              <a:t>12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88351"/>
            <a:ext cx="478853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Очередность следования колонок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order.html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2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407" y="522663"/>
            <a:ext cx="8928992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Для </a:t>
            </a:r>
            <a:r>
              <a:rPr lang="en-US" sz="2000" b="1" dirty="0"/>
              <a:t>row -&gt; </a:t>
            </a:r>
            <a:r>
              <a:rPr lang="uk-UA" sz="2000" b="1" dirty="0" smtClean="0"/>
              <a:t>р</a:t>
            </a:r>
            <a:r>
              <a:rPr lang="ru-RU" sz="2000" b="1" dirty="0" err="1" smtClean="0"/>
              <a:t>аботает</a:t>
            </a:r>
            <a:r>
              <a:rPr lang="ru-RU" sz="2000" b="1" dirty="0" smtClean="0"/>
              <a:t> также на </a:t>
            </a:r>
            <a:r>
              <a:rPr lang="ru-RU" sz="2000" b="1" dirty="0"/>
              <a:t>вложенных </a:t>
            </a:r>
            <a:r>
              <a:rPr lang="ru-RU" sz="2000" b="1" dirty="0" smtClean="0"/>
              <a:t>колонках</a:t>
            </a:r>
          </a:p>
          <a:p>
            <a:endParaRPr lang="ru-RU" sz="2000" b="1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align-items-ALN</a:t>
            </a:r>
            <a:endParaRPr lang="uk-UA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/>
              <a:t>     </a:t>
            </a:r>
            <a:r>
              <a:rPr lang="ru-RU" sz="2000" b="1" dirty="0"/>
              <a:t>где  </a:t>
            </a:r>
            <a:r>
              <a:rPr lang="en-US" sz="2000" b="1" dirty="0">
                <a:solidFill>
                  <a:srgbClr val="C00000"/>
                </a:solidFill>
              </a:rPr>
              <a:t>ALN </a:t>
            </a:r>
            <a:r>
              <a:rPr lang="en-US" sz="2000" b="1" dirty="0"/>
              <a:t>- </a:t>
            </a:r>
            <a:r>
              <a:rPr lang="en-US" sz="2000" b="1" dirty="0">
                <a:solidFill>
                  <a:srgbClr val="0070C0"/>
                </a:solidFill>
              </a:rPr>
              <a:t>start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center</a:t>
            </a:r>
            <a:r>
              <a:rPr lang="en-US" sz="2000" b="1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end</a:t>
            </a:r>
            <a:endParaRPr lang="uk-UA" sz="2000" b="1" dirty="0" smtClean="0">
              <a:solidFill>
                <a:srgbClr val="0070C0"/>
              </a:solidFill>
            </a:endParaRPr>
          </a:p>
          <a:p>
            <a:endParaRPr lang="uk-UA" sz="2000" b="1" dirty="0"/>
          </a:p>
          <a:p>
            <a:r>
              <a:rPr lang="ru-RU" sz="2000" b="1" dirty="0" smtClean="0"/>
              <a:t>Для </a:t>
            </a:r>
            <a:r>
              <a:rPr lang="en-US" sz="2000" b="1" dirty="0"/>
              <a:t>column -&gt; </a:t>
            </a:r>
            <a:r>
              <a:rPr lang="ru-RU" sz="2000" b="1" dirty="0"/>
              <a:t>индивидуальное </a:t>
            </a:r>
            <a:r>
              <a:rPr lang="ru-RU" sz="2000" b="1" dirty="0" smtClean="0"/>
              <a:t>выравнивание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align-self-ALN</a:t>
            </a:r>
            <a:endParaRPr lang="uk-UA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/>
              <a:t>     </a:t>
            </a:r>
            <a:r>
              <a:rPr lang="ru-RU" sz="2000" b="1" dirty="0"/>
              <a:t>где  </a:t>
            </a:r>
            <a:r>
              <a:rPr lang="en-US" sz="2000" b="1" dirty="0">
                <a:solidFill>
                  <a:srgbClr val="C00000"/>
                </a:solidFill>
              </a:rPr>
              <a:t>ALN </a:t>
            </a:r>
            <a:r>
              <a:rPr lang="en-US" sz="2000" b="1" dirty="0"/>
              <a:t>- </a:t>
            </a:r>
            <a:r>
              <a:rPr lang="en-US" sz="2000" b="1" dirty="0">
                <a:solidFill>
                  <a:srgbClr val="0070C0"/>
                </a:solidFill>
              </a:rPr>
              <a:t>start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center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end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88351"/>
            <a:ext cx="478853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Вертикальное выравнивание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aligment.html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719296"/>
            <a:ext cx="892899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Для </a:t>
            </a:r>
            <a:r>
              <a:rPr lang="en-US" sz="2000" b="1" dirty="0"/>
              <a:t>row -&gt; </a:t>
            </a:r>
            <a:r>
              <a:rPr lang="ru-RU" sz="2000" b="1" dirty="0"/>
              <a:t>необходимо вложенным колонкам задавать </a:t>
            </a:r>
            <a:r>
              <a:rPr lang="en-US" sz="2000" b="1" dirty="0" smtClean="0"/>
              <a:t>width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justify-content-ALN</a:t>
            </a:r>
            <a:r>
              <a:rPr lang="en-US" sz="2000" b="1" dirty="0" smtClean="0"/>
              <a:t>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en-US" sz="2000" b="1" dirty="0" smtClean="0"/>
              <a:t>    </a:t>
            </a:r>
            <a:r>
              <a:rPr lang="ru-RU" sz="2000" b="1" dirty="0"/>
              <a:t>где  </a:t>
            </a:r>
            <a:r>
              <a:rPr lang="en-US" sz="2000" b="1" dirty="0">
                <a:solidFill>
                  <a:srgbClr val="C00000"/>
                </a:solidFill>
              </a:rPr>
              <a:t>ALN</a:t>
            </a:r>
            <a:r>
              <a:rPr lang="en-US" sz="2000" b="1" dirty="0"/>
              <a:t> - </a:t>
            </a:r>
            <a:r>
              <a:rPr lang="en-US" sz="2000" b="1" dirty="0">
                <a:solidFill>
                  <a:srgbClr val="0070C0"/>
                </a:solidFill>
              </a:rPr>
              <a:t>start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center</a:t>
            </a:r>
            <a:r>
              <a:rPr lang="en-US" sz="2000" b="1" dirty="0"/>
              <a:t> |</a:t>
            </a:r>
            <a:r>
              <a:rPr lang="en-US" sz="2000" b="1" dirty="0">
                <a:solidFill>
                  <a:srgbClr val="0070C0"/>
                </a:solidFill>
              </a:rPr>
              <a:t> end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around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between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1721" y="3284984"/>
            <a:ext cx="478853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Горизонтальное выравнивание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8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407" y="522663"/>
            <a:ext cx="8928992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fixed-top </a:t>
            </a:r>
            <a:r>
              <a:rPr lang="en-US" sz="2000" b="1" dirty="0"/>
              <a:t>| </a:t>
            </a:r>
            <a:r>
              <a:rPr lang="en-US" sz="2000" b="1" dirty="0">
                <a:solidFill>
                  <a:srgbClr val="0070C0"/>
                </a:solidFill>
              </a:rPr>
              <a:t>fixed-bottom</a:t>
            </a:r>
            <a:r>
              <a:rPr lang="en-US" sz="2000" b="1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sticky-top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dirty="0"/>
          </a:p>
          <a:p>
            <a:endParaRPr lang="ru-RU" sz="2000" b="1" dirty="0" smtClean="0"/>
          </a:p>
          <a:p>
            <a:r>
              <a:rPr lang="en-US" sz="2000" b="1" dirty="0" smtClean="0"/>
              <a:t>Display </a:t>
            </a:r>
            <a:endParaRPr lang="ru-RU" sz="2000" b="1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d-TYPE</a:t>
            </a:r>
            <a:r>
              <a:rPr lang="en-US" sz="2000" b="1" dirty="0" smtClean="0"/>
              <a:t>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где  </a:t>
            </a:r>
            <a:r>
              <a:rPr lang="en-US" sz="2000" b="1" dirty="0">
                <a:solidFill>
                  <a:schemeClr val="accent2"/>
                </a:solidFill>
              </a:rPr>
              <a:t>TYPE</a:t>
            </a:r>
            <a:r>
              <a:rPr lang="en-US" sz="2000" b="1" dirty="0"/>
              <a:t> -&gt; </a:t>
            </a:r>
            <a:r>
              <a:rPr lang="en-US" sz="2000" b="1" dirty="0">
                <a:solidFill>
                  <a:srgbClr val="0070C0"/>
                </a:solidFill>
              </a:rPr>
              <a:t>block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inline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inline-block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flex</a:t>
            </a:r>
            <a:endParaRPr lang="ru-RU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88351"/>
            <a:ext cx="363640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 smtClean="0"/>
              <a:t>Позицирнирование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752" y="88351"/>
            <a:ext cx="363640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Стили для </a:t>
            </a:r>
            <a:r>
              <a:rPr lang="en-US" b="1" dirty="0" smtClean="0"/>
              <a:t>flex </a:t>
            </a:r>
            <a:r>
              <a:rPr lang="uk-UA" b="1" dirty="0" smtClean="0"/>
              <a:t>контейнера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5075" y="69497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display.html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45148"/>
              </p:ext>
            </p:extLst>
          </p:nvPr>
        </p:nvGraphicFramePr>
        <p:xfrm>
          <a:off x="107504" y="692696"/>
          <a:ext cx="633670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4646">
                  <a:extLst>
                    <a:ext uri="{9D8B030D-6E8A-4147-A177-3AD203B41FA5}">
                      <a16:colId xmlns:a16="http://schemas.microsoft.com/office/drawing/2014/main" val="1322929365"/>
                    </a:ext>
                  </a:extLst>
                </a:gridCol>
                <a:gridCol w="3642058">
                  <a:extLst>
                    <a:ext uri="{9D8B030D-6E8A-4147-A177-3AD203B41FA5}">
                      <a16:colId xmlns:a16="http://schemas.microsoft.com/office/drawing/2014/main" val="300578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display:flex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(-BP)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-inline-flex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44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flex-direction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flex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(-BP)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DIR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-(reverse)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justify-content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justify-content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(-BP)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accent5"/>
                          </a:solidFill>
                        </a:rPr>
                        <a:t>ALG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2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flex-wrap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flex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(-BP)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rgbClr val="7030A0"/>
                          </a:solidFill>
                        </a:rPr>
                        <a:t>WRP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-(reverse)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83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align-items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align-content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(-BP)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accent5"/>
                          </a:solidFill>
                        </a:rPr>
                        <a:t>ALG</a:t>
                      </a:r>
                      <a:endParaRPr lang="ru-RU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92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45601" y="3166632"/>
            <a:ext cx="88188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где  </a:t>
            </a:r>
            <a:r>
              <a:rPr lang="en-US" b="1" dirty="0">
                <a:solidFill>
                  <a:srgbClr val="C00000"/>
                </a:solidFill>
              </a:rPr>
              <a:t>BP</a:t>
            </a:r>
            <a:r>
              <a:rPr lang="en-US" b="1" dirty="0"/>
              <a:t> </a:t>
            </a:r>
            <a:r>
              <a:rPr lang="en-US" b="1" dirty="0" smtClean="0"/>
              <a:t> -&gt; </a:t>
            </a:r>
            <a:r>
              <a:rPr lang="en-US" b="1" dirty="0" err="1">
                <a:solidFill>
                  <a:srgbClr val="0070C0"/>
                </a:solidFill>
              </a:rPr>
              <a:t>sm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md</a:t>
            </a:r>
            <a:r>
              <a:rPr lang="en-US" b="1" dirty="0"/>
              <a:t> | </a:t>
            </a:r>
            <a:r>
              <a:rPr lang="en-US" b="1" dirty="0" err="1">
                <a:solidFill>
                  <a:srgbClr val="0070C0"/>
                </a:solidFill>
              </a:rPr>
              <a:t>lg</a:t>
            </a:r>
            <a:r>
              <a:rPr lang="en-US" b="1" dirty="0"/>
              <a:t> |</a:t>
            </a:r>
            <a:r>
              <a:rPr lang="uk-UA" b="1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xl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DIR </a:t>
            </a:r>
            <a:r>
              <a:rPr lang="en-US" b="1" dirty="0"/>
              <a:t>-&gt;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/>
              <a:t> | </a:t>
            </a:r>
            <a:r>
              <a:rPr lang="en-US" b="1" dirty="0" smtClean="0">
                <a:solidFill>
                  <a:srgbClr val="0070C0"/>
                </a:solidFill>
              </a:rPr>
              <a:t>column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7030A0"/>
                </a:solidFill>
              </a:rPr>
              <a:t>WRP</a:t>
            </a:r>
            <a:r>
              <a:rPr lang="en-US" b="1" dirty="0"/>
              <a:t> -&gt; </a:t>
            </a:r>
            <a:r>
              <a:rPr lang="en-US" b="1" dirty="0">
                <a:solidFill>
                  <a:srgbClr val="0070C0"/>
                </a:solidFill>
              </a:rPr>
              <a:t>wrap</a:t>
            </a:r>
            <a:r>
              <a:rPr lang="en-US" b="1" dirty="0"/>
              <a:t> | </a:t>
            </a:r>
            <a:r>
              <a:rPr lang="en-US" b="1" dirty="0" err="1" smtClean="0">
                <a:solidFill>
                  <a:srgbClr val="0070C0"/>
                </a:solidFill>
              </a:rPr>
              <a:t>nowrap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chemeClr val="accent5"/>
                </a:solidFill>
              </a:rPr>
              <a:t>ALG</a:t>
            </a:r>
            <a:r>
              <a:rPr lang="en-US" b="1" dirty="0">
                <a:solidFill>
                  <a:srgbClr val="0070C0"/>
                </a:solidFill>
              </a:rPr>
              <a:t> start </a:t>
            </a:r>
            <a:r>
              <a:rPr lang="en-US" b="1" dirty="0"/>
              <a:t>|</a:t>
            </a:r>
            <a:r>
              <a:rPr lang="en-US" b="1" dirty="0">
                <a:solidFill>
                  <a:srgbClr val="0070C0"/>
                </a:solidFill>
              </a:rPr>
              <a:t> end </a:t>
            </a:r>
            <a:r>
              <a:rPr lang="en-US" b="1" dirty="0"/>
              <a:t>|</a:t>
            </a:r>
            <a:r>
              <a:rPr lang="en-US" b="1" dirty="0">
                <a:solidFill>
                  <a:srgbClr val="0070C0"/>
                </a:solidFill>
              </a:rPr>
              <a:t> center </a:t>
            </a:r>
            <a:r>
              <a:rPr lang="en-US" b="1" dirty="0"/>
              <a:t>|</a:t>
            </a:r>
            <a:r>
              <a:rPr lang="en-US" b="1" dirty="0">
                <a:solidFill>
                  <a:srgbClr val="0070C0"/>
                </a:solidFill>
              </a:rPr>
              <a:t> between </a:t>
            </a:r>
            <a:r>
              <a:rPr lang="en-US" b="1" dirty="0" smtClean="0"/>
              <a:t>| </a:t>
            </a:r>
            <a:r>
              <a:rPr lang="en-US" b="1" dirty="0" smtClean="0">
                <a:solidFill>
                  <a:srgbClr val="0070C0"/>
                </a:solidFill>
              </a:rPr>
              <a:t>around </a:t>
            </a:r>
            <a:r>
              <a:rPr lang="en-US" b="1" dirty="0"/>
              <a:t>|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stretch</a:t>
            </a:r>
            <a:r>
              <a:rPr lang="en-US" b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1. Скачиваем архив с </a:t>
            </a:r>
            <a:r>
              <a:rPr lang="en-US" b="1" dirty="0" smtClean="0"/>
              <a:t>CSS and JS</a:t>
            </a:r>
            <a:r>
              <a:rPr lang="ru-RU" b="1" dirty="0" smtClean="0"/>
              <a:t> файлами</a:t>
            </a:r>
          </a:p>
          <a:p>
            <a:r>
              <a:rPr lang="ru-RU" b="1" dirty="0" smtClean="0"/>
              <a:t>2. скачиваем </a:t>
            </a:r>
            <a:r>
              <a:rPr lang="en-US" b="1" dirty="0"/>
              <a:t>source files (</a:t>
            </a:r>
            <a:r>
              <a:rPr lang="en-US" b="1" dirty="0" smtClean="0"/>
              <a:t>SASS)</a:t>
            </a:r>
            <a:endParaRPr lang="ru-RU" b="1" dirty="0" smtClean="0"/>
          </a:p>
          <a:p>
            <a:r>
              <a:rPr lang="ru-RU" b="1" dirty="0" smtClean="0"/>
              <a:t>3. Подключение </a:t>
            </a:r>
            <a:r>
              <a:rPr lang="ru-RU" b="1" dirty="0"/>
              <a:t>с </a:t>
            </a:r>
            <a:r>
              <a:rPr lang="en-US" b="1" dirty="0"/>
              <a:t>CDN (content delivery network)</a:t>
            </a:r>
            <a:endParaRPr lang="ru-RU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67095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v4-alpha.getbootstrap.com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b="1" dirty="0">
                <a:hlinkClick r:id="rId3"/>
              </a:rPr>
              <a:t>https://v4-alpha.getbootstrap.com/getting-started/download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24422"/>
            <a:ext cx="4392488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 </a:t>
            </a:r>
            <a:r>
              <a:rPr lang="ru-RU" b="1" dirty="0"/>
              <a:t>способа </a:t>
            </a:r>
            <a:r>
              <a:rPr lang="ru-RU" b="1" dirty="0" err="1" smtClean="0"/>
              <a:t>инсталяции</a:t>
            </a:r>
            <a:r>
              <a:rPr lang="ru-RU" b="1" dirty="0" smtClean="0"/>
              <a:t> </a:t>
            </a:r>
            <a:r>
              <a:rPr lang="en-US" b="1" dirty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407" y="522663"/>
            <a:ext cx="8928992" cy="5324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float-</a:t>
            </a:r>
            <a:r>
              <a:rPr lang="en-US" sz="2000" b="1" dirty="0">
                <a:solidFill>
                  <a:srgbClr val="C00000"/>
                </a:solidFill>
              </a:rPr>
              <a:t>(BP)-</a:t>
            </a:r>
            <a:r>
              <a:rPr lang="en-US" sz="2000" b="1" dirty="0" smtClean="0">
                <a:solidFill>
                  <a:srgbClr val="C00000"/>
                </a:solidFill>
              </a:rPr>
              <a:t>SID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	</a:t>
            </a:r>
            <a:r>
              <a:rPr lang="ru-RU" sz="2000" b="1" dirty="0"/>
              <a:t>где 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BP</a:t>
            </a:r>
            <a:r>
              <a:rPr lang="en-US" sz="2000" b="1" dirty="0"/>
              <a:t> -&gt; </a:t>
            </a:r>
            <a:r>
              <a:rPr lang="en-US" sz="2000" b="1" dirty="0" err="1">
                <a:solidFill>
                  <a:srgbClr val="0070C0"/>
                </a:solidFill>
              </a:rPr>
              <a:t>sm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md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lg</a:t>
            </a:r>
            <a:r>
              <a:rPr lang="en-US" sz="2000" b="1" dirty="0"/>
              <a:t> |</a:t>
            </a:r>
            <a:r>
              <a:rPr lang="uk-UA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xl</a:t>
            </a:r>
            <a:r>
              <a:rPr lang="en-US" sz="2000" b="1" dirty="0"/>
              <a:t> </a:t>
            </a:r>
            <a:endParaRPr lang="ru-RU" sz="2000" b="1" dirty="0" smtClean="0"/>
          </a:p>
          <a:p>
            <a:r>
              <a:rPr lang="en-US" sz="2000" b="1" dirty="0" smtClean="0"/>
              <a:t>         </a:t>
            </a:r>
            <a:r>
              <a:rPr lang="ru-RU" sz="2000" b="1" dirty="0" smtClean="0"/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SID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>
                <a:solidFill>
                  <a:srgbClr val="0070C0"/>
                </a:solidFill>
              </a:rPr>
              <a:t>left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right</a:t>
            </a:r>
            <a:r>
              <a:rPr lang="en-US" sz="2000" b="1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none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ru-RU" sz="2000" b="1" dirty="0" smtClean="0"/>
              <a:t>Классы для задания размеров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SIZ-</a:t>
            </a:r>
            <a:r>
              <a:rPr lang="en-US" sz="2000" b="1" dirty="0">
                <a:solidFill>
                  <a:srgbClr val="C00000"/>
                </a:solidFill>
              </a:rPr>
              <a:t>(AMT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 smtClean="0"/>
              <a:t>где</a:t>
            </a:r>
            <a:r>
              <a:rPr lang="ru-RU" sz="2000" b="1" dirty="0" smtClean="0">
                <a:solidFill>
                  <a:srgbClr val="0070C0"/>
                </a:solidFill>
              </a:rPr>
              <a:t>  </a:t>
            </a:r>
            <a:r>
              <a:rPr lang="en-US" sz="2000" b="1" dirty="0">
                <a:solidFill>
                  <a:srgbClr val="C00000"/>
                </a:solidFill>
              </a:rPr>
              <a:t>SIZE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-&gt;</a:t>
            </a:r>
            <a:r>
              <a:rPr lang="en-US" sz="2000" b="1" dirty="0">
                <a:solidFill>
                  <a:srgbClr val="0070C0"/>
                </a:solidFill>
              </a:rPr>
              <a:t> w </a:t>
            </a:r>
            <a:r>
              <a:rPr lang="en-US" sz="2000" b="1" dirty="0"/>
              <a:t>| </a:t>
            </a:r>
            <a:r>
              <a:rPr lang="en-US" sz="2000" b="1" dirty="0" smtClean="0">
                <a:solidFill>
                  <a:srgbClr val="0070C0"/>
                </a:solidFill>
              </a:rPr>
              <a:t>h </a:t>
            </a:r>
            <a:r>
              <a:rPr lang="en-US" sz="2000" b="1" dirty="0"/>
              <a:t>|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mw </a:t>
            </a:r>
            <a:r>
              <a:rPr lang="en-US" sz="2000" b="1" dirty="0"/>
              <a:t>|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mh</a:t>
            </a:r>
            <a:r>
              <a:rPr lang="en-US" sz="2000" b="1" dirty="0">
                <a:solidFill>
                  <a:srgbClr val="0070C0"/>
                </a:solidFill>
              </a:rPr>
              <a:t>     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ru-RU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 smtClean="0">
                <a:solidFill>
                  <a:srgbClr val="0070C0"/>
                </a:solidFill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AMT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>
                <a:solidFill>
                  <a:srgbClr val="0070C0"/>
                </a:solidFill>
              </a:rPr>
              <a:t>25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50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75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100</a:t>
            </a:r>
            <a:r>
              <a:rPr lang="en-US" sz="2000" b="1" dirty="0"/>
              <a:t>  - </a:t>
            </a:r>
            <a:r>
              <a:rPr lang="ru-RU" sz="2000" b="1" dirty="0" smtClean="0"/>
              <a:t>задается</a:t>
            </a:r>
            <a:r>
              <a:rPr lang="en-US" sz="2000" b="1" dirty="0" smtClean="0"/>
              <a:t> </a:t>
            </a:r>
            <a:r>
              <a:rPr lang="ru-RU" sz="2000" b="1" dirty="0"/>
              <a:t>в % 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ru-RU" sz="2000" b="1" dirty="0"/>
              <a:t>Классы для </a:t>
            </a:r>
            <a:r>
              <a:rPr lang="ru-RU" sz="2000" b="1" dirty="0" smtClean="0"/>
              <a:t>задания видимости элемента</a:t>
            </a:r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invisible</a:t>
            </a:r>
            <a:r>
              <a:rPr lang="en-US" sz="2000" b="1" dirty="0" smtClean="0"/>
              <a:t> 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hidden-BP-DIR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r>
              <a:rPr lang="ru-RU" sz="2000" b="1" dirty="0"/>
              <a:t> </a:t>
            </a:r>
            <a:r>
              <a:rPr lang="ru-RU" sz="2000" b="1" dirty="0" smtClean="0"/>
              <a:t> где   </a:t>
            </a:r>
            <a:r>
              <a:rPr lang="en-US" sz="2000" b="1" dirty="0">
                <a:solidFill>
                  <a:srgbClr val="C00000"/>
                </a:solidFill>
              </a:rPr>
              <a:t>BP</a:t>
            </a:r>
            <a:r>
              <a:rPr lang="en-US" sz="2000" b="1" dirty="0"/>
              <a:t> -&gt; </a:t>
            </a:r>
            <a:r>
              <a:rPr lang="en-US" sz="2000" b="1" dirty="0" err="1">
                <a:solidFill>
                  <a:srgbClr val="0070C0"/>
                </a:solidFill>
              </a:rPr>
              <a:t>xs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sm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md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lg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xl</a:t>
            </a:r>
            <a:r>
              <a:rPr lang="en-US" sz="2000" b="1" dirty="0"/>
              <a:t>     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DIR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>
                <a:solidFill>
                  <a:srgbClr val="0070C0"/>
                </a:solidFill>
              </a:rPr>
              <a:t>up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down</a:t>
            </a:r>
            <a:endParaRPr lang="ru-RU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88351"/>
            <a:ext cx="363640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Общие стили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66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407" y="522663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PRO(SID)-(BP)-</a:t>
            </a:r>
            <a:r>
              <a:rPr lang="en-US" sz="2000" b="1" dirty="0" smtClean="0">
                <a:solidFill>
                  <a:srgbClr val="C00000"/>
                </a:solidFill>
              </a:rPr>
              <a:t>SIZ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ru-RU" sz="2000" b="1" dirty="0" smtClean="0"/>
              <a:t>где  </a:t>
            </a:r>
            <a:r>
              <a:rPr lang="en-US" sz="2000" b="1" dirty="0">
                <a:solidFill>
                  <a:srgbClr val="C00000"/>
                </a:solidFill>
              </a:rPr>
              <a:t>PRO</a:t>
            </a:r>
            <a:r>
              <a:rPr lang="en-US" sz="2000" b="1" dirty="0"/>
              <a:t> -&gt;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m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 smtClean="0">
                <a:solidFill>
                  <a:srgbClr val="0070C0"/>
                </a:solidFill>
              </a:rPr>
              <a:t>p  </a:t>
            </a:r>
            <a:r>
              <a:rPr lang="en-US" sz="2000" b="1" dirty="0" smtClean="0"/>
              <a:t>–&gt; ( margin </a:t>
            </a:r>
            <a:r>
              <a:rPr lang="uk-UA" sz="2000" b="1" dirty="0" err="1"/>
              <a:t>или</a:t>
            </a:r>
            <a:r>
              <a:rPr lang="uk-UA" sz="2000" b="1" dirty="0"/>
              <a:t> </a:t>
            </a:r>
            <a:r>
              <a:rPr lang="en-US" sz="2000" b="1" dirty="0"/>
              <a:t>padding</a:t>
            </a:r>
            <a:r>
              <a:rPr lang="en-US" sz="2000" b="1" dirty="0" smtClean="0"/>
              <a:t>)     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SID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r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l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|  </a:t>
            </a:r>
            <a:r>
              <a:rPr lang="en-US" sz="2000" b="1" dirty="0" smtClean="0">
                <a:solidFill>
                  <a:srgbClr val="0070C0"/>
                </a:solidFill>
              </a:rPr>
              <a:t>y</a:t>
            </a:r>
            <a:r>
              <a:rPr lang="en-US" sz="2000" b="1" dirty="0" smtClean="0"/>
              <a:t>     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BP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 err="1">
                <a:solidFill>
                  <a:srgbClr val="0070C0"/>
                </a:solidFill>
              </a:rPr>
              <a:t>sm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md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lg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xl</a:t>
            </a:r>
            <a:r>
              <a:rPr lang="en-US" sz="2000" b="1" dirty="0"/>
              <a:t>     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SIZ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en-US" sz="2000" b="1" dirty="0">
                <a:solidFill>
                  <a:srgbClr val="0070C0"/>
                </a:solidFill>
              </a:rPr>
              <a:t>0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4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auto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88351"/>
            <a:ext cx="363640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Margings</a:t>
            </a:r>
            <a:r>
              <a:rPr lang="en-US" b="1" dirty="0" smtClean="0"/>
              <a:t>, paddings</a:t>
            </a:r>
            <a:endParaRPr lang="ru-RU" b="1" dirty="0"/>
          </a:p>
        </p:txBody>
      </p:sp>
      <p:cxnSp>
        <p:nvCxnSpPr>
          <p:cNvPr id="3" name="Прямая со стрелкой 2"/>
          <p:cNvCxnSpPr>
            <a:endCxn id="4" idx="0"/>
          </p:cNvCxnSpPr>
          <p:nvPr/>
        </p:nvCxnSpPr>
        <p:spPr>
          <a:xfrm flipH="1">
            <a:off x="2269596" y="2076543"/>
            <a:ext cx="779004" cy="62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63688" y="2701953"/>
            <a:ext cx="1011815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.25rem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519909" y="1988840"/>
            <a:ext cx="112766" cy="7131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9234" y="2701953"/>
            <a:ext cx="873957" cy="369332"/>
          </a:xfrm>
          <a:prstGeom prst="rect">
            <a:avLst/>
          </a:prstGeom>
          <a:solidFill>
            <a:srgbClr val="00B050">
              <a:alpha val="9000"/>
            </a:srgb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.5rem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436096" y="2076543"/>
            <a:ext cx="1478105" cy="6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3071" y="2723265"/>
            <a:ext cx="873957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3rem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endCxn id="13" idx="0"/>
          </p:cNvCxnSpPr>
          <p:nvPr/>
        </p:nvCxnSpPr>
        <p:spPr>
          <a:xfrm>
            <a:off x="4167700" y="2062198"/>
            <a:ext cx="361244" cy="64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91965" y="2708920"/>
            <a:ext cx="873957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1rem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15" idx="0"/>
          </p:cNvCxnSpPr>
          <p:nvPr/>
        </p:nvCxnSpPr>
        <p:spPr>
          <a:xfrm>
            <a:off x="4816081" y="2076543"/>
            <a:ext cx="782012" cy="63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185" y="2711011"/>
            <a:ext cx="1011815" cy="369332"/>
          </a:xfrm>
          <a:prstGeom prst="rect">
            <a:avLst/>
          </a:prstGeom>
          <a:solidFill>
            <a:schemeClr val="accent4">
              <a:alpha val="9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1.5rem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3645024"/>
            <a:ext cx="8928992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Например </a:t>
            </a:r>
          </a:p>
          <a:p>
            <a:r>
              <a:rPr lang="ru-RU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chemeClr val="accent2"/>
                </a:solidFill>
              </a:rPr>
              <a:t>mx-auto</a:t>
            </a:r>
            <a:r>
              <a:rPr lang="en-US" sz="2000" b="1" dirty="0" smtClean="0"/>
              <a:t>  </a:t>
            </a:r>
            <a:r>
              <a:rPr lang="en-US" sz="2000" b="1" dirty="0"/>
              <a:t>==  </a:t>
            </a:r>
            <a:r>
              <a:rPr lang="en-US" sz="2000" b="1" dirty="0" err="1" smtClean="0"/>
              <a:t>margin-left:auto</a:t>
            </a:r>
            <a:r>
              <a:rPr lang="en-US" sz="2000" b="1" dirty="0" smtClean="0"/>
              <a:t>; margin-right: auto; 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   mt-1</a:t>
            </a:r>
            <a:r>
              <a:rPr lang="en-US" sz="2000" b="1" dirty="0" smtClean="0"/>
              <a:t>  ==  margin-top: .25rem;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chemeClr val="accent2"/>
                </a:solidFill>
              </a:rPr>
              <a:t>mr-md-3</a:t>
            </a:r>
            <a:r>
              <a:rPr lang="en-US" sz="2000" b="1" dirty="0" smtClean="0"/>
              <a:t> </a:t>
            </a:r>
            <a:r>
              <a:rPr lang="en-US" sz="2000" b="1" dirty="0"/>
              <a:t>== </a:t>
            </a:r>
            <a:r>
              <a:rPr lang="en-US" sz="2000" b="1" dirty="0" smtClean="0"/>
              <a:t>margin-right: 1rem;(</a:t>
            </a:r>
            <a:r>
              <a:rPr lang="ru-RU" sz="2000" b="1" dirty="0" smtClean="0"/>
              <a:t>на </a:t>
            </a:r>
            <a:r>
              <a:rPr lang="en-US" sz="2000" b="1" dirty="0" smtClean="0"/>
              <a:t>BP = </a:t>
            </a:r>
            <a:r>
              <a:rPr lang="en-US" sz="2000" b="1" dirty="0" smtClean="0">
                <a:solidFill>
                  <a:srgbClr val="0070C0"/>
                </a:solidFill>
              </a:rPr>
              <a:t>768px</a:t>
            </a:r>
            <a:r>
              <a:rPr lang="uk-UA" sz="2000" b="1" dirty="0" smtClean="0">
                <a:solidFill>
                  <a:srgbClr val="0070C0"/>
                </a:solidFill>
              </a:rPr>
              <a:t> </a:t>
            </a:r>
            <a:r>
              <a:rPr lang="uk-UA" sz="2000" b="1" dirty="0">
                <a:solidFill>
                  <a:srgbClr val="0070C0"/>
                </a:solidFill>
              </a:rPr>
              <a:t>- </a:t>
            </a:r>
            <a:r>
              <a:rPr lang="en-US" sz="2000" b="1" dirty="0">
                <a:solidFill>
                  <a:srgbClr val="0070C0"/>
                </a:solidFill>
              </a:rPr>
              <a:t>992px</a:t>
            </a:r>
            <a:r>
              <a:rPr lang="ru-RU" sz="2000" b="1" dirty="0" smtClean="0"/>
              <a:t> </a:t>
            </a:r>
            <a:r>
              <a:rPr lang="en-US" sz="2000" b="1" dirty="0" smtClean="0"/>
              <a:t>)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chemeClr val="accent2"/>
                </a:solidFill>
              </a:rPr>
              <a:t>py-2</a:t>
            </a:r>
            <a:r>
              <a:rPr lang="en-US" sz="2000" b="1" dirty="0" smtClean="0"/>
              <a:t>  </a:t>
            </a:r>
            <a:r>
              <a:rPr lang="en-US" sz="2000" b="1" dirty="0"/>
              <a:t>==  </a:t>
            </a:r>
            <a:r>
              <a:rPr lang="en-US" sz="2000" b="1" dirty="0" smtClean="0"/>
              <a:t>padding-left:.5rem; padding-right:.</a:t>
            </a:r>
            <a:r>
              <a:rPr lang="en-US" sz="2000" b="1" dirty="0"/>
              <a:t>5rem;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665" y="559170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goo.gl/HufT4u</a:t>
            </a:r>
            <a:r>
              <a:rPr lang="en-US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23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44624"/>
            <a:ext cx="220420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Меню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568" y="548680"/>
            <a:ext cx="8928992" cy="5016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Для </a:t>
            </a:r>
            <a:r>
              <a:rPr lang="ru-RU" sz="2000" b="1" dirty="0"/>
              <a:t>контейнера меню (например </a:t>
            </a:r>
            <a:r>
              <a:rPr lang="en-US" sz="2000" b="1" dirty="0" err="1"/>
              <a:t>ul</a:t>
            </a:r>
            <a:r>
              <a:rPr lang="en-US" sz="2000" b="1" dirty="0"/>
              <a:t>) </a:t>
            </a:r>
            <a:r>
              <a:rPr lang="ru-RU" sz="2000" b="1" dirty="0" err="1" smtClean="0"/>
              <a:t>применя</a:t>
            </a:r>
            <a:r>
              <a:rPr lang="en-US" sz="2000" b="1" dirty="0" smtClean="0"/>
              <a:t>e</a:t>
            </a:r>
            <a:r>
              <a:rPr lang="ru-RU" sz="2000" b="1" dirty="0" err="1" smtClean="0"/>
              <a:t>тся</a:t>
            </a:r>
            <a:r>
              <a:rPr lang="ru-RU" sz="2000" b="1" dirty="0" smtClean="0"/>
              <a:t> класс</a:t>
            </a:r>
            <a:endParaRPr lang="en-US" sz="2000" b="1" dirty="0" smtClean="0"/>
          </a:p>
          <a:p>
            <a:r>
              <a:rPr lang="ru-RU" sz="2000" b="1" dirty="0" smtClean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nav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   </a:t>
            </a:r>
            <a:endParaRPr lang="en-US" sz="2000" b="1" dirty="0" smtClean="0"/>
          </a:p>
          <a:p>
            <a:r>
              <a:rPr lang="ru-RU" sz="2000" b="1" dirty="0" smtClean="0"/>
              <a:t>кроме </a:t>
            </a:r>
            <a:r>
              <a:rPr lang="ru-RU" sz="2000" b="1" dirty="0"/>
              <a:t>того </a:t>
            </a:r>
            <a:r>
              <a:rPr lang="ru-RU" sz="2000" b="1" dirty="0" smtClean="0"/>
              <a:t>контейнер</a:t>
            </a:r>
            <a:r>
              <a:rPr lang="en-US" sz="2000" b="1" dirty="0" smtClean="0"/>
              <a:t>e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ru-RU" sz="2000" b="1" dirty="0" smtClean="0"/>
              <a:t>могут </a:t>
            </a:r>
            <a:r>
              <a:rPr lang="ru-RU" sz="2000" b="1" dirty="0"/>
              <a:t>добавляться </a:t>
            </a:r>
            <a:r>
              <a:rPr lang="ru-RU" sz="2000" b="1" dirty="0" smtClean="0"/>
              <a:t>классы</a:t>
            </a:r>
            <a:endParaRPr lang="en-US" sz="2000" b="1" dirty="0" smtClean="0"/>
          </a:p>
          <a:p>
            <a:r>
              <a:rPr lang="en-US" sz="2000" b="1" dirty="0" smtClean="0"/>
              <a:t>- </a:t>
            </a:r>
            <a:r>
              <a:rPr lang="ru-RU" sz="2000" b="1" dirty="0" smtClean="0"/>
              <a:t>для </a:t>
            </a:r>
            <a:r>
              <a:rPr lang="ru-RU" sz="2000" b="1" dirty="0"/>
              <a:t>изменения внешнего вида 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-tabs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 err="1">
                <a:solidFill>
                  <a:srgbClr val="0070C0"/>
                </a:solidFill>
              </a:rPr>
              <a:t>nav</a:t>
            </a:r>
            <a:r>
              <a:rPr lang="en-US" sz="2000" b="1" dirty="0">
                <a:solidFill>
                  <a:srgbClr val="0070C0"/>
                </a:solidFill>
              </a:rPr>
              <a:t>-pills</a:t>
            </a:r>
            <a:r>
              <a:rPr lang="en-US" sz="2000" b="1" dirty="0"/>
              <a:t> | </a:t>
            </a:r>
            <a:r>
              <a:rPr lang="en-US" sz="2000" b="1" dirty="0" err="1">
                <a:solidFill>
                  <a:srgbClr val="0070C0"/>
                </a:solidFill>
              </a:rPr>
              <a:t>nav</a:t>
            </a:r>
            <a:r>
              <a:rPr lang="en-US" sz="2000" b="1" dirty="0">
                <a:solidFill>
                  <a:srgbClr val="0070C0"/>
                </a:solidFill>
              </a:rPr>
              <a:t>-fill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flex-column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-</a:t>
            </a:r>
            <a:r>
              <a:rPr lang="ru-RU" sz="2000" b="1" dirty="0" smtClean="0"/>
              <a:t>для </a:t>
            </a:r>
            <a:r>
              <a:rPr lang="ru-RU" sz="2000" b="1" dirty="0" err="1"/>
              <a:t>выравнивыния</a:t>
            </a:r>
            <a:r>
              <a:rPr lang="ru-RU" sz="2000" b="1" dirty="0"/>
              <a:t>  </a:t>
            </a:r>
            <a:endParaRPr lang="en-US" sz="2000" b="1" dirty="0" smtClean="0"/>
          </a:p>
          <a:p>
            <a:r>
              <a:rPr lang="uk-UA" sz="2000" b="1" dirty="0" smtClean="0">
                <a:solidFill>
                  <a:srgbClr val="0070C0"/>
                </a:solidFill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justify-content-center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>
                <a:solidFill>
                  <a:srgbClr val="0070C0"/>
                </a:solidFill>
              </a:rPr>
              <a:t>justify-content-end</a:t>
            </a:r>
            <a:r>
              <a:rPr lang="en-US" sz="2000" b="1" dirty="0"/>
              <a:t> </a:t>
            </a:r>
            <a:r>
              <a:rPr lang="en-US" sz="2000" b="1" dirty="0" smtClean="0"/>
              <a:t>|</a:t>
            </a:r>
            <a:endParaRPr lang="uk-UA" sz="2000" b="1" dirty="0" smtClean="0"/>
          </a:p>
          <a:p>
            <a:r>
              <a:rPr lang="uk-UA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-justified</a:t>
            </a:r>
          </a:p>
          <a:p>
            <a:endParaRPr lang="en-US" sz="2000" b="1" dirty="0"/>
          </a:p>
          <a:p>
            <a:r>
              <a:rPr lang="ru-RU" sz="2000" b="1" dirty="0" smtClean="0"/>
              <a:t>Для </a:t>
            </a:r>
            <a:r>
              <a:rPr lang="ru-RU" sz="2000" b="1" dirty="0"/>
              <a:t>элементов (например </a:t>
            </a:r>
            <a:r>
              <a:rPr lang="en-US" sz="2000" b="1" dirty="0"/>
              <a:t>li) </a:t>
            </a:r>
            <a:r>
              <a:rPr lang="ru-RU" sz="2000" b="1" dirty="0"/>
              <a:t>применяется </a:t>
            </a:r>
            <a:r>
              <a:rPr lang="ru-RU" sz="2000" b="1" dirty="0" smtClean="0"/>
              <a:t>класс </a:t>
            </a:r>
          </a:p>
          <a:p>
            <a:r>
              <a:rPr lang="ru-RU" sz="2000" b="1" dirty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-item</a:t>
            </a:r>
            <a:endParaRPr lang="uk-UA" sz="2000" b="1" dirty="0" smtClean="0">
              <a:solidFill>
                <a:srgbClr val="0070C0"/>
              </a:solidFill>
            </a:endParaRPr>
          </a:p>
          <a:p>
            <a:endParaRPr lang="uk-UA" sz="2000" b="1" dirty="0"/>
          </a:p>
          <a:p>
            <a:r>
              <a:rPr lang="ru-RU" sz="2000" b="1" dirty="0" smtClean="0"/>
              <a:t>Для </a:t>
            </a:r>
            <a:r>
              <a:rPr lang="ru-RU" sz="2000" b="1" dirty="0"/>
              <a:t>ссылок </a:t>
            </a:r>
            <a:r>
              <a:rPr lang="ru-RU" sz="2000" b="1" dirty="0" smtClean="0"/>
              <a:t>применяются класса 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-link</a:t>
            </a:r>
            <a:r>
              <a:rPr lang="en-US" sz="2000" b="1" dirty="0" smtClean="0"/>
              <a:t> </a:t>
            </a:r>
            <a:r>
              <a:rPr lang="en-US" sz="2000" b="1" dirty="0"/>
              <a:t>( + </a:t>
            </a:r>
            <a:r>
              <a:rPr lang="en-US" sz="2000" b="1" dirty="0" err="1"/>
              <a:t>nav</a:t>
            </a:r>
            <a:r>
              <a:rPr lang="en-US" sz="2000" b="1" dirty="0"/>
              <a:t>-item)      </a:t>
            </a:r>
            <a:r>
              <a:rPr lang="ru-RU" sz="2000" b="1" dirty="0"/>
              <a:t>кроме того </a:t>
            </a:r>
            <a:r>
              <a:rPr lang="ru-RU" sz="2000" b="1" dirty="0" smtClean="0"/>
              <a:t>ссылкам могут </a:t>
            </a:r>
            <a:r>
              <a:rPr lang="ru-RU" sz="2000" b="1" dirty="0"/>
              <a:t>добавляться классы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active</a:t>
            </a:r>
            <a:r>
              <a:rPr lang="en-US" sz="2000" b="1" dirty="0" smtClean="0"/>
              <a:t> </a:t>
            </a:r>
            <a:r>
              <a:rPr lang="en-US" sz="2000" b="1" dirty="0"/>
              <a:t>|  </a:t>
            </a:r>
            <a:r>
              <a:rPr lang="en-US" sz="2000" b="1" dirty="0">
                <a:solidFill>
                  <a:srgbClr val="0070C0"/>
                </a:solidFill>
              </a:rPr>
              <a:t>disabled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568" y="492118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&lt;</a:t>
            </a:r>
            <a:r>
              <a:rPr lang="en-US" sz="2000" b="1" dirty="0" err="1"/>
              <a:t>ul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</a:t>
            </a:r>
            <a:r>
              <a:rPr lang="en-US" sz="2000" b="1" dirty="0" smtClean="0">
                <a:solidFill>
                  <a:srgbClr val="C00000"/>
                </a:solidFill>
              </a:rPr>
              <a:t>"</a:t>
            </a:r>
            <a:r>
              <a:rPr lang="en-US" sz="2000" b="1" dirty="0" smtClean="0"/>
              <a:t>&gt;</a:t>
            </a:r>
            <a:endParaRPr lang="uk-UA" sz="2000" b="1" dirty="0" smtClean="0"/>
          </a:p>
          <a:p>
            <a:r>
              <a:rPr lang="uk-UA" sz="2000" b="1" dirty="0"/>
              <a:t> </a:t>
            </a:r>
            <a:r>
              <a:rPr lang="en-US" sz="2000" b="1" dirty="0" smtClean="0"/>
              <a:t>  &lt;</a:t>
            </a:r>
            <a:r>
              <a:rPr lang="en-US" sz="2000" b="1" dirty="0"/>
              <a:t>li </a:t>
            </a:r>
            <a:r>
              <a:rPr lang="en-US" sz="2000" b="1" dirty="0">
                <a:solidFill>
                  <a:srgbClr val="00B050"/>
                </a:solidFill>
              </a:rPr>
              <a:t>class="</a:t>
            </a:r>
            <a:r>
              <a:rPr lang="en-US" sz="2000" b="1" dirty="0" err="1">
                <a:solidFill>
                  <a:srgbClr val="00B050"/>
                </a:solidFill>
              </a:rPr>
              <a:t>nav</a:t>
            </a:r>
            <a:r>
              <a:rPr lang="en-US" sz="2000" b="1" dirty="0">
                <a:solidFill>
                  <a:srgbClr val="00B050"/>
                </a:solidFill>
              </a:rPr>
              <a:t>-item</a:t>
            </a:r>
            <a:r>
              <a:rPr lang="en-US" sz="2000" b="1" dirty="0" smtClean="0">
                <a:solidFill>
                  <a:srgbClr val="00B050"/>
                </a:solidFill>
              </a:rPr>
              <a:t>"</a:t>
            </a:r>
            <a:r>
              <a:rPr lang="en-US" sz="2000" b="1" dirty="0" smtClean="0"/>
              <a:t>&gt;</a:t>
            </a:r>
            <a:endParaRPr lang="uk-UA" sz="2000" b="1" dirty="0" smtClean="0"/>
          </a:p>
          <a:p>
            <a:r>
              <a:rPr lang="uk-UA" sz="2000" b="1" dirty="0"/>
              <a:t> </a:t>
            </a:r>
            <a:r>
              <a:rPr lang="en-US" sz="2000" b="1" dirty="0" smtClean="0"/>
              <a:t>     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0070C0"/>
                </a:solidFill>
              </a:rPr>
              <a:t>nav</a:t>
            </a:r>
            <a:r>
              <a:rPr lang="en-US" sz="2000" b="1" dirty="0">
                <a:solidFill>
                  <a:srgbClr val="0070C0"/>
                </a:solidFill>
              </a:rPr>
              <a:t>-link"</a:t>
            </a:r>
            <a:r>
              <a:rPr lang="en-US" sz="2000" b="1" dirty="0"/>
              <a:t> </a:t>
            </a:r>
            <a:r>
              <a:rPr lang="en-US" sz="2000" b="1" dirty="0" err="1"/>
              <a:t>href</a:t>
            </a:r>
            <a:r>
              <a:rPr lang="en-US" sz="2000" b="1" dirty="0"/>
              <a:t>="#"&gt;Item 1&lt;/a</a:t>
            </a:r>
            <a:r>
              <a:rPr lang="en-US" sz="2000" b="1" dirty="0" smtClean="0"/>
              <a:t>&gt;</a:t>
            </a:r>
            <a:endParaRPr lang="uk-UA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/>
              <a:t>&lt;/li</a:t>
            </a:r>
            <a:r>
              <a:rPr lang="en-US" sz="2000" b="1" dirty="0" smtClean="0"/>
              <a:t>&gt;</a:t>
            </a:r>
            <a:endParaRPr lang="uk-UA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b="1" dirty="0"/>
              <a:t>&lt;li </a:t>
            </a:r>
            <a:r>
              <a:rPr lang="en-US" sz="2000" b="1" dirty="0">
                <a:solidFill>
                  <a:srgbClr val="00B050"/>
                </a:solidFill>
              </a:rPr>
              <a:t>class="</a:t>
            </a:r>
            <a:r>
              <a:rPr lang="en-US" sz="2000" b="1" dirty="0" err="1">
                <a:solidFill>
                  <a:srgbClr val="00B050"/>
                </a:solidFill>
              </a:rPr>
              <a:t>nav</a:t>
            </a:r>
            <a:r>
              <a:rPr lang="en-US" sz="2000" b="1" dirty="0">
                <a:solidFill>
                  <a:srgbClr val="00B050"/>
                </a:solidFill>
              </a:rPr>
              <a:t>-item"</a:t>
            </a:r>
            <a:r>
              <a:rPr lang="en-US" sz="2000" b="1" dirty="0"/>
              <a:t>&gt;    		</a:t>
            </a:r>
            <a:endParaRPr lang="uk-UA" sz="2000" b="1" dirty="0" smtClean="0"/>
          </a:p>
          <a:p>
            <a:r>
              <a:rPr lang="uk-UA" sz="2000" b="1" dirty="0" smtClean="0"/>
              <a:t>        </a:t>
            </a:r>
            <a:r>
              <a:rPr lang="en-US" sz="2000" b="1" dirty="0" smtClean="0"/>
              <a:t>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0070C0"/>
                </a:solidFill>
              </a:rPr>
              <a:t>nav</a:t>
            </a:r>
            <a:r>
              <a:rPr lang="en-US" sz="2000" b="1" dirty="0">
                <a:solidFill>
                  <a:srgbClr val="0070C0"/>
                </a:solidFill>
              </a:rPr>
              <a:t>-link"</a:t>
            </a:r>
            <a:r>
              <a:rPr lang="en-US" sz="2000" b="1" dirty="0"/>
              <a:t> </a:t>
            </a:r>
            <a:r>
              <a:rPr lang="en-US" sz="2000" b="1" dirty="0" err="1"/>
              <a:t>href</a:t>
            </a:r>
            <a:r>
              <a:rPr lang="en-US" sz="2000" b="1" dirty="0"/>
              <a:t>="#"&gt;Item 2&lt;/a&gt;  </a:t>
            </a:r>
            <a:endParaRPr lang="uk-UA" sz="2000" b="1" dirty="0" smtClean="0"/>
          </a:p>
          <a:p>
            <a:r>
              <a:rPr lang="uk-UA" sz="2000" b="1" dirty="0"/>
              <a:t> </a:t>
            </a:r>
            <a:r>
              <a:rPr lang="uk-UA" sz="2000" b="1" dirty="0" smtClean="0"/>
              <a:t> </a:t>
            </a:r>
            <a:r>
              <a:rPr lang="en-US" sz="2000" b="1" dirty="0" smtClean="0"/>
              <a:t>  </a:t>
            </a:r>
            <a:r>
              <a:rPr lang="en-US" sz="2000" b="1" dirty="0"/>
              <a:t>&lt;/li&gt;   </a:t>
            </a:r>
            <a:endParaRPr lang="uk-UA" sz="2000" b="1" dirty="0" smtClean="0"/>
          </a:p>
          <a:p>
            <a:r>
              <a:rPr lang="uk-UA" sz="2000" b="1" dirty="0" smtClean="0"/>
              <a:t>	</a:t>
            </a:r>
            <a:r>
              <a:rPr lang="en-US" sz="2000" b="1" dirty="0" smtClean="0"/>
              <a:t>...</a:t>
            </a:r>
            <a:endParaRPr lang="uk-UA" sz="2000" b="1" dirty="0"/>
          </a:p>
          <a:p>
            <a:r>
              <a:rPr lang="en-US" sz="2000" b="1" dirty="0" smtClean="0"/>
              <a:t>&lt;/</a:t>
            </a:r>
            <a:r>
              <a:rPr lang="en-US" sz="2000" b="1" dirty="0" err="1"/>
              <a:t>ul</a:t>
            </a:r>
            <a:r>
              <a:rPr lang="en-US" sz="2000" b="1" dirty="0"/>
              <a:t>&gt;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666" y="4221088"/>
            <a:ext cx="8928992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&lt;div </a:t>
            </a:r>
            <a:r>
              <a:rPr lang="en-US" sz="2000" b="1" dirty="0">
                <a:solidFill>
                  <a:srgbClr val="C0000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</a:t>
            </a:r>
            <a:r>
              <a:rPr lang="en-US" sz="2000" b="1" dirty="0" smtClean="0">
                <a:solidFill>
                  <a:srgbClr val="C00000"/>
                </a:solidFill>
              </a:rPr>
              <a:t>"</a:t>
            </a:r>
            <a:r>
              <a:rPr lang="en-US" sz="2000" b="1" dirty="0" smtClean="0"/>
              <a:t>&gt;</a:t>
            </a:r>
            <a:endParaRPr lang="uk-UA" sz="2000" b="1" dirty="0" smtClean="0"/>
          </a:p>
          <a:p>
            <a:r>
              <a:rPr lang="uk-UA" sz="2000" b="1" dirty="0"/>
              <a:t> </a:t>
            </a:r>
            <a:r>
              <a:rPr lang="en-US" sz="2000" b="1" dirty="0" smtClean="0"/>
              <a:t>   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b="1" dirty="0" smtClean="0">
                <a:solidFill>
                  <a:srgbClr val="0070C0"/>
                </a:solidFill>
              </a:rPr>
              <a:t>="</a:t>
            </a:r>
            <a:r>
              <a:rPr lang="en-US" sz="2000" b="1" dirty="0" err="1" smtClean="0">
                <a:solidFill>
                  <a:srgbClr val="00B050"/>
                </a:solidFill>
              </a:rPr>
              <a:t>nav</a:t>
            </a:r>
            <a:r>
              <a:rPr lang="en-US" sz="2000" b="1" dirty="0" smtClean="0">
                <a:solidFill>
                  <a:srgbClr val="00B050"/>
                </a:solidFill>
              </a:rPr>
              <a:t>-item  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-link"</a:t>
            </a:r>
            <a:r>
              <a:rPr lang="en-US" sz="2000" b="1" dirty="0" smtClean="0"/>
              <a:t>&gt;</a:t>
            </a:r>
            <a:r>
              <a:rPr lang="en-US" sz="2000" b="1" dirty="0"/>
              <a:t>Item 1&lt;/a</a:t>
            </a:r>
            <a:r>
              <a:rPr lang="en-US" sz="2000" b="1" dirty="0" smtClean="0"/>
              <a:t>&gt;</a:t>
            </a:r>
            <a:endParaRPr lang="uk-UA" sz="2000" b="1" dirty="0" smtClean="0"/>
          </a:p>
          <a:p>
            <a:r>
              <a:rPr lang="en-US" sz="2000" b="1" dirty="0" smtClean="0"/>
              <a:t>    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b="1" dirty="0" smtClean="0">
                <a:solidFill>
                  <a:srgbClr val="0070C0"/>
                </a:solidFill>
              </a:rPr>
              <a:t>="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nav</a:t>
            </a:r>
            <a:r>
              <a:rPr lang="en-US" sz="2000" b="1" dirty="0">
                <a:solidFill>
                  <a:srgbClr val="00B050"/>
                </a:solidFill>
              </a:rPr>
              <a:t>-item 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-link"</a:t>
            </a:r>
            <a:r>
              <a:rPr lang="en-US" sz="2000" b="1" dirty="0" smtClean="0"/>
              <a:t>&gt;</a:t>
            </a:r>
            <a:r>
              <a:rPr lang="en-US" sz="2000" b="1" dirty="0"/>
              <a:t>Item 2&lt;/a&gt;  </a:t>
            </a:r>
            <a:endParaRPr lang="uk-UA" sz="2000" b="1" dirty="0" smtClean="0"/>
          </a:p>
          <a:p>
            <a:r>
              <a:rPr lang="en-US" sz="2000" b="1" dirty="0" smtClean="0"/>
              <a:t>	...</a:t>
            </a:r>
            <a:endParaRPr lang="uk-UA" sz="2000" b="1" dirty="0"/>
          </a:p>
          <a:p>
            <a:r>
              <a:rPr lang="en-US" sz="2000" b="1" dirty="0" smtClean="0"/>
              <a:t>&lt;/div&gt;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6542" y="3829753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Без 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uk-UA" b="1" dirty="0" smtClean="0"/>
              <a:t>и</a:t>
            </a:r>
            <a:r>
              <a:rPr lang="en-US" b="1" dirty="0" smtClean="0"/>
              <a:t> li</a:t>
            </a:r>
            <a:r>
              <a:rPr lang="uk-UA" b="1" dirty="0" smtClean="0"/>
              <a:t> 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568" y="492118"/>
            <a:ext cx="8928992" cy="4985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Для </a:t>
            </a:r>
            <a:r>
              <a:rPr lang="ru-RU" sz="2000" b="1" dirty="0"/>
              <a:t>контейнера </a:t>
            </a:r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</a:rPr>
              <a:t>nav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применя</a:t>
            </a:r>
            <a:r>
              <a:rPr lang="en-US" sz="2000" b="1" dirty="0" smtClean="0"/>
              <a:t>e</a:t>
            </a:r>
            <a:r>
              <a:rPr lang="ru-RU" sz="2000" b="1" dirty="0" err="1" smtClean="0"/>
              <a:t>тся</a:t>
            </a:r>
            <a:r>
              <a:rPr lang="ru-RU" sz="2000" b="1" dirty="0" smtClean="0"/>
              <a:t> классы </a:t>
            </a:r>
            <a:endParaRPr lang="en-US" sz="2000" b="1" dirty="0" smtClean="0"/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navbar</a:t>
            </a:r>
            <a:r>
              <a:rPr lang="en-US" sz="2000" b="1" dirty="0" smtClean="0"/>
              <a:t>  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navbar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b="1" dirty="0" err="1" smtClean="0">
                <a:solidFill>
                  <a:srgbClr val="C00000"/>
                </a:solidFill>
              </a:rPr>
              <a:t>toggleable</a:t>
            </a:r>
            <a:r>
              <a:rPr lang="en-US" sz="2000" b="1" dirty="0" smtClean="0">
                <a:solidFill>
                  <a:srgbClr val="C00000"/>
                </a:solidFill>
              </a:rPr>
              <a:t>-BP</a:t>
            </a:r>
            <a:r>
              <a:rPr lang="en-US" sz="2000" b="1" dirty="0" smtClean="0"/>
              <a:t>        </a:t>
            </a:r>
          </a:p>
          <a:p>
            <a:r>
              <a:rPr lang="en-US" sz="2000" b="1" dirty="0" smtClean="0"/>
              <a:t> </a:t>
            </a:r>
            <a:r>
              <a:rPr lang="ru-RU" sz="2000" b="1" dirty="0" smtClean="0"/>
              <a:t>где </a:t>
            </a:r>
            <a:r>
              <a:rPr lang="en-US" sz="2000" b="1" dirty="0">
                <a:solidFill>
                  <a:srgbClr val="C00000"/>
                </a:solidFill>
              </a:rPr>
              <a:t>BP</a:t>
            </a:r>
            <a:r>
              <a:rPr lang="en-US" sz="2000" b="1" dirty="0"/>
              <a:t> -&gt; </a:t>
            </a:r>
            <a:r>
              <a:rPr lang="en-US" sz="2000" b="1" dirty="0" err="1">
                <a:solidFill>
                  <a:srgbClr val="0070C0"/>
                </a:solidFill>
              </a:rPr>
              <a:t>sm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md</a:t>
            </a:r>
            <a:r>
              <a:rPr lang="en-US" sz="2000" b="1" dirty="0"/>
              <a:t> |  </a:t>
            </a:r>
            <a:r>
              <a:rPr lang="en-US" sz="2000" b="1" dirty="0" err="1">
                <a:solidFill>
                  <a:srgbClr val="0070C0"/>
                </a:solidFill>
              </a:rPr>
              <a:t>lg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xl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ru-RU" sz="2000" b="1" dirty="0" smtClean="0"/>
              <a:t>Цвета</a:t>
            </a:r>
            <a:endParaRPr lang="en-US" sz="2000" b="1" dirty="0" smtClean="0"/>
          </a:p>
          <a:p>
            <a:r>
              <a:rPr lang="ru-RU" sz="2000" b="1" dirty="0" smtClean="0"/>
              <a:t>Для </a:t>
            </a:r>
            <a:r>
              <a:rPr lang="en-US" sz="2000" b="1" dirty="0"/>
              <a:t>background </a:t>
            </a:r>
            <a:r>
              <a:rPr lang="ru-RU" sz="2000" b="1" dirty="0" smtClean="0"/>
              <a:t>используем </a:t>
            </a:r>
            <a:r>
              <a:rPr lang="ru-RU" sz="2000" b="1" dirty="0"/>
              <a:t>свой цвет или </a:t>
            </a:r>
            <a:r>
              <a:rPr lang="ru-RU" sz="2000" b="1" dirty="0" smtClean="0"/>
              <a:t>класс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bg</a:t>
            </a:r>
            <a:r>
              <a:rPr lang="en-US" sz="2000" b="1" dirty="0" smtClean="0">
                <a:solidFill>
                  <a:srgbClr val="C00000"/>
                </a:solidFill>
              </a:rPr>
              <a:t>-COLOR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ru-RU" sz="2000" b="1" dirty="0"/>
              <a:t>где 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COLOR</a:t>
            </a:r>
            <a:r>
              <a:rPr lang="en-US" sz="2000" b="1" dirty="0"/>
              <a:t> =&gt; </a:t>
            </a:r>
            <a:r>
              <a:rPr lang="en-US" sz="2000" b="1" dirty="0">
                <a:solidFill>
                  <a:srgbClr val="0070C0"/>
                </a:solidFill>
              </a:rPr>
              <a:t>primary </a:t>
            </a:r>
            <a:r>
              <a:rPr lang="en-US" sz="2000" b="1" dirty="0"/>
              <a:t>| </a:t>
            </a:r>
            <a:r>
              <a:rPr lang="en-US" sz="2000" b="1" dirty="0">
                <a:solidFill>
                  <a:srgbClr val="0070C0"/>
                </a:solidFill>
              </a:rPr>
              <a:t>success </a:t>
            </a:r>
            <a:r>
              <a:rPr lang="en-US" sz="2000" b="1" dirty="0"/>
              <a:t>| </a:t>
            </a:r>
            <a:r>
              <a:rPr lang="en-US" sz="2000" b="1" dirty="0">
                <a:solidFill>
                  <a:srgbClr val="0070C0"/>
                </a:solidFill>
              </a:rPr>
              <a:t>info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warning</a:t>
            </a:r>
            <a:r>
              <a:rPr lang="en-US" sz="2000" b="1" dirty="0"/>
              <a:t> | </a:t>
            </a:r>
            <a:endParaRPr lang="en-US" sz="2000" b="1" dirty="0" smtClean="0"/>
          </a:p>
          <a:p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	   danger </a:t>
            </a:r>
            <a:r>
              <a:rPr lang="en-US" sz="2000" b="1" dirty="0"/>
              <a:t>| </a:t>
            </a:r>
            <a:r>
              <a:rPr lang="en-US" sz="2000" b="1" dirty="0">
                <a:solidFill>
                  <a:srgbClr val="0070C0"/>
                </a:solidFill>
              </a:rPr>
              <a:t>white </a:t>
            </a:r>
            <a:r>
              <a:rPr lang="en-US" sz="2000" b="1" dirty="0"/>
              <a:t> 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Дополнительно можно использовать классы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navbar</a:t>
            </a:r>
            <a:r>
              <a:rPr lang="en-US" sz="2000" b="1" dirty="0" smtClean="0">
                <a:solidFill>
                  <a:srgbClr val="0070C0"/>
                </a:solidFill>
              </a:rPr>
              <a:t>-light</a:t>
            </a:r>
            <a:r>
              <a:rPr lang="en-US" sz="2000" b="1" dirty="0" smtClean="0"/>
              <a:t>  </a:t>
            </a:r>
            <a:r>
              <a:rPr lang="en-US" sz="2000" b="1" dirty="0"/>
              <a:t>+  </a:t>
            </a:r>
            <a:r>
              <a:rPr lang="en-US" sz="2000" b="1" dirty="0" err="1" smtClean="0">
                <a:solidFill>
                  <a:srgbClr val="0070C0"/>
                </a:solidFill>
              </a:rPr>
              <a:t>navbar</a:t>
            </a:r>
            <a:r>
              <a:rPr lang="en-US" sz="2000" b="1" dirty="0" smtClean="0">
                <a:solidFill>
                  <a:srgbClr val="0070C0"/>
                </a:solidFill>
              </a:rPr>
              <a:t>-inverse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dirty="0"/>
          </a:p>
          <a:p>
            <a:r>
              <a:rPr lang="ru-RU" sz="2000" b="1" dirty="0" smtClean="0"/>
              <a:t>Внутрь </a:t>
            </a:r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 smtClean="0">
                <a:solidFill>
                  <a:srgbClr val="7030A0"/>
                </a:solidFill>
              </a:rPr>
              <a:t>nav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  <a:r>
              <a:rPr lang="en-US" sz="2000" b="1" dirty="0" smtClean="0"/>
              <a:t> </a:t>
            </a:r>
            <a:r>
              <a:rPr lang="ru-RU" sz="2000" b="1" dirty="0" smtClean="0"/>
              <a:t>вкладываем элементы </a:t>
            </a:r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 smtClean="0">
                <a:solidFill>
                  <a:srgbClr val="7030A0"/>
                </a:solidFill>
              </a:rPr>
              <a:t>ul</a:t>
            </a:r>
            <a:r>
              <a:rPr lang="en-US" sz="2000" b="1" dirty="0" smtClean="0">
                <a:solidFill>
                  <a:srgbClr val="7030A0"/>
                </a:solidFill>
              </a:rPr>
              <a:t>&gt; </a:t>
            </a:r>
            <a:r>
              <a:rPr lang="ru-RU" sz="2000" b="1" dirty="0"/>
              <a:t>или </a:t>
            </a:r>
            <a:r>
              <a:rPr lang="en-US" sz="2000" b="1" dirty="0" smtClean="0">
                <a:solidFill>
                  <a:srgbClr val="7030A0"/>
                </a:solidFill>
              </a:rPr>
              <a:t>&lt;div&gt; </a:t>
            </a:r>
            <a:r>
              <a:rPr lang="en-US" sz="2000" b="1" dirty="0"/>
              <a:t>c </a:t>
            </a:r>
            <a:r>
              <a:rPr lang="ru-RU" sz="2000" b="1" dirty="0"/>
              <a:t>классом </a:t>
            </a:r>
            <a:r>
              <a:rPr lang="en-US" sz="2000" b="1" dirty="0" err="1">
                <a:solidFill>
                  <a:srgbClr val="0070C0"/>
                </a:solidFill>
              </a:rPr>
              <a:t>navbar-nav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56" y="41217"/>
            <a:ext cx="3155199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Компонент </a:t>
            </a:r>
            <a:r>
              <a:rPr lang="en-US" b="1" dirty="0" err="1" smtClean="0"/>
              <a:t>Navbar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568" y="492118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&lt;</a:t>
            </a:r>
            <a:r>
              <a:rPr lang="en-US" sz="2000" b="1" dirty="0" err="1"/>
              <a:t>nav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navbar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bg</a:t>
            </a:r>
            <a:r>
              <a:rPr lang="en-US" sz="2000" b="1" dirty="0">
                <a:solidFill>
                  <a:srgbClr val="C00000"/>
                </a:solidFill>
              </a:rPr>
              <a:t>-primary </a:t>
            </a:r>
            <a:r>
              <a:rPr lang="en-US" sz="2000" b="1" dirty="0" err="1">
                <a:solidFill>
                  <a:srgbClr val="C00000"/>
                </a:solidFill>
              </a:rPr>
              <a:t>navbar</a:t>
            </a:r>
            <a:r>
              <a:rPr lang="en-US" sz="2000" b="1" dirty="0">
                <a:solidFill>
                  <a:srgbClr val="C00000"/>
                </a:solidFill>
              </a:rPr>
              <a:t>-inverse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  </a:t>
            </a:r>
            <a:r>
              <a:rPr lang="en-US" sz="2000" b="1" dirty="0" err="1" smtClean="0">
                <a:solidFill>
                  <a:srgbClr val="C00000"/>
                </a:solidFill>
              </a:rPr>
              <a:t>navbar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b="1" dirty="0" err="1" smtClean="0">
                <a:solidFill>
                  <a:srgbClr val="C00000"/>
                </a:solidFill>
              </a:rPr>
              <a:t>toggleable</a:t>
            </a:r>
            <a:r>
              <a:rPr lang="en-US" sz="2000" b="1" dirty="0" smtClean="0">
                <a:solidFill>
                  <a:srgbClr val="C00000"/>
                </a:solidFill>
              </a:rPr>
              <a:t>-md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				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  &lt;</a:t>
            </a:r>
            <a:r>
              <a:rPr lang="en-US" sz="2000" b="1" dirty="0"/>
              <a:t>div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00B050"/>
                </a:solidFill>
              </a:rPr>
              <a:t>navbar-nav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	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FF0000"/>
                </a:solidFill>
              </a:rPr>
              <a:t>nav</a:t>
            </a:r>
            <a:r>
              <a:rPr lang="en-US" sz="2000" b="1" dirty="0">
                <a:solidFill>
                  <a:srgbClr val="FF0000"/>
                </a:solidFill>
              </a:rPr>
              <a:t>-item </a:t>
            </a:r>
            <a:r>
              <a:rPr lang="en-US" sz="2000" b="1" dirty="0" err="1">
                <a:solidFill>
                  <a:srgbClr val="FF0000"/>
                </a:solidFill>
              </a:rPr>
              <a:t>nav</a:t>
            </a:r>
            <a:r>
              <a:rPr lang="en-US" sz="2000" b="1" dirty="0">
                <a:solidFill>
                  <a:srgbClr val="FF0000"/>
                </a:solidFill>
              </a:rPr>
              <a:t>-link active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&gt;First&lt;/a&gt;		</a:t>
            </a:r>
            <a:r>
              <a:rPr lang="en-US" sz="2000" b="1" dirty="0" smtClean="0"/>
              <a:t>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FF0000"/>
                </a:solidFill>
              </a:rPr>
              <a:t>nav</a:t>
            </a:r>
            <a:r>
              <a:rPr lang="en-US" sz="2000" b="1" dirty="0">
                <a:solidFill>
                  <a:srgbClr val="FF0000"/>
                </a:solidFill>
              </a:rPr>
              <a:t>-item </a:t>
            </a:r>
            <a:r>
              <a:rPr lang="en-US" sz="2000" b="1" dirty="0" err="1">
                <a:solidFill>
                  <a:srgbClr val="FF0000"/>
                </a:solidFill>
              </a:rPr>
              <a:t>nav</a:t>
            </a:r>
            <a:r>
              <a:rPr lang="en-US" sz="2000" b="1" dirty="0">
                <a:solidFill>
                  <a:srgbClr val="FF0000"/>
                </a:solidFill>
              </a:rPr>
              <a:t>-link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&gt;Second&lt;/a&gt;		    </a:t>
            </a:r>
            <a:r>
              <a:rPr lang="en-US" sz="2000" b="1" dirty="0" smtClean="0"/>
              <a:t> 	...</a:t>
            </a:r>
          </a:p>
          <a:p>
            <a:r>
              <a:rPr lang="en-US" sz="2000" b="1" dirty="0" smtClean="0"/>
              <a:t>  &lt;/</a:t>
            </a:r>
            <a:r>
              <a:rPr lang="en-US" sz="2000" b="1" dirty="0"/>
              <a:t>div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&lt;/</a:t>
            </a:r>
            <a:r>
              <a:rPr lang="en-US" sz="2000" b="1" dirty="0" err="1"/>
              <a:t>nav</a:t>
            </a:r>
            <a:r>
              <a:rPr lang="en-US" sz="2000" b="1" dirty="0"/>
              <a:t>&gt;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</p:spTree>
    <p:extLst>
      <p:ext uri="{BB962C8B-B14F-4D97-AF65-F5344CB8AC3E}">
        <p14:creationId xmlns:p14="http://schemas.microsoft.com/office/powerpoint/2010/main" val="39856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568" y="3573016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 class="</a:t>
            </a:r>
            <a:r>
              <a:rPr lang="en-US" sz="2000" b="1" dirty="0" err="1">
                <a:solidFill>
                  <a:srgbClr val="7030A0"/>
                </a:solidFill>
              </a:rPr>
              <a:t>navbar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..."&gt;</a:t>
            </a:r>
          </a:p>
          <a:p>
            <a:r>
              <a:rPr lang="en-US" sz="2000" b="1" dirty="0" smtClean="0"/>
              <a:t>     &lt;</a:t>
            </a:r>
            <a:r>
              <a:rPr lang="en-US" sz="2000" b="1" dirty="0"/>
              <a:t>h1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chemeClr val="accent2"/>
                </a:solidFill>
              </a:rPr>
              <a:t>nav</a:t>
            </a:r>
            <a:r>
              <a:rPr lang="en-US" sz="2000" b="1" dirty="0">
                <a:solidFill>
                  <a:schemeClr val="accent2"/>
                </a:solidFill>
              </a:rPr>
              <a:t>-brand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&gt;Welcome&lt;/h1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...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&lt;</a:t>
            </a:r>
            <a:r>
              <a:rPr lang="en-US" sz="2000" b="1" dirty="0">
                <a:solidFill>
                  <a:srgbClr val="7030A0"/>
                </a:solidFill>
              </a:rPr>
              <a:t>div class="</a:t>
            </a:r>
            <a:r>
              <a:rPr lang="en-US" sz="2000" b="1" dirty="0" err="1">
                <a:solidFill>
                  <a:srgbClr val="7030A0"/>
                </a:solidFill>
              </a:rPr>
              <a:t>navbar-nav</a:t>
            </a:r>
            <a:r>
              <a:rPr lang="en-US" sz="2000" b="1" dirty="0">
                <a:solidFill>
                  <a:srgbClr val="7030A0"/>
                </a:solidFill>
              </a:rPr>
              <a:t>"&gt;   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   ... 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&lt;/</a:t>
            </a:r>
            <a:r>
              <a:rPr lang="en-US" sz="2000" b="1" dirty="0">
                <a:solidFill>
                  <a:srgbClr val="7030A0"/>
                </a:solidFill>
              </a:rPr>
              <a:t>div&gt;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/>
              <a:t>&lt;span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navbar</a:t>
            </a:r>
            <a:r>
              <a:rPr lang="en-US" sz="2000" b="1" dirty="0">
                <a:solidFill>
                  <a:srgbClr val="C00000"/>
                </a:solidFill>
              </a:rPr>
              <a:t>-text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&gt;TEXT&lt;/span&gt;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&lt;/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6" y="41217"/>
            <a:ext cx="545945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Компоненты  </a:t>
            </a:r>
            <a:r>
              <a:rPr lang="en-US" b="1" dirty="0" err="1" smtClean="0"/>
              <a:t>navbar</a:t>
            </a:r>
            <a:r>
              <a:rPr lang="en-US" b="1" dirty="0" smtClean="0"/>
              <a:t>-brand</a:t>
            </a:r>
            <a:r>
              <a:rPr lang="uk-UA" b="1" dirty="0" smtClean="0"/>
              <a:t> и </a:t>
            </a:r>
            <a:r>
              <a:rPr lang="en-US" b="1" dirty="0" err="1" smtClean="0"/>
              <a:t>navbar</a:t>
            </a:r>
            <a:r>
              <a:rPr lang="en-US" b="1" dirty="0" smtClean="0"/>
              <a:t>-text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 class="</a:t>
            </a:r>
            <a:r>
              <a:rPr lang="en-US" sz="2000" b="1" dirty="0" err="1">
                <a:solidFill>
                  <a:srgbClr val="7030A0"/>
                </a:solidFill>
              </a:rPr>
              <a:t>navbar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..."&gt;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 smtClean="0">
                <a:solidFill>
                  <a:schemeClr val="accent2"/>
                </a:solidFill>
              </a:rPr>
              <a:t>navbar</a:t>
            </a:r>
            <a:r>
              <a:rPr lang="en-US" sz="2000" b="1" dirty="0" smtClean="0">
                <a:solidFill>
                  <a:schemeClr val="accent2"/>
                </a:solidFill>
              </a:rPr>
              <a:t>-brand</a:t>
            </a:r>
            <a:r>
              <a:rPr lang="en-US" sz="2000" b="1" dirty="0" smtClean="0">
                <a:solidFill>
                  <a:srgbClr val="0070C0"/>
                </a:solidFill>
              </a:rPr>
              <a:t>"</a:t>
            </a:r>
            <a:r>
              <a:rPr lang="en-US" sz="2000" b="1" dirty="0" smtClean="0"/>
              <a:t>&gt;</a:t>
            </a:r>
            <a:r>
              <a:rPr lang="en-US" sz="2000" b="1" dirty="0"/>
              <a:t>			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&lt;</a:t>
            </a:r>
            <a:r>
              <a:rPr lang="en-US" sz="2000" b="1" dirty="0" err="1"/>
              <a:t>img</a:t>
            </a:r>
            <a:r>
              <a:rPr lang="en-US" sz="2000" b="1" dirty="0"/>
              <a:t> </a:t>
            </a:r>
            <a:r>
              <a:rPr lang="en-US" sz="2000" b="1" dirty="0" err="1"/>
              <a:t>src</a:t>
            </a:r>
            <a:r>
              <a:rPr lang="en-US" sz="2000" b="1" dirty="0"/>
              <a:t>="</a:t>
            </a:r>
            <a:r>
              <a:rPr lang="en-US" sz="2000" b="1" dirty="0" err="1"/>
              <a:t>i</a:t>
            </a:r>
            <a:r>
              <a:rPr lang="en-US" sz="2000" b="1" dirty="0"/>
              <a:t>/</a:t>
            </a:r>
            <a:r>
              <a:rPr lang="en-US" sz="2000" b="1" dirty="0" err="1"/>
              <a:t>logo.svg</a:t>
            </a:r>
            <a:r>
              <a:rPr lang="en-US" sz="2000" b="1" dirty="0" smtClean="0"/>
              <a:t>"&gt;</a:t>
            </a:r>
          </a:p>
          <a:p>
            <a:r>
              <a:rPr lang="en-US" sz="2000" b="1" dirty="0"/>
              <a:t>		</a:t>
            </a:r>
            <a:r>
              <a:rPr lang="en-US" sz="2000" b="1" dirty="0" smtClean="0"/>
              <a:t>Welcome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&lt;/</a:t>
            </a:r>
            <a:r>
              <a:rPr lang="en-US" sz="2000" b="1" dirty="0"/>
              <a:t>a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...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&lt;/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2924944"/>
            <a:ext cx="568863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Или можно использовать э</a:t>
            </a:r>
            <a:r>
              <a:rPr lang="uk-UA" sz="2000" b="1" dirty="0" smtClean="0"/>
              <a:t>лемент </a:t>
            </a:r>
            <a:r>
              <a:rPr lang="en-US" sz="2000" b="1" dirty="0" smtClean="0"/>
              <a:t>&lt;h1&gt;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656" y="41217"/>
            <a:ext cx="3587248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Выпадающее меню </a:t>
            </a:r>
            <a:r>
              <a:rPr lang="en-US" b="1" dirty="0" smtClean="0"/>
              <a:t>Dropdown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dropdown</a:t>
            </a:r>
            <a:r>
              <a:rPr lang="en-US" sz="2000" b="1" dirty="0"/>
              <a:t>  -&gt; </a:t>
            </a:r>
            <a:r>
              <a:rPr lang="ru-RU" sz="2000" b="1" dirty="0"/>
              <a:t>для </a:t>
            </a:r>
            <a:r>
              <a:rPr lang="ru-RU" sz="2000" b="1" dirty="0" smtClean="0"/>
              <a:t>контейнера</a:t>
            </a:r>
          </a:p>
          <a:p>
            <a:r>
              <a:rPr lang="ru-RU" sz="2000" b="1" dirty="0" smtClean="0"/>
              <a:t>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dropdown-toggle</a:t>
            </a:r>
            <a:r>
              <a:rPr lang="en-US" sz="2000" b="1" dirty="0" smtClean="0"/>
              <a:t>  </a:t>
            </a:r>
            <a:r>
              <a:rPr lang="en-US" sz="2000" b="1" dirty="0"/>
              <a:t>-&gt; </a:t>
            </a:r>
            <a:r>
              <a:rPr lang="ru-RU" sz="2000" b="1" dirty="0"/>
              <a:t>для ссылки,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   также </a:t>
            </a:r>
            <a:r>
              <a:rPr lang="ru-RU" sz="2000" b="1" dirty="0"/>
              <a:t>содержит </a:t>
            </a:r>
            <a:r>
              <a:rPr lang="ru-RU" sz="2000" b="1" dirty="0" smtClean="0"/>
              <a:t>атрибут</a:t>
            </a:r>
            <a:r>
              <a:rPr lang="ru-RU" sz="2000" b="1" dirty="0"/>
              <a:t>ы</a:t>
            </a:r>
            <a:r>
              <a:rPr lang="ru-RU" sz="2000" b="1" dirty="0" smtClean="0"/>
              <a:t>  </a:t>
            </a:r>
            <a:r>
              <a:rPr lang="en-US" sz="2000" b="1" dirty="0">
                <a:solidFill>
                  <a:srgbClr val="0070C0"/>
                </a:solidFill>
              </a:rPr>
              <a:t>data-toggle="</a:t>
            </a:r>
            <a:r>
              <a:rPr lang="en-US" sz="2000" b="1" dirty="0" smtClean="0">
                <a:solidFill>
                  <a:srgbClr val="0070C0"/>
                </a:solidFill>
              </a:rPr>
              <a:t>dropdown" </a:t>
            </a:r>
            <a:r>
              <a:rPr lang="uk-UA" sz="2000" b="1" dirty="0" smtClean="0"/>
              <a:t>и</a:t>
            </a:r>
            <a:r>
              <a:rPr lang="uk-UA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id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endParaRPr lang="uk-UA" sz="2000" b="1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dropdown-menu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ru-RU" sz="2000" b="1" dirty="0"/>
              <a:t>для меню в </a:t>
            </a:r>
            <a:r>
              <a:rPr lang="en-US" sz="2000" b="1" dirty="0"/>
              <a:t>dropdown </a:t>
            </a:r>
            <a:endParaRPr lang="uk-UA" sz="2000" b="1" dirty="0" smtClean="0"/>
          </a:p>
          <a:p>
            <a:r>
              <a:rPr lang="en-US" sz="2000" b="1" dirty="0" smtClean="0"/>
              <a:t>+ </a:t>
            </a:r>
            <a:r>
              <a:rPr lang="ru-RU" sz="2000" b="1" dirty="0"/>
              <a:t>атрибут </a:t>
            </a:r>
            <a:r>
              <a:rPr lang="en-US" sz="2000" b="1" dirty="0" smtClean="0">
                <a:solidFill>
                  <a:srgbClr val="00B050"/>
                </a:solidFill>
              </a:rPr>
              <a:t>aria="id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uk-UA" sz="2000" b="1" dirty="0" smtClean="0"/>
              <a:t>, </a:t>
            </a:r>
            <a:r>
              <a:rPr lang="ru-RU" sz="2000" b="1" dirty="0" smtClean="0"/>
              <a:t>который</a:t>
            </a:r>
            <a:r>
              <a:rPr lang="en-US" sz="2000" b="1" dirty="0" smtClean="0"/>
              <a:t> </a:t>
            </a:r>
            <a:r>
              <a:rPr lang="ru-RU" sz="2000" b="1" dirty="0" smtClean="0"/>
              <a:t>определили в </a:t>
            </a:r>
            <a:r>
              <a:rPr lang="en-US" sz="2000" b="1" dirty="0"/>
              <a:t>dropdown-toggle </a:t>
            </a:r>
            <a:endParaRPr lang="uk-UA" sz="2000" b="1" dirty="0" smtClean="0"/>
          </a:p>
          <a:p>
            <a:endParaRPr lang="uk-UA" sz="2000" b="1" dirty="0"/>
          </a:p>
          <a:p>
            <a:r>
              <a:rPr lang="en-US" sz="2000" b="1" dirty="0" smtClean="0">
                <a:solidFill>
                  <a:srgbClr val="0070C0"/>
                </a:solidFill>
              </a:rPr>
              <a:t>dropdown-item</a:t>
            </a:r>
            <a:r>
              <a:rPr lang="en-US" sz="2000" b="1" dirty="0" smtClean="0"/>
              <a:t> </a:t>
            </a:r>
            <a:r>
              <a:rPr lang="en-US" sz="2000" b="1" dirty="0"/>
              <a:t>-&gt; </a:t>
            </a:r>
            <a:r>
              <a:rPr lang="ru-RU" sz="2000" b="1" dirty="0"/>
              <a:t>для </a:t>
            </a:r>
            <a:r>
              <a:rPr lang="ru-RU" sz="2000" b="1" dirty="0" smtClean="0"/>
              <a:t>ссылки</a:t>
            </a:r>
            <a:endParaRPr lang="ru-RU" sz="2000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092280" y="1772816"/>
            <a:ext cx="165618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8653794" cy="5940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>
                <a:solidFill>
                  <a:srgbClr val="7030A0"/>
                </a:solidFill>
              </a:rPr>
              <a:t>div class="</a:t>
            </a:r>
            <a:r>
              <a:rPr lang="en-US" sz="2000" b="1" dirty="0" err="1">
                <a:solidFill>
                  <a:srgbClr val="7030A0"/>
                </a:solidFill>
              </a:rPr>
              <a:t>navbar-nav</a:t>
            </a:r>
            <a:r>
              <a:rPr lang="en-US" sz="2000" b="1" dirty="0">
                <a:solidFill>
                  <a:srgbClr val="7030A0"/>
                </a:solidFill>
              </a:rPr>
              <a:t>"&gt;</a:t>
            </a:r>
            <a:r>
              <a:rPr lang="en-US" sz="2000" b="1" dirty="0"/>
              <a:t>   </a:t>
            </a:r>
            <a:endParaRPr lang="ru-RU" sz="2000" b="1" dirty="0" smtClean="0"/>
          </a:p>
          <a:p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&lt;a class="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-item 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-link active"&gt;First&lt;/a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/>
              <a:t>    </a:t>
            </a:r>
            <a:r>
              <a:rPr lang="en-US" sz="2000" b="1" dirty="0"/>
              <a:t>... 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ru-RU" sz="2000" b="1" dirty="0" smtClean="0"/>
              <a:t> </a:t>
            </a:r>
            <a:r>
              <a:rPr lang="en-US" sz="2000" b="1" dirty="0" smtClean="0"/>
              <a:t>  </a:t>
            </a:r>
            <a:r>
              <a:rPr lang="en-US" sz="2000" b="1" dirty="0"/>
              <a:t>&lt;div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>
                <a:solidFill>
                  <a:srgbClr val="C00000"/>
                </a:solidFill>
              </a:rPr>
              <a:t>dropdown</a:t>
            </a:r>
            <a:r>
              <a:rPr lang="en-US" sz="2000" b="1" dirty="0" smtClean="0">
                <a:solidFill>
                  <a:srgbClr val="0070C0"/>
                </a:solidFill>
              </a:rPr>
              <a:t>"</a:t>
            </a:r>
            <a:r>
              <a:rPr lang="en-US" sz="2000" b="1" dirty="0" smtClean="0"/>
              <a:t>&gt;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en-US" sz="2000" b="1" dirty="0" smtClean="0"/>
              <a:t>    &lt;a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</a:t>
            </a:r>
            <a:r>
              <a:rPr lang="en-US" sz="2000" b="1" dirty="0">
                <a:solidFill>
                  <a:srgbClr val="C00000"/>
                </a:solidFill>
              </a:rPr>
              <a:t>-item </a:t>
            </a:r>
            <a:r>
              <a:rPr lang="en-US" sz="2000" b="1" dirty="0" err="1">
                <a:solidFill>
                  <a:srgbClr val="C00000"/>
                </a:solidFill>
              </a:rPr>
              <a:t>nav</a:t>
            </a:r>
            <a:r>
              <a:rPr lang="en-US" sz="2000" b="1" dirty="0">
                <a:solidFill>
                  <a:srgbClr val="C00000"/>
                </a:solidFill>
              </a:rPr>
              <a:t>-link dropdown-toggle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           </a:t>
            </a:r>
            <a:r>
              <a:rPr lang="ru-RU" sz="2000" b="1" dirty="0" smtClean="0"/>
              <a:t>  </a:t>
            </a:r>
          </a:p>
          <a:p>
            <a:r>
              <a:rPr lang="ru-RU" sz="2000" b="1" dirty="0"/>
              <a:t> </a:t>
            </a:r>
            <a:r>
              <a:rPr lang="ru-RU" sz="2000" b="1" dirty="0" smtClean="0"/>
              <a:t>       </a:t>
            </a:r>
            <a:r>
              <a:rPr lang="en-US" sz="2000" b="1" dirty="0" smtClean="0">
                <a:solidFill>
                  <a:srgbClr val="00B050"/>
                </a:solidFill>
              </a:rPr>
              <a:t>data-toggle</a:t>
            </a:r>
            <a:r>
              <a:rPr lang="en-US" sz="2000" b="1" dirty="0">
                <a:solidFill>
                  <a:srgbClr val="00B050"/>
                </a:solidFill>
              </a:rPr>
              <a:t>="dropdown"</a:t>
            </a:r>
            <a:r>
              <a:rPr lang="en-US" sz="2000" b="1" dirty="0"/>
              <a:t> id="</a:t>
            </a:r>
            <a:r>
              <a:rPr lang="en-US" sz="2000" b="1" dirty="0" err="1" smtClean="0"/>
              <a:t>myMenu</a:t>
            </a:r>
            <a:r>
              <a:rPr lang="en-US" sz="2000" b="1" dirty="0"/>
              <a:t>"</a:t>
            </a:r>
            <a:endParaRPr lang="ru-RU" sz="2000" b="1" dirty="0" smtClean="0"/>
          </a:p>
          <a:p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002060"/>
                </a:solidFill>
              </a:rPr>
              <a:t>aria-</a:t>
            </a:r>
            <a:r>
              <a:rPr lang="en-US" sz="2000" b="1" dirty="0" err="1" smtClean="0">
                <a:solidFill>
                  <a:srgbClr val="002060"/>
                </a:solidFill>
              </a:rPr>
              <a:t>haspoput</a:t>
            </a:r>
            <a:r>
              <a:rPr lang="en-US" sz="2000" b="1" dirty="0">
                <a:solidFill>
                  <a:srgbClr val="002060"/>
                </a:solidFill>
              </a:rPr>
              <a:t>="true"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aria-expanded="</a:t>
            </a:r>
            <a:r>
              <a:rPr lang="en-US" sz="2000" b="1" dirty="0" smtClean="0">
                <a:solidFill>
                  <a:srgbClr val="002060"/>
                </a:solidFill>
              </a:rPr>
              <a:t>false"</a:t>
            </a:r>
            <a:r>
              <a:rPr lang="en-US" sz="2000" b="1" dirty="0" smtClean="0"/>
              <a:t>&gt;              </a:t>
            </a:r>
            <a:r>
              <a:rPr lang="ru-RU" sz="2000" b="1" dirty="0" smtClean="0"/>
              <a:t>		</a:t>
            </a:r>
            <a:r>
              <a:rPr lang="en-US" sz="2000" b="1" dirty="0" smtClean="0"/>
              <a:t>Second  </a:t>
            </a:r>
            <a:endParaRPr lang="ru-RU" sz="2000" b="1" dirty="0" smtClean="0"/>
          </a:p>
          <a:p>
            <a:r>
              <a:rPr lang="en-US" sz="2000" b="1" dirty="0" smtClean="0"/>
              <a:t>      </a:t>
            </a:r>
            <a:r>
              <a:rPr lang="en-US" sz="2000" b="1" dirty="0"/>
              <a:t>&lt;/a&gt; </a:t>
            </a:r>
            <a:endParaRPr lang="ru-RU" sz="2000" b="1" dirty="0" smtClean="0"/>
          </a:p>
          <a:p>
            <a:r>
              <a:rPr lang="en-US" sz="2000" b="1" dirty="0" smtClean="0"/>
              <a:t>   </a:t>
            </a:r>
            <a:r>
              <a:rPr lang="en-US" sz="2000" b="1" dirty="0"/>
              <a:t>	</a:t>
            </a:r>
            <a:r>
              <a:rPr lang="en-US" sz="2000" b="1" dirty="0" smtClean="0"/>
              <a:t>&lt;</a:t>
            </a:r>
            <a:r>
              <a:rPr lang="en-US" sz="2000" b="1" dirty="0"/>
              <a:t>div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>
                <a:solidFill>
                  <a:srgbClr val="C00000"/>
                </a:solidFill>
              </a:rPr>
              <a:t>dropdown-menu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 data-aria="</a:t>
            </a:r>
            <a:r>
              <a:rPr lang="en-US" sz="2000" b="1" dirty="0" err="1"/>
              <a:t>myMenu</a:t>
            </a:r>
            <a:r>
              <a:rPr lang="en-US" sz="2000" b="1" dirty="0"/>
              <a:t>"&gt;    </a:t>
            </a:r>
            <a:r>
              <a:rPr lang="ru-RU" sz="2000" b="1" dirty="0" smtClean="0"/>
              <a:t>		</a:t>
            </a:r>
            <a:r>
              <a:rPr lang="en-US" sz="2000" b="1" dirty="0" smtClean="0"/>
              <a:t>&lt;</a:t>
            </a:r>
            <a:r>
              <a:rPr lang="en-US" sz="2000" b="1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>
                <a:solidFill>
                  <a:srgbClr val="C00000"/>
                </a:solidFill>
              </a:rPr>
              <a:t>dropdown-item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&gt;&lt;/a&gt;    		    </a:t>
            </a:r>
            <a:r>
              <a:rPr lang="ru-RU" sz="2000" b="1" dirty="0" smtClean="0"/>
              <a:t>		</a:t>
            </a:r>
            <a:r>
              <a:rPr lang="en-US" sz="2000" b="1" dirty="0" smtClean="0"/>
              <a:t>...    </a:t>
            </a:r>
            <a:r>
              <a:rPr lang="en-US" sz="2000" b="1" dirty="0"/>
              <a:t>	</a:t>
            </a:r>
            <a:endParaRPr lang="ru-RU" sz="2000" b="1" dirty="0" smtClean="0"/>
          </a:p>
          <a:p>
            <a:r>
              <a:rPr lang="en-US" sz="2000" b="1" dirty="0"/>
              <a:t>	&lt;/div</a:t>
            </a:r>
            <a:r>
              <a:rPr lang="en-US" sz="2000" b="1" dirty="0" smtClean="0"/>
              <a:t>&gt;</a:t>
            </a:r>
            <a:endParaRPr lang="ru-RU" sz="2000" b="1" dirty="0" smtClean="0"/>
          </a:p>
          <a:p>
            <a:r>
              <a:rPr lang="en-US" sz="2000" b="1" dirty="0" smtClean="0"/>
              <a:t>   </a:t>
            </a:r>
            <a:r>
              <a:rPr lang="en-US" sz="2000" b="1" dirty="0"/>
              <a:t>&lt;/div</a:t>
            </a:r>
            <a:r>
              <a:rPr lang="en-US" sz="2000" b="1" dirty="0" smtClean="0"/>
              <a:t>&gt;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ru-RU" sz="2000" b="1" dirty="0" smtClean="0"/>
              <a:t>    </a:t>
            </a:r>
            <a:r>
              <a:rPr lang="en-US" sz="2000" b="1" dirty="0" smtClean="0"/>
              <a:t>... </a:t>
            </a:r>
            <a:endParaRPr lang="ru-RU" sz="2000" b="1" dirty="0" smtClean="0"/>
          </a:p>
          <a:p>
            <a:r>
              <a:rPr lang="en-US" sz="2000" b="1" dirty="0" smtClean="0"/>
              <a:t>   </a:t>
            </a:r>
            <a:r>
              <a:rPr lang="en-US" sz="2000" b="1" dirty="0">
                <a:solidFill>
                  <a:srgbClr val="7030A0"/>
                </a:solidFill>
              </a:rPr>
              <a:t>&lt;a class="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-item 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-link disabled"&gt;Third&lt;/a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&lt;/</a:t>
            </a:r>
            <a:r>
              <a:rPr lang="en-US" sz="2000" b="1" dirty="0">
                <a:solidFill>
                  <a:srgbClr val="7030A0"/>
                </a:solidFill>
              </a:rPr>
              <a:t>div&gt;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7437" y="0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</p:spTree>
    <p:extLst>
      <p:ext uri="{BB962C8B-B14F-4D97-AF65-F5344CB8AC3E}">
        <p14:creationId xmlns:p14="http://schemas.microsoft.com/office/powerpoint/2010/main" val="41262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6" y="41217"/>
            <a:ext cx="365925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Форма поиска в</a:t>
            </a:r>
            <a:r>
              <a:rPr lang="ru-RU" b="1" dirty="0" smtClean="0"/>
              <a:t> </a:t>
            </a:r>
            <a:r>
              <a:rPr lang="en-US" b="1" dirty="0" err="1" smtClean="0"/>
              <a:t>nav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3477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 class="</a:t>
            </a:r>
            <a:r>
              <a:rPr lang="en-US" sz="2000" b="1" dirty="0" err="1">
                <a:solidFill>
                  <a:srgbClr val="7030A0"/>
                </a:solidFill>
              </a:rPr>
              <a:t>navbar</a:t>
            </a:r>
            <a:r>
              <a:rPr lang="en-US" sz="2000" b="1" dirty="0">
                <a:solidFill>
                  <a:srgbClr val="7030A0"/>
                </a:solidFill>
              </a:rPr>
              <a:t> ..."&gt; 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&lt;div class="</a:t>
            </a:r>
            <a:r>
              <a:rPr lang="en-US" sz="2000" b="1" dirty="0" err="1">
                <a:solidFill>
                  <a:srgbClr val="7030A0"/>
                </a:solidFill>
              </a:rPr>
              <a:t>navbar-nav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mr</a:t>
            </a:r>
            <a:r>
              <a:rPr lang="en-US" sz="2000" b="1" dirty="0">
                <a:solidFill>
                  <a:srgbClr val="7030A0"/>
                </a:solidFill>
              </a:rPr>
              <a:t>-auto"&gt; 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      </a:t>
            </a:r>
            <a:r>
              <a:rPr lang="en-US" sz="2000" b="1" dirty="0">
                <a:solidFill>
                  <a:srgbClr val="7030A0"/>
                </a:solidFill>
              </a:rPr>
              <a:t>...    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  &lt;/</a:t>
            </a:r>
            <a:r>
              <a:rPr lang="en-US" sz="2000" b="1" dirty="0">
                <a:solidFill>
                  <a:srgbClr val="7030A0"/>
                </a:solidFill>
              </a:rPr>
              <a:t>div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endParaRPr lang="ru-RU" sz="2000" b="1" dirty="0"/>
          </a:p>
          <a:p>
            <a:r>
              <a:rPr lang="en-US" sz="2000" b="1" dirty="0" smtClean="0"/>
              <a:t>   &lt;</a:t>
            </a:r>
            <a:r>
              <a:rPr lang="en-US" sz="2000" b="1" dirty="0"/>
              <a:t>form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>
                <a:solidFill>
                  <a:srgbClr val="C00000"/>
                </a:solidFill>
              </a:rPr>
              <a:t>form-inline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 </a:t>
            </a:r>
            <a:endParaRPr lang="ru-RU" sz="2000" b="1" dirty="0" smtClean="0"/>
          </a:p>
          <a:p>
            <a:r>
              <a:rPr lang="en-US" sz="2000" b="1" dirty="0" smtClean="0"/>
              <a:t>      </a:t>
            </a:r>
            <a:r>
              <a:rPr lang="en-US" sz="2000" b="1" dirty="0"/>
              <a:t>&lt;input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>
                <a:solidFill>
                  <a:srgbClr val="C00000"/>
                </a:solidFill>
              </a:rPr>
              <a:t>form-control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mr-2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 type="text"&gt;         </a:t>
            </a:r>
            <a:r>
              <a:rPr lang="ru-RU" sz="2000" b="1" dirty="0" smtClean="0"/>
              <a:t>   </a:t>
            </a:r>
          </a:p>
          <a:p>
            <a:r>
              <a:rPr lang="ru-RU" sz="2000" b="1" dirty="0"/>
              <a:t> </a:t>
            </a:r>
            <a:r>
              <a:rPr lang="ru-RU" sz="2000" b="1" dirty="0" smtClean="0"/>
              <a:t>     </a:t>
            </a:r>
            <a:r>
              <a:rPr lang="en-US" sz="2000" b="1" dirty="0" smtClean="0"/>
              <a:t>&lt;</a:t>
            </a:r>
            <a:r>
              <a:rPr lang="en-US" sz="2000" b="1" dirty="0"/>
              <a:t>button</a:t>
            </a:r>
            <a:r>
              <a:rPr lang="en-US" sz="2000" b="1" dirty="0">
                <a:solidFill>
                  <a:srgbClr val="0070C0"/>
                </a:solidFill>
              </a:rPr>
              <a:t> class="</a:t>
            </a:r>
            <a:r>
              <a:rPr lang="en-US" sz="2000" b="1" dirty="0" err="1">
                <a:solidFill>
                  <a:srgbClr val="C00000"/>
                </a:solidFill>
              </a:rPr>
              <a:t>btn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btn</a:t>
            </a:r>
            <a:r>
              <a:rPr lang="en-US" sz="2000" b="1" dirty="0">
                <a:solidFill>
                  <a:srgbClr val="C00000"/>
                </a:solidFill>
              </a:rPr>
              <a:t>-info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&gt;Go&lt;/button&gt;      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  </a:t>
            </a:r>
            <a:r>
              <a:rPr lang="en-US" sz="2000" b="1" dirty="0" smtClean="0"/>
              <a:t>&lt;/</a:t>
            </a:r>
            <a:r>
              <a:rPr lang="en-US" sz="2000" b="1" dirty="0"/>
              <a:t>form&gt; 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&lt;/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/>
              <a:t>Используется </a:t>
            </a:r>
            <a:r>
              <a:rPr lang="ru-RU" b="1" dirty="0"/>
              <a:t>начальная  нормализация стилей </a:t>
            </a:r>
            <a:r>
              <a:rPr lang="ru-RU" b="1" dirty="0" smtClean="0"/>
              <a:t>браузера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Используется </a:t>
            </a:r>
            <a:r>
              <a:rPr lang="ru-RU" b="1" dirty="0" err="1">
                <a:solidFill>
                  <a:srgbClr val="0070C0"/>
                </a:solidFill>
              </a:rPr>
              <a:t>margin-bottom</a:t>
            </a:r>
            <a:r>
              <a:rPr lang="ru-RU" b="1" dirty="0"/>
              <a:t>  поэтому в своих стилях не используем  </a:t>
            </a:r>
            <a:r>
              <a:rPr lang="ru-RU" b="1" dirty="0" err="1" smtClean="0">
                <a:solidFill>
                  <a:srgbClr val="0070C0"/>
                </a:solidFill>
              </a:rPr>
              <a:t>margin-top</a:t>
            </a:r>
            <a:endParaRPr lang="ru-RU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ru-RU" b="1" dirty="0" smtClean="0"/>
              <a:t>Везде </a:t>
            </a:r>
            <a:r>
              <a:rPr lang="ru-RU" b="1" dirty="0"/>
              <a:t>где возможно, </a:t>
            </a:r>
            <a:r>
              <a:rPr lang="ru-RU" b="1" dirty="0" err="1"/>
              <a:t>Bootstrap</a:t>
            </a:r>
            <a:r>
              <a:rPr lang="ru-RU" b="1" dirty="0"/>
              <a:t> использует </a:t>
            </a:r>
            <a:r>
              <a:rPr lang="ru-RU" b="1" dirty="0" err="1">
                <a:solidFill>
                  <a:srgbClr val="0070C0"/>
                </a:solidFill>
              </a:rPr>
              <a:t>inherit</a:t>
            </a:r>
            <a:r>
              <a:rPr lang="ru-RU" b="1" dirty="0"/>
              <a:t> </a:t>
            </a:r>
            <a:r>
              <a:rPr lang="ru-RU" b="1" dirty="0" smtClean="0"/>
              <a:t>свойств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Установлено </a:t>
            </a:r>
            <a:r>
              <a:rPr lang="ru-RU" b="1" dirty="0"/>
              <a:t>изначально </a:t>
            </a:r>
            <a:r>
              <a:rPr lang="ru-RU" b="1" dirty="0" err="1">
                <a:solidFill>
                  <a:srgbClr val="0070C0"/>
                </a:solidFill>
              </a:rPr>
              <a:t>box-sizing</a:t>
            </a:r>
            <a:r>
              <a:rPr lang="ru-RU" b="1" dirty="0">
                <a:solidFill>
                  <a:srgbClr val="0070C0"/>
                </a:solidFill>
              </a:rPr>
              <a:t>: </a:t>
            </a:r>
            <a:r>
              <a:rPr lang="ru-RU" b="1" dirty="0" err="1">
                <a:solidFill>
                  <a:srgbClr val="0070C0"/>
                </a:solidFill>
              </a:rPr>
              <a:t>border-box</a:t>
            </a:r>
            <a:r>
              <a:rPr lang="ru-RU" b="1" dirty="0">
                <a:solidFill>
                  <a:srgbClr val="0070C0"/>
                </a:solidFill>
              </a:rPr>
              <a:t>;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124422"/>
            <a:ext cx="4392488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Особенности работы с </a:t>
            </a:r>
            <a:r>
              <a:rPr lang="en-US" b="1" dirty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3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9812" y="69497"/>
            <a:ext cx="338437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Выравнивание </a:t>
            </a:r>
            <a:r>
              <a:rPr lang="en-US" b="1" dirty="0" err="1"/>
              <a:t>nav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Будет работать только для </a:t>
            </a:r>
            <a:r>
              <a:rPr lang="ru-RU" sz="2000" b="1" dirty="0" smtClean="0">
                <a:solidFill>
                  <a:srgbClr val="7030A0"/>
                </a:solidFill>
              </a:rPr>
              <a:t>браузеров </a:t>
            </a:r>
            <a:r>
              <a:rPr lang="ru-RU" sz="2000" b="1" dirty="0" err="1" smtClean="0">
                <a:solidFill>
                  <a:srgbClr val="7030A0"/>
                </a:solidFill>
              </a:rPr>
              <a:t>указаных</a:t>
            </a:r>
            <a:r>
              <a:rPr lang="ru-RU" sz="2000" b="1" dirty="0" smtClean="0">
                <a:solidFill>
                  <a:srgbClr val="7030A0"/>
                </a:solidFill>
              </a:rPr>
              <a:t> в </a:t>
            </a:r>
            <a:r>
              <a:rPr lang="en-US" sz="2000" b="1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sz="2000" b="1" dirty="0">
                <a:solidFill>
                  <a:srgbClr val="7030A0"/>
                </a:solidFill>
                <a:hlinkClick r:id="rId2"/>
              </a:rPr>
              <a:t>://caniuse.com/#</a:t>
            </a:r>
            <a:r>
              <a:rPr lang="en-US" sz="2000" b="1" dirty="0" smtClean="0">
                <a:solidFill>
                  <a:srgbClr val="7030A0"/>
                </a:solidFill>
                <a:hlinkClick r:id="rId2"/>
              </a:rPr>
              <a:t>search=css-sticky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fixed-top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fixed-bottom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sticky-top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13337"/>
            <a:ext cx="892899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&lt;</a:t>
            </a:r>
            <a:r>
              <a:rPr lang="en-US" sz="2000" b="1" dirty="0" err="1"/>
              <a:t>nav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/>
              <a:t>navbar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fixed-top</a:t>
            </a:r>
            <a:r>
              <a:rPr lang="en-US" sz="2000" b="1" dirty="0"/>
              <a:t> </a:t>
            </a:r>
            <a:r>
              <a:rPr lang="en-US" sz="2000" b="1" dirty="0" smtClean="0"/>
              <a:t>...</a:t>
            </a:r>
            <a:r>
              <a:rPr lang="en-US" sz="2000" b="1" dirty="0" smtClean="0">
                <a:solidFill>
                  <a:srgbClr val="0070C0"/>
                </a:solidFill>
              </a:rPr>
              <a:t>"</a:t>
            </a:r>
            <a:r>
              <a:rPr lang="en-US" sz="2000" b="1" dirty="0" smtClean="0"/>
              <a:t>&gt;</a:t>
            </a:r>
            <a:endParaRPr lang="ru-RU" sz="2000" b="1" dirty="0" smtClean="0"/>
          </a:p>
          <a:p>
            <a:r>
              <a:rPr lang="ru-RU" sz="2000" b="1" dirty="0" smtClean="0"/>
              <a:t>   </a:t>
            </a:r>
            <a:r>
              <a:rPr lang="en-US" sz="2000" b="1" dirty="0" smtClean="0"/>
              <a:t>...</a:t>
            </a:r>
            <a:endParaRPr lang="ru-RU" sz="2000" b="1" dirty="0"/>
          </a:p>
          <a:p>
            <a:r>
              <a:rPr lang="en-US" sz="2000" b="1" dirty="0" smtClean="0"/>
              <a:t>&lt;/</a:t>
            </a:r>
            <a:r>
              <a:rPr lang="en-US" sz="2000" b="1" dirty="0" err="1"/>
              <a:t>nav</a:t>
            </a:r>
            <a:r>
              <a:rPr lang="en-US" sz="2000" b="1" dirty="0" smtClean="0"/>
              <a:t>&gt;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41217"/>
            <a:ext cx="216024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Collapse </a:t>
            </a:r>
            <a:r>
              <a:rPr lang="en-US" b="1" dirty="0" err="1"/>
              <a:t>nav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4401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 smtClean="0"/>
              <a:t>Создаем </a:t>
            </a:r>
            <a:r>
              <a:rPr lang="ru-RU" sz="2000" b="1" dirty="0"/>
              <a:t>элемент с </a:t>
            </a:r>
            <a:r>
              <a:rPr lang="en-US" sz="2000" b="1" dirty="0" smtClean="0">
                <a:solidFill>
                  <a:srgbClr val="C00000"/>
                </a:solidFill>
              </a:rPr>
              <a:t>id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 smtClean="0"/>
              <a:t>(например </a:t>
            </a:r>
            <a:r>
              <a:rPr lang="en-US" sz="2000" b="1" dirty="0"/>
              <a:t>id="</a:t>
            </a:r>
            <a:r>
              <a:rPr lang="en-US" sz="2000" b="1" dirty="0" err="1" smtClean="0"/>
              <a:t>myNav</a:t>
            </a:r>
            <a:r>
              <a:rPr lang="en-US" sz="2000" b="1" dirty="0" smtClean="0"/>
              <a:t>"</a:t>
            </a:r>
            <a:r>
              <a:rPr lang="ru-RU" sz="2000" b="1" dirty="0" smtClean="0"/>
              <a:t>)</a:t>
            </a:r>
            <a:r>
              <a:rPr lang="en-US" sz="2000" b="1" dirty="0" smtClean="0"/>
              <a:t> </a:t>
            </a:r>
            <a:r>
              <a:rPr lang="ru-RU" sz="2000" b="1" dirty="0"/>
              <a:t>и </a:t>
            </a:r>
            <a:r>
              <a:rPr lang="ru-RU" sz="2000" b="1" dirty="0" smtClean="0"/>
              <a:t>классами</a:t>
            </a:r>
          </a:p>
          <a:p>
            <a:r>
              <a:rPr lang="ru-RU" sz="2000" b="1" dirty="0"/>
              <a:t> </a:t>
            </a:r>
            <a:r>
              <a:rPr lang="ru-RU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collapse </a:t>
            </a:r>
            <a:r>
              <a:rPr lang="en-US" sz="2000" b="1" dirty="0"/>
              <a:t>+ </a:t>
            </a:r>
            <a:r>
              <a:rPr lang="en-US" sz="2000" b="1" dirty="0" err="1">
                <a:solidFill>
                  <a:srgbClr val="0070C0"/>
                </a:solidFill>
              </a:rPr>
              <a:t>navbar</a:t>
            </a:r>
            <a:r>
              <a:rPr lang="en-US" sz="2000" b="1" dirty="0">
                <a:solidFill>
                  <a:srgbClr val="0070C0"/>
                </a:solidFill>
              </a:rPr>
              <a:t>-collapse</a:t>
            </a:r>
            <a:r>
              <a:rPr lang="en-US" sz="2000" b="1" dirty="0"/>
              <a:t> </a:t>
            </a:r>
            <a:endParaRPr lang="ru-RU" sz="2000" b="1" dirty="0" smtClean="0"/>
          </a:p>
          <a:p>
            <a:r>
              <a:rPr lang="ru-RU" sz="2000" b="1" dirty="0" smtClean="0"/>
              <a:t>В </a:t>
            </a:r>
            <a:r>
              <a:rPr lang="ru-RU" sz="2000" b="1" dirty="0"/>
              <a:t>этот элементе должен быть тот контент, который будет складываться (то </a:t>
            </a:r>
            <a:r>
              <a:rPr lang="ru-RU" sz="2000" b="1" dirty="0" smtClean="0"/>
              <a:t>есть </a:t>
            </a:r>
            <a:r>
              <a:rPr lang="ru-RU" sz="2000" b="1" dirty="0"/>
              <a:t>контейнер с классом </a:t>
            </a:r>
            <a:r>
              <a:rPr lang="en-US" sz="2000" b="1" dirty="0" err="1">
                <a:solidFill>
                  <a:srgbClr val="7030A0"/>
                </a:solidFill>
              </a:rPr>
              <a:t>navbar-nav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en-US" sz="2000" b="1" dirty="0" smtClean="0"/>
              <a:t>2</a:t>
            </a:r>
            <a:r>
              <a:rPr lang="en-US" sz="2000" b="1" dirty="0"/>
              <a:t>. </a:t>
            </a:r>
            <a:r>
              <a:rPr lang="ru-RU" sz="2000" b="1" dirty="0"/>
              <a:t>Создаем  кнопку открытия меню </a:t>
            </a:r>
            <a:r>
              <a:rPr lang="en-US" sz="2000" b="1" dirty="0"/>
              <a:t>button </a:t>
            </a:r>
            <a:r>
              <a:rPr lang="ru-RU" sz="2000" b="1" dirty="0"/>
              <a:t>с классами      </a:t>
            </a:r>
            <a:r>
              <a:rPr lang="en-US" sz="2000" b="1" dirty="0" err="1">
                <a:solidFill>
                  <a:srgbClr val="0070C0"/>
                </a:solidFill>
              </a:rPr>
              <a:t>navbar-toggler</a:t>
            </a:r>
            <a:r>
              <a:rPr lang="en-US" sz="2000" b="1" dirty="0"/>
              <a:t> + </a:t>
            </a:r>
            <a:r>
              <a:rPr lang="en-US" sz="2000" b="1" dirty="0" err="1">
                <a:solidFill>
                  <a:srgbClr val="0070C0"/>
                </a:solidFill>
              </a:rPr>
              <a:t>navbar</a:t>
            </a:r>
            <a:r>
              <a:rPr lang="en-US" sz="2000" b="1" dirty="0">
                <a:solidFill>
                  <a:srgbClr val="0070C0"/>
                </a:solidFill>
              </a:rPr>
              <a:t>-</a:t>
            </a:r>
            <a:r>
              <a:rPr lang="en-US" sz="2000" b="1" dirty="0" err="1">
                <a:solidFill>
                  <a:srgbClr val="0070C0"/>
                </a:solidFill>
              </a:rPr>
              <a:t>toggler</a:t>
            </a:r>
            <a:r>
              <a:rPr lang="en-US" sz="2000" b="1" dirty="0">
                <a:solidFill>
                  <a:srgbClr val="0070C0"/>
                </a:solidFill>
              </a:rPr>
              <a:t>-right</a:t>
            </a:r>
            <a:r>
              <a:rPr lang="en-US" sz="2000" b="1" dirty="0"/>
              <a:t> 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и  </a:t>
            </a:r>
            <a:r>
              <a:rPr lang="ru-RU" sz="2000" b="1" dirty="0" err="1"/>
              <a:t>атрибутамм</a:t>
            </a:r>
            <a:r>
              <a:rPr lang="ru-RU" sz="2000" b="1" dirty="0"/>
              <a:t>  </a:t>
            </a:r>
            <a:endParaRPr lang="ru-RU" sz="2000" b="1" dirty="0" smtClean="0"/>
          </a:p>
          <a:p>
            <a:r>
              <a:rPr lang="ru-RU" sz="2000" b="1" dirty="0" smtClean="0"/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data-toggle</a:t>
            </a:r>
            <a:r>
              <a:rPr lang="en-US" sz="2000" b="1" dirty="0">
                <a:solidFill>
                  <a:srgbClr val="0070C0"/>
                </a:solidFill>
              </a:rPr>
              <a:t>="collapse"  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/>
              <a:t> </a:t>
            </a:r>
            <a:r>
              <a:rPr lang="ru-RU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data-target </a:t>
            </a:r>
            <a:r>
              <a:rPr lang="en-US" sz="2000" b="1" dirty="0">
                <a:solidFill>
                  <a:srgbClr val="0070C0"/>
                </a:solidFill>
              </a:rPr>
              <a:t>= "#" </a:t>
            </a:r>
            <a:r>
              <a:rPr lang="en-US" sz="2000" b="1" dirty="0"/>
              <a:t>+ id </a:t>
            </a:r>
            <a:r>
              <a:rPr lang="ru-RU" sz="2000" b="1" dirty="0"/>
              <a:t>элемента </a:t>
            </a:r>
            <a:r>
              <a:rPr lang="en-US" sz="2000" b="1" dirty="0"/>
              <a:t>collapse (</a:t>
            </a:r>
            <a:r>
              <a:rPr lang="ru-RU" sz="2000" b="1" dirty="0"/>
              <a:t>пункт 1)	</a:t>
            </a:r>
            <a:r>
              <a:rPr lang="ru-RU" sz="2000" b="1" dirty="0" smtClean="0"/>
              <a:t> </a:t>
            </a:r>
          </a:p>
          <a:p>
            <a:r>
              <a:rPr lang="ru-RU" sz="2000" b="1" dirty="0" smtClean="0"/>
              <a:t>(</a:t>
            </a:r>
            <a:r>
              <a:rPr lang="ru-RU" sz="2000" b="1" dirty="0"/>
              <a:t>В нашем случае </a:t>
            </a:r>
            <a:r>
              <a:rPr lang="en-US" sz="2000" b="1" dirty="0">
                <a:solidFill>
                  <a:srgbClr val="00B050"/>
                </a:solidFill>
              </a:rPr>
              <a:t>data-target="#</a:t>
            </a:r>
            <a:r>
              <a:rPr lang="en-US" sz="2000" b="1" dirty="0" err="1">
                <a:solidFill>
                  <a:srgbClr val="00B050"/>
                </a:solidFill>
              </a:rPr>
              <a:t>myNav</a:t>
            </a:r>
            <a:r>
              <a:rPr lang="en-US" sz="2000" b="1" dirty="0" smtClean="0">
                <a:solidFill>
                  <a:srgbClr val="00B050"/>
                </a:solidFill>
              </a:rPr>
              <a:t>"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en-US" sz="2000" b="1" dirty="0" smtClean="0"/>
              <a:t>3</a:t>
            </a:r>
            <a:r>
              <a:rPr lang="en-US" sz="2000" b="1" dirty="0"/>
              <a:t>. button </a:t>
            </a:r>
            <a:r>
              <a:rPr lang="ru-RU" sz="2000" b="1" dirty="0"/>
              <a:t>содержит элемент &lt;</a:t>
            </a:r>
            <a:r>
              <a:rPr lang="en-US" sz="2000" b="1" dirty="0"/>
              <a:t>span&gt; </a:t>
            </a:r>
            <a:r>
              <a:rPr lang="ru-RU" sz="2000" b="1" dirty="0"/>
              <a:t>с классом </a:t>
            </a:r>
            <a:r>
              <a:rPr lang="en-US" sz="2000" b="1" dirty="0" err="1"/>
              <a:t>navbar</a:t>
            </a:r>
            <a:r>
              <a:rPr lang="en-US" sz="2000" b="1" dirty="0"/>
              <a:t>-</a:t>
            </a:r>
            <a:r>
              <a:rPr lang="en-US" sz="2000" b="1" dirty="0" err="1"/>
              <a:t>toggler</a:t>
            </a:r>
            <a:r>
              <a:rPr lang="en-US" sz="2000" b="1" dirty="0"/>
              <a:t>-icon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152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0648"/>
            <a:ext cx="8928992" cy="5324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 class="</a:t>
            </a:r>
            <a:r>
              <a:rPr lang="en-US" sz="2000" b="1" dirty="0" err="1">
                <a:solidFill>
                  <a:srgbClr val="7030A0"/>
                </a:solidFill>
              </a:rPr>
              <a:t>navbar</a:t>
            </a:r>
            <a:r>
              <a:rPr lang="en-US" sz="2000" b="1" dirty="0">
                <a:solidFill>
                  <a:srgbClr val="7030A0"/>
                </a:solidFill>
              </a:rPr>
              <a:t> ..."&gt;</a:t>
            </a:r>
            <a:r>
              <a:rPr lang="en-US" sz="2000" b="1" dirty="0"/>
              <a:t> </a:t>
            </a:r>
            <a:endParaRPr lang="ru-RU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/>
              <a:t>&lt;button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navbar-toggler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navbar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b="1" dirty="0" err="1">
                <a:solidFill>
                  <a:srgbClr val="C00000"/>
                </a:solidFill>
              </a:rPr>
              <a:t>toggler</a:t>
            </a:r>
            <a:r>
              <a:rPr lang="en-US" sz="2000" b="1" dirty="0">
                <a:solidFill>
                  <a:srgbClr val="C00000"/>
                </a:solidFill>
              </a:rPr>
              <a:t>-right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            </a:t>
            </a:r>
            <a:endParaRPr lang="ru-RU" sz="2000" b="1" dirty="0" smtClean="0"/>
          </a:p>
          <a:p>
            <a:r>
              <a:rPr lang="ru-RU" sz="2000" b="1" dirty="0"/>
              <a:t>	</a:t>
            </a:r>
            <a:r>
              <a:rPr lang="ru-RU" sz="2000" b="1" dirty="0" smtClean="0"/>
              <a:t>  </a:t>
            </a:r>
            <a:r>
              <a:rPr lang="en-US" sz="2000" b="1" dirty="0" smtClean="0"/>
              <a:t>type</a:t>
            </a:r>
            <a:r>
              <a:rPr lang="en-US" sz="2000" b="1" dirty="0"/>
              <a:t>="button" 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      </a:t>
            </a:r>
            <a:r>
              <a:rPr lang="en-US" sz="2000" b="1" dirty="0" smtClean="0">
                <a:solidFill>
                  <a:srgbClr val="00B050"/>
                </a:solidFill>
              </a:rPr>
              <a:t>data-toggle</a:t>
            </a:r>
            <a:r>
              <a:rPr lang="en-US" sz="2000" b="1" dirty="0">
                <a:solidFill>
                  <a:srgbClr val="00B050"/>
                </a:solidFill>
              </a:rPr>
              <a:t>="</a:t>
            </a:r>
            <a:r>
              <a:rPr lang="en-US" sz="2000" b="1" dirty="0" smtClean="0">
                <a:solidFill>
                  <a:srgbClr val="00B050"/>
                </a:solidFill>
              </a:rPr>
              <a:t>collapse"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data-target</a:t>
            </a:r>
            <a:r>
              <a:rPr lang="en-US" sz="2000" b="1" dirty="0">
                <a:solidFill>
                  <a:srgbClr val="0070C0"/>
                </a:solidFill>
              </a:rPr>
              <a:t>="</a:t>
            </a:r>
            <a:r>
              <a:rPr lang="en-US" sz="2000" b="1" dirty="0">
                <a:solidFill>
                  <a:srgbClr val="C00000"/>
                </a:solidFill>
              </a:rPr>
              <a:t>#</a:t>
            </a:r>
            <a:r>
              <a:rPr lang="en-US" sz="2000" b="1" dirty="0" err="1">
                <a:solidFill>
                  <a:srgbClr val="C00000"/>
                </a:solidFill>
              </a:rPr>
              <a:t>myNav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ru-RU" sz="2000" b="1" dirty="0"/>
              <a:t> </a:t>
            </a:r>
            <a:r>
              <a:rPr lang="en-US" sz="2000" b="1" dirty="0" smtClean="0"/>
              <a:t>       aria-controls</a:t>
            </a:r>
            <a:r>
              <a:rPr lang="en-US" sz="2000" b="1" dirty="0"/>
              <a:t>="</a:t>
            </a:r>
            <a:r>
              <a:rPr lang="en-US" sz="2000" b="1" dirty="0" err="1"/>
              <a:t>myNav</a:t>
            </a:r>
            <a:r>
              <a:rPr lang="en-US" sz="2000" b="1" dirty="0"/>
              <a:t>" aria-expanded="false"            </a:t>
            </a:r>
            <a:endParaRPr lang="ru-RU" sz="2000" b="1" dirty="0" smtClean="0"/>
          </a:p>
          <a:p>
            <a:r>
              <a:rPr lang="ru-RU" sz="2000" b="1" dirty="0"/>
              <a:t>	</a:t>
            </a:r>
            <a:r>
              <a:rPr lang="ru-RU" sz="2000" b="1" dirty="0" smtClean="0"/>
              <a:t>  </a:t>
            </a:r>
            <a:r>
              <a:rPr lang="en-US" sz="2000" b="1" dirty="0" smtClean="0"/>
              <a:t>aria-label</a:t>
            </a:r>
            <a:r>
              <a:rPr lang="en-US" sz="2000" b="1" dirty="0"/>
              <a:t>="Toggle navigation"&gt; </a:t>
            </a:r>
            <a:endParaRPr lang="ru-RU" sz="2000" b="1" dirty="0" smtClean="0"/>
          </a:p>
          <a:p>
            <a:r>
              <a:rPr lang="ru-RU" sz="2000" b="1" dirty="0"/>
              <a:t> </a:t>
            </a:r>
            <a:r>
              <a:rPr lang="ru-RU" sz="2000" b="1" dirty="0" smtClean="0"/>
              <a:t>   </a:t>
            </a:r>
            <a:r>
              <a:rPr lang="en-US" sz="2000" b="1" dirty="0" smtClean="0"/>
              <a:t>       </a:t>
            </a:r>
            <a:r>
              <a:rPr lang="en-US" sz="2000" b="1" dirty="0"/>
              <a:t>&lt;span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 err="1">
                <a:solidFill>
                  <a:srgbClr val="C00000"/>
                </a:solidFill>
              </a:rPr>
              <a:t>navbar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b="1" dirty="0" err="1">
                <a:solidFill>
                  <a:srgbClr val="C00000"/>
                </a:solidFill>
              </a:rPr>
              <a:t>toggler</a:t>
            </a:r>
            <a:r>
              <a:rPr lang="en-US" sz="2000" b="1" dirty="0">
                <a:solidFill>
                  <a:srgbClr val="C00000"/>
                </a:solidFill>
              </a:rPr>
              <a:t>-icon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&gt;&lt;/span&gt;  </a:t>
            </a:r>
            <a:endParaRPr lang="ru-RU" sz="2000" b="1" dirty="0" smtClean="0"/>
          </a:p>
          <a:p>
            <a:r>
              <a:rPr lang="ru-RU" sz="2000" b="1" dirty="0" smtClean="0"/>
              <a:t>   </a:t>
            </a:r>
            <a:r>
              <a:rPr lang="en-US" sz="2000" b="1" dirty="0" smtClean="0"/>
              <a:t>&lt;/</a:t>
            </a:r>
            <a:r>
              <a:rPr lang="en-US" sz="2000" b="1" dirty="0"/>
              <a:t>button</a:t>
            </a:r>
            <a:r>
              <a:rPr lang="en-US" sz="2000" b="1" dirty="0" smtClean="0"/>
              <a:t>&gt;</a:t>
            </a:r>
            <a:r>
              <a:rPr lang="ru-RU" sz="2000" b="1" dirty="0" smtClean="0"/>
              <a:t>  </a:t>
            </a:r>
          </a:p>
          <a:p>
            <a:r>
              <a:rPr lang="ru-RU" sz="2000" b="1" dirty="0"/>
              <a:t> </a:t>
            </a:r>
            <a:r>
              <a:rPr lang="ru-RU" sz="2000" b="1" dirty="0" smtClean="0"/>
              <a:t>   </a:t>
            </a:r>
          </a:p>
          <a:p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>
                <a:solidFill>
                  <a:srgbClr val="7030A0"/>
                </a:solidFill>
              </a:rPr>
              <a:t>h1 class="</a:t>
            </a:r>
            <a:r>
              <a:rPr lang="en-US" sz="2000" b="1" dirty="0" err="1">
                <a:solidFill>
                  <a:srgbClr val="7030A0"/>
                </a:solidFill>
              </a:rPr>
              <a:t>navbar</a:t>
            </a:r>
            <a:r>
              <a:rPr lang="en-US" sz="2000" b="1" dirty="0">
                <a:solidFill>
                  <a:srgbClr val="7030A0"/>
                </a:solidFill>
              </a:rPr>
              <a:t>-brand"&gt;Welcome&lt;/h1&gt;</a:t>
            </a:r>
            <a:r>
              <a:rPr lang="en-US" sz="2000" b="1" dirty="0"/>
              <a:t>   	 </a:t>
            </a:r>
            <a:r>
              <a:rPr lang="ru-RU" sz="2000" b="1" dirty="0" smtClean="0"/>
              <a:t> </a:t>
            </a:r>
          </a:p>
          <a:p>
            <a:endParaRPr lang="ru-RU" sz="2000" b="1" dirty="0"/>
          </a:p>
          <a:p>
            <a:r>
              <a:rPr lang="ru-RU" sz="2000" b="1" dirty="0" smtClean="0"/>
              <a:t>  </a:t>
            </a:r>
            <a:r>
              <a:rPr lang="en-US" sz="2000" b="1" dirty="0" smtClean="0"/>
              <a:t>&lt;</a:t>
            </a:r>
            <a:r>
              <a:rPr lang="en-US" sz="2000" b="1" dirty="0"/>
              <a:t>div </a:t>
            </a:r>
            <a:r>
              <a:rPr lang="en-US" sz="2000" b="1" dirty="0">
                <a:solidFill>
                  <a:srgbClr val="0070C0"/>
                </a:solidFill>
              </a:rPr>
              <a:t>class="</a:t>
            </a:r>
            <a:r>
              <a:rPr lang="en-US" sz="2000" b="1" dirty="0">
                <a:solidFill>
                  <a:srgbClr val="C00000"/>
                </a:solidFill>
              </a:rPr>
              <a:t>collapse </a:t>
            </a:r>
            <a:r>
              <a:rPr lang="en-US" sz="2000" b="1" dirty="0" err="1">
                <a:solidFill>
                  <a:srgbClr val="C00000"/>
                </a:solidFill>
              </a:rPr>
              <a:t>navbar</a:t>
            </a:r>
            <a:r>
              <a:rPr lang="en-US" sz="2000" b="1" dirty="0">
                <a:solidFill>
                  <a:srgbClr val="C00000"/>
                </a:solidFill>
              </a:rPr>
              <a:t>-collapse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 </a:t>
            </a:r>
            <a:r>
              <a:rPr lang="ru-RU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="</a:t>
            </a:r>
            <a:r>
              <a:rPr lang="en-US" sz="2000" b="1" dirty="0" err="1">
                <a:solidFill>
                  <a:srgbClr val="FF33CC"/>
                </a:solidFill>
              </a:rPr>
              <a:t>myNav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/>
              <a:t>&gt; </a:t>
            </a:r>
            <a:endParaRPr lang="ru-RU" sz="2000" b="1" dirty="0" smtClean="0"/>
          </a:p>
          <a:p>
            <a:r>
              <a:rPr lang="en-US" sz="2000" b="1" dirty="0" smtClean="0"/>
              <a:t>       </a:t>
            </a:r>
            <a:r>
              <a:rPr lang="en-US" sz="2000" b="1" dirty="0">
                <a:solidFill>
                  <a:srgbClr val="7030A0"/>
                </a:solidFill>
              </a:rPr>
              <a:t>&lt;div class="</a:t>
            </a:r>
            <a:r>
              <a:rPr lang="en-US" sz="2000" b="1" dirty="0" err="1">
                <a:solidFill>
                  <a:srgbClr val="7030A0"/>
                </a:solidFill>
              </a:rPr>
              <a:t>navbar-nav</a:t>
            </a:r>
            <a:r>
              <a:rPr lang="en-US" sz="2000" b="1" dirty="0">
                <a:solidFill>
                  <a:srgbClr val="7030A0"/>
                </a:solidFill>
              </a:rPr>
              <a:t> ..."&gt; 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>
                <a:solidFill>
                  <a:srgbClr val="7030A0"/>
                </a:solidFill>
              </a:rPr>
              <a:t>....       </a:t>
            </a:r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smtClean="0">
                <a:solidFill>
                  <a:srgbClr val="7030A0"/>
                </a:solidFill>
              </a:rPr>
              <a:t>&lt;/</a:t>
            </a:r>
            <a:r>
              <a:rPr lang="en-US" sz="2000" b="1" dirty="0">
                <a:solidFill>
                  <a:srgbClr val="7030A0"/>
                </a:solidFill>
              </a:rPr>
              <a:t>div&gt;	</a:t>
            </a:r>
            <a:r>
              <a:rPr lang="en-US" sz="2000" b="1" dirty="0"/>
              <a:t>	</a:t>
            </a:r>
            <a:endParaRPr lang="ru-RU" sz="2000" b="1" dirty="0" smtClean="0"/>
          </a:p>
          <a:p>
            <a:r>
              <a:rPr lang="ru-RU" sz="2000" b="1" dirty="0" smtClean="0"/>
              <a:t>   </a:t>
            </a:r>
            <a:r>
              <a:rPr lang="en-US" sz="2000" b="1" dirty="0" smtClean="0"/>
              <a:t>&lt;/</a:t>
            </a:r>
            <a:r>
              <a:rPr lang="en-US" sz="2000" b="1" dirty="0"/>
              <a:t>div</a:t>
            </a:r>
            <a:r>
              <a:rPr lang="en-US" sz="2000" b="1" dirty="0" smtClean="0"/>
              <a:t>&gt;</a:t>
            </a:r>
            <a:endParaRPr lang="ru-RU" sz="2000" b="1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&lt;/</a:t>
            </a:r>
            <a:r>
              <a:rPr lang="en-US" sz="2000" b="1" dirty="0" err="1">
                <a:solidFill>
                  <a:srgbClr val="7030A0"/>
                </a:solidFill>
              </a:rPr>
              <a:t>nav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nav.html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7596336" y="2852937"/>
            <a:ext cx="1152129" cy="7920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7956377" y="1484784"/>
            <a:ext cx="792088" cy="1368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9510" y="548680"/>
            <a:ext cx="8928992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Это классы могут назначаться элементам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ru-RU" b="1" dirty="0" smtClean="0"/>
              <a:t>&lt;</a:t>
            </a:r>
            <a:r>
              <a:rPr lang="en-US" b="1" dirty="0"/>
              <a:t>a&gt;, &lt;button&gt;, &lt;input</a:t>
            </a:r>
            <a:r>
              <a:rPr lang="en-US" b="1" dirty="0" smtClean="0"/>
              <a:t>&gt;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btn</a:t>
            </a:r>
            <a:r>
              <a:rPr lang="en-US" b="1" dirty="0" smtClean="0"/>
              <a:t> 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btn</a:t>
            </a:r>
            <a:r>
              <a:rPr lang="en-US" b="1" dirty="0" smtClean="0">
                <a:solidFill>
                  <a:srgbClr val="C00000"/>
                </a:solidFill>
              </a:rPr>
              <a:t>-SIZ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   </a:t>
            </a:r>
            <a:r>
              <a:rPr lang="ru-RU" b="1" dirty="0"/>
              <a:t>где </a:t>
            </a:r>
            <a:r>
              <a:rPr lang="en-US" b="1" dirty="0">
                <a:solidFill>
                  <a:srgbClr val="C00000"/>
                </a:solidFill>
              </a:rPr>
              <a:t>SIZ</a:t>
            </a:r>
            <a:r>
              <a:rPr lang="en-US" b="1" dirty="0"/>
              <a:t> -&gt; </a:t>
            </a:r>
            <a:r>
              <a:rPr lang="en-US" b="1" dirty="0" err="1">
                <a:solidFill>
                  <a:srgbClr val="0070C0"/>
                </a:solidFill>
              </a:rPr>
              <a:t>sm</a:t>
            </a:r>
            <a:r>
              <a:rPr lang="en-US" b="1" dirty="0"/>
              <a:t> | </a:t>
            </a:r>
            <a:r>
              <a:rPr lang="en-US" b="1" dirty="0" err="1" smtClean="0">
                <a:solidFill>
                  <a:srgbClr val="0070C0"/>
                </a:solidFill>
              </a:rPr>
              <a:t>lg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/>
          </a:p>
          <a:p>
            <a:r>
              <a:rPr lang="en-US" b="1" dirty="0" err="1" smtClean="0">
                <a:solidFill>
                  <a:srgbClr val="C00000"/>
                </a:solidFill>
              </a:rPr>
              <a:t>btn</a:t>
            </a:r>
            <a:r>
              <a:rPr lang="en-US" b="1" dirty="0" smtClean="0">
                <a:solidFill>
                  <a:srgbClr val="C00000"/>
                </a:solidFill>
              </a:rPr>
              <a:t>-COLOR</a:t>
            </a:r>
            <a:r>
              <a:rPr lang="en-US" b="1" dirty="0" smtClean="0"/>
              <a:t>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ru-RU" b="1" dirty="0" smtClean="0"/>
              <a:t>где </a:t>
            </a:r>
            <a:r>
              <a:rPr lang="en-US" b="1" dirty="0">
                <a:solidFill>
                  <a:srgbClr val="C00000"/>
                </a:solidFill>
              </a:rPr>
              <a:t>COLOR</a:t>
            </a:r>
            <a:r>
              <a:rPr lang="en-US" b="1" dirty="0"/>
              <a:t> -&gt;  </a:t>
            </a:r>
            <a:r>
              <a:rPr lang="en-US" b="1" dirty="0">
                <a:solidFill>
                  <a:srgbClr val="0070C0"/>
                </a:solidFill>
              </a:rPr>
              <a:t>primary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secondary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success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danger</a:t>
            </a:r>
            <a:r>
              <a:rPr lang="en-US" b="1" dirty="0"/>
              <a:t> |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   </a:t>
            </a:r>
            <a:r>
              <a:rPr lang="en-US" b="1" dirty="0" smtClean="0">
                <a:solidFill>
                  <a:srgbClr val="0070C0"/>
                </a:solidFill>
              </a:rPr>
              <a:t>warning</a:t>
            </a:r>
            <a:r>
              <a:rPr lang="en-US" b="1" dirty="0" smtClean="0"/>
              <a:t> </a:t>
            </a:r>
            <a:r>
              <a:rPr lang="en-US" b="1" dirty="0"/>
              <a:t>| </a:t>
            </a:r>
            <a:r>
              <a:rPr lang="en-US" b="1" dirty="0" smtClean="0">
                <a:solidFill>
                  <a:srgbClr val="0070C0"/>
                </a:solidFill>
              </a:rPr>
              <a:t>link</a:t>
            </a:r>
          </a:p>
          <a:p>
            <a:endParaRPr lang="en-US" b="1" dirty="0"/>
          </a:p>
          <a:p>
            <a:r>
              <a:rPr lang="en-US" b="1" dirty="0" err="1" smtClean="0">
                <a:solidFill>
                  <a:srgbClr val="C00000"/>
                </a:solidFill>
              </a:rPr>
              <a:t>btn</a:t>
            </a:r>
            <a:r>
              <a:rPr lang="en-US" b="1" dirty="0" smtClean="0">
                <a:solidFill>
                  <a:srgbClr val="C00000"/>
                </a:solidFill>
              </a:rPr>
              <a:t>-outline-COLOR</a:t>
            </a:r>
            <a:r>
              <a:rPr lang="en-US" b="1" dirty="0" smtClean="0"/>
              <a:t>   </a:t>
            </a:r>
          </a:p>
          <a:p>
            <a:r>
              <a:rPr lang="en-US" b="1" dirty="0" smtClean="0"/>
              <a:t>   </a:t>
            </a:r>
            <a:r>
              <a:rPr lang="ru-RU" b="1" dirty="0" smtClean="0"/>
              <a:t>где </a:t>
            </a:r>
            <a:r>
              <a:rPr lang="en-US" b="1" dirty="0">
                <a:solidFill>
                  <a:srgbClr val="C00000"/>
                </a:solidFill>
              </a:rPr>
              <a:t>COLOR</a:t>
            </a:r>
            <a:r>
              <a:rPr lang="en-US" b="1" dirty="0"/>
              <a:t> -&gt;  </a:t>
            </a:r>
            <a:r>
              <a:rPr lang="en-US" b="1" dirty="0">
                <a:solidFill>
                  <a:srgbClr val="0070C0"/>
                </a:solidFill>
              </a:rPr>
              <a:t>primary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secondary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success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danger</a:t>
            </a:r>
            <a:r>
              <a:rPr lang="en-US" b="1" dirty="0"/>
              <a:t> |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   </a:t>
            </a:r>
            <a:r>
              <a:rPr lang="en-US" b="1" dirty="0" smtClean="0">
                <a:solidFill>
                  <a:srgbClr val="0070C0"/>
                </a:solidFill>
              </a:rPr>
              <a:t>warning</a:t>
            </a:r>
          </a:p>
          <a:p>
            <a:endParaRPr lang="en-US" b="1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btn</a:t>
            </a:r>
            <a:r>
              <a:rPr lang="en-US" b="1" dirty="0" smtClean="0">
                <a:solidFill>
                  <a:srgbClr val="0070C0"/>
                </a:solidFill>
              </a:rPr>
              <a:t>-block</a:t>
            </a:r>
            <a:r>
              <a:rPr lang="en-US" b="1" dirty="0" smtClean="0"/>
              <a:t>  </a:t>
            </a:r>
            <a:r>
              <a:rPr lang="en-US" b="1" dirty="0"/>
              <a:t>-&gt; </a:t>
            </a:r>
            <a:r>
              <a:rPr lang="ru-RU" b="1" dirty="0"/>
              <a:t>сделает </a:t>
            </a:r>
            <a:r>
              <a:rPr lang="en-US" b="1" dirty="0"/>
              <a:t>button </a:t>
            </a:r>
            <a:r>
              <a:rPr lang="ru-RU" b="1" dirty="0"/>
              <a:t>шириной равной ширине </a:t>
            </a:r>
            <a:r>
              <a:rPr lang="ru-RU" b="1" dirty="0" smtClean="0"/>
              <a:t>родителя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rgbClr val="0070C0"/>
                </a:solidFill>
              </a:rPr>
              <a:t>active</a:t>
            </a:r>
            <a:r>
              <a:rPr lang="en-US" b="1" dirty="0" smtClean="0"/>
              <a:t> </a:t>
            </a:r>
            <a:r>
              <a:rPr lang="en-US" b="1" dirty="0"/>
              <a:t>| </a:t>
            </a:r>
            <a:r>
              <a:rPr lang="en-US" b="1" dirty="0">
                <a:solidFill>
                  <a:srgbClr val="0070C0"/>
                </a:solidFill>
              </a:rPr>
              <a:t>disabled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41217"/>
            <a:ext cx="216024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Buttons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1453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buttons</a:t>
            </a:r>
            <a:r>
              <a:rPr lang="ru-RU" b="1" dirty="0" smtClean="0"/>
              <a:t>.</a:t>
            </a:r>
            <a:r>
              <a:rPr lang="ru-RU" b="1" dirty="0" err="1" smtClean="0"/>
              <a:t>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00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buttons</a:t>
            </a:r>
            <a:r>
              <a:rPr lang="ru-RU" b="1" dirty="0" smtClean="0"/>
              <a:t>.</a:t>
            </a:r>
            <a:r>
              <a:rPr lang="ru-RU" b="1" dirty="0" err="1" smtClean="0"/>
              <a:t>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41217"/>
            <a:ext cx="266429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Buttons group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0070C0"/>
                </a:solidFill>
              </a:rPr>
              <a:t>btn-group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ru-RU" sz="2000" b="1" dirty="0" err="1" smtClean="0">
                <a:solidFill>
                  <a:srgbClr val="0070C0"/>
                </a:solidFill>
              </a:rPr>
              <a:t>btn-group-vertical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ru-RU" sz="2000" b="1" dirty="0" err="1" smtClean="0">
                <a:solidFill>
                  <a:srgbClr val="0070C0"/>
                </a:solidFill>
              </a:rPr>
              <a:t>btn-toolbar</a:t>
            </a:r>
            <a:r>
              <a:rPr lang="ru-RU" sz="2000" b="1" dirty="0" smtClean="0"/>
              <a:t>  </a:t>
            </a:r>
            <a:r>
              <a:rPr lang="ru-RU" sz="2000" b="1" dirty="0"/>
              <a:t>-&gt; для объединения нескольких групп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4287" y="69497"/>
            <a:ext cx="18850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41217"/>
            <a:ext cx="18002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Forms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6672"/>
            <a:ext cx="8928992" cy="3477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Для </a:t>
            </a:r>
            <a:r>
              <a:rPr lang="ru-RU" sz="2000" b="1" dirty="0"/>
              <a:t>элемента &lt;</a:t>
            </a:r>
            <a:r>
              <a:rPr lang="en-US" sz="2000" b="1" dirty="0"/>
              <a:t>form&gt;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form-group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 smtClean="0">
                <a:solidFill>
                  <a:srgbClr val="0070C0"/>
                </a:solidFill>
              </a:rPr>
              <a:t>form-text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ru-RU" sz="2000" b="1" dirty="0" smtClean="0"/>
              <a:t>Для </a:t>
            </a:r>
            <a:r>
              <a:rPr lang="ru-RU" sz="2000" b="1" dirty="0"/>
              <a:t>элементов &lt;</a:t>
            </a:r>
            <a:r>
              <a:rPr lang="en-US" sz="2000" b="1" dirty="0"/>
              <a:t>label&gt;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form-control-label</a:t>
            </a:r>
          </a:p>
          <a:p>
            <a:endParaRPr lang="en-US" sz="2000" b="1" dirty="0"/>
          </a:p>
          <a:p>
            <a:r>
              <a:rPr lang="ru-RU" sz="2000" b="1" dirty="0" smtClean="0"/>
              <a:t>Для </a:t>
            </a:r>
            <a:r>
              <a:rPr lang="ru-RU" sz="2000" b="1" dirty="0"/>
              <a:t>элементов &lt;</a:t>
            </a:r>
            <a:r>
              <a:rPr lang="en-US" sz="2000" b="1" dirty="0"/>
              <a:t>input&gt;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70C0"/>
                </a:solidFill>
              </a:rPr>
              <a:t>form-control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ru-RU" sz="2000" b="1" dirty="0" smtClean="0"/>
              <a:t>Для элемента</a:t>
            </a:r>
            <a:r>
              <a:rPr lang="en-US" sz="2000" b="1" dirty="0" smtClean="0"/>
              <a:t> </a:t>
            </a:r>
            <a:r>
              <a:rPr lang="ru-RU" sz="2000" b="1" dirty="0" smtClean="0"/>
              <a:t>&lt;</a:t>
            </a:r>
            <a:r>
              <a:rPr lang="en-US" sz="2000" b="1" dirty="0"/>
              <a:t>input type=file&gt;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b="1" dirty="0" smtClean="0">
                <a:solidFill>
                  <a:srgbClr val="0070C0"/>
                </a:solidFill>
              </a:rPr>
              <a:t>form-control-fil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4199597"/>
            <a:ext cx="8928992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		</a:t>
            </a:r>
            <a:r>
              <a:rPr lang="en-US" sz="2000" b="1" dirty="0" smtClean="0">
                <a:solidFill>
                  <a:schemeClr val="accent2"/>
                </a:solidFill>
              </a:rPr>
              <a:t>Checkboxes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r>
              <a:rPr lang="ru-RU" sz="2000" b="1" dirty="0"/>
              <a:t>для </a:t>
            </a:r>
            <a:r>
              <a:rPr lang="ru-RU" sz="2000" b="1" dirty="0" smtClean="0"/>
              <a:t>контейнер</a:t>
            </a:r>
            <a:r>
              <a:rPr lang="en-US" sz="2000" b="1" dirty="0" smtClean="0"/>
              <a:t>a</a:t>
            </a:r>
            <a:r>
              <a:rPr lang="ru-RU" sz="2000" b="1" dirty="0" smtClean="0"/>
              <a:t> </a:t>
            </a:r>
            <a:r>
              <a:rPr lang="en-US" sz="2000" b="1" dirty="0" smtClean="0"/>
              <a:t> -&gt; </a:t>
            </a:r>
            <a:r>
              <a:rPr lang="en-US" sz="2000" b="1" dirty="0" smtClean="0">
                <a:solidFill>
                  <a:srgbClr val="0070C0"/>
                </a:solidFill>
              </a:rPr>
              <a:t>form-check</a:t>
            </a:r>
          </a:p>
          <a:p>
            <a:r>
              <a:rPr lang="ru-RU" sz="2000" b="1" dirty="0" smtClean="0"/>
              <a:t>для </a:t>
            </a:r>
            <a:r>
              <a:rPr lang="en-US" sz="2000" b="1" dirty="0"/>
              <a:t>label -&gt;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form-check-label</a:t>
            </a:r>
          </a:p>
          <a:p>
            <a:r>
              <a:rPr lang="ru-RU" sz="2000" b="1" dirty="0" smtClean="0"/>
              <a:t>для </a:t>
            </a:r>
            <a:r>
              <a:rPr lang="ru-RU" sz="2000" b="1" dirty="0"/>
              <a:t>&lt;</a:t>
            </a:r>
            <a:r>
              <a:rPr lang="en-US" sz="2000" b="1" dirty="0"/>
              <a:t>input type="checkbox"&gt;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form-check-input</a:t>
            </a:r>
            <a:r>
              <a:rPr lang="en-US" sz="2000" b="1" dirty="0"/>
              <a:t> | </a:t>
            </a:r>
            <a:r>
              <a:rPr lang="en-US" sz="2000" b="1" dirty="0">
                <a:solidFill>
                  <a:srgbClr val="0070C0"/>
                </a:solidFill>
              </a:rPr>
              <a:t>form-check-inline</a:t>
            </a:r>
            <a:endParaRPr lang="ru-RU" sz="2000" b="1" dirty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6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8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4969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 </a:t>
            </a:r>
            <a:r>
              <a:rPr lang="en-US" b="1" dirty="0" smtClean="0"/>
              <a:t>– extra small devices </a:t>
            </a:r>
            <a:r>
              <a:rPr lang="en-US" b="1" dirty="0" smtClean="0">
                <a:solidFill>
                  <a:srgbClr val="0070C0"/>
                </a:solidFill>
              </a:rPr>
              <a:t>( &lt; </a:t>
            </a:r>
            <a:r>
              <a:rPr lang="uk-UA" b="1" dirty="0" smtClean="0">
                <a:solidFill>
                  <a:srgbClr val="0070C0"/>
                </a:solidFill>
              </a:rPr>
              <a:t>576</a:t>
            </a:r>
            <a:r>
              <a:rPr lang="en-US" b="1" dirty="0" err="1" smtClean="0">
                <a:solidFill>
                  <a:srgbClr val="0070C0"/>
                </a:solidFill>
              </a:rPr>
              <a:t>px</a:t>
            </a:r>
            <a:r>
              <a:rPr lang="en-US" b="1" dirty="0" smtClean="0">
                <a:solidFill>
                  <a:srgbClr val="0070C0"/>
                </a:solidFill>
              </a:rPr>
              <a:t> )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sm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/>
              <a:t>– </a:t>
            </a:r>
            <a:r>
              <a:rPr lang="en-US" b="1" dirty="0" smtClean="0"/>
              <a:t>small devices  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uk-UA" b="1" dirty="0" smtClean="0">
                <a:solidFill>
                  <a:srgbClr val="0070C0"/>
                </a:solidFill>
              </a:rPr>
              <a:t> 576</a:t>
            </a:r>
            <a:r>
              <a:rPr lang="en-US" b="1" dirty="0" err="1">
                <a:solidFill>
                  <a:srgbClr val="0070C0"/>
                </a:solidFill>
              </a:rPr>
              <a:t>px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uk-UA" b="1" dirty="0" smtClean="0">
                <a:solidFill>
                  <a:srgbClr val="0070C0"/>
                </a:solidFill>
              </a:rPr>
              <a:t> - </a:t>
            </a:r>
            <a:r>
              <a:rPr lang="en-US" b="1" dirty="0" smtClean="0">
                <a:solidFill>
                  <a:srgbClr val="0070C0"/>
                </a:solidFill>
              </a:rPr>
              <a:t>768px)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md </a:t>
            </a:r>
            <a:r>
              <a:rPr lang="en-US" b="1" dirty="0"/>
              <a:t>– </a:t>
            </a:r>
            <a:r>
              <a:rPr lang="en-US" b="1" dirty="0" smtClean="0"/>
              <a:t>medium devices </a:t>
            </a:r>
            <a:r>
              <a:rPr lang="en-US" b="1" dirty="0">
                <a:solidFill>
                  <a:srgbClr val="0070C0"/>
                </a:solidFill>
              </a:rPr>
              <a:t>(768px </a:t>
            </a:r>
            <a:r>
              <a:rPr lang="uk-UA" b="1" dirty="0" smtClean="0">
                <a:solidFill>
                  <a:srgbClr val="0070C0"/>
                </a:solidFill>
              </a:rPr>
              <a:t> - </a:t>
            </a:r>
            <a:r>
              <a:rPr lang="en-US" b="1" dirty="0" smtClean="0">
                <a:solidFill>
                  <a:srgbClr val="0070C0"/>
                </a:solidFill>
              </a:rPr>
              <a:t>992px)</a:t>
            </a:r>
            <a:endParaRPr lang="en-US" b="1" dirty="0"/>
          </a:p>
          <a:p>
            <a:r>
              <a:rPr lang="en-US" b="1" dirty="0" err="1" smtClean="0">
                <a:solidFill>
                  <a:schemeClr val="accent2"/>
                </a:solidFill>
              </a:rPr>
              <a:t>lg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/>
              <a:t>– </a:t>
            </a:r>
            <a:r>
              <a:rPr lang="en-US" b="1" dirty="0" smtClean="0"/>
              <a:t>large devices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992px -  </a:t>
            </a:r>
            <a:r>
              <a:rPr lang="en-US" b="1" dirty="0">
                <a:solidFill>
                  <a:srgbClr val="0070C0"/>
                </a:solidFill>
              </a:rPr>
              <a:t>1200px 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xl </a:t>
            </a:r>
            <a:r>
              <a:rPr lang="en-US" b="1" dirty="0"/>
              <a:t>– large devices </a:t>
            </a:r>
            <a:r>
              <a:rPr lang="en-US" b="1" dirty="0">
                <a:solidFill>
                  <a:srgbClr val="0070C0"/>
                </a:solidFill>
              </a:rPr>
              <a:t>( &gt;  1200px 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uk-UA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124422"/>
            <a:ext cx="576064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Breakpoints media queries</a:t>
            </a:r>
            <a:r>
              <a:rPr lang="uk-UA" b="1" dirty="0" smtClean="0"/>
              <a:t> в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Bootstrap</a:t>
            </a:r>
            <a:r>
              <a:rPr lang="uk-UA" b="1" dirty="0" smtClean="0"/>
              <a:t>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4116" y="2636912"/>
            <a:ext cx="8496944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То</a:t>
            </a:r>
            <a:r>
              <a:rPr lang="en-US" b="1" dirty="0" smtClean="0"/>
              <a:t> </a:t>
            </a:r>
            <a:r>
              <a:rPr lang="ru-RU" b="1" dirty="0" smtClean="0"/>
              <a:t>есть </a:t>
            </a:r>
            <a:r>
              <a:rPr lang="en-US" b="1" dirty="0" smtClean="0"/>
              <a:t>media queries </a:t>
            </a:r>
            <a:r>
              <a:rPr lang="uk-UA" b="1" dirty="0" smtClean="0"/>
              <a:t>в </a:t>
            </a:r>
            <a:r>
              <a:rPr lang="en-US" b="1" dirty="0" smtClean="0"/>
              <a:t>Bootstrap</a:t>
            </a:r>
            <a:r>
              <a:rPr lang="ru-RU" b="1" dirty="0" smtClean="0"/>
              <a:t> 4 выглядят так:</a:t>
            </a:r>
          </a:p>
          <a:p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@</a:t>
            </a:r>
            <a:r>
              <a:rPr lang="en-US" b="1" dirty="0">
                <a:solidFill>
                  <a:srgbClr val="0070C0"/>
                </a:solidFill>
              </a:rPr>
              <a:t>media (min-width: 576px) { ... }</a:t>
            </a:r>
          </a:p>
          <a:p>
            <a:endParaRPr lang="en-US" b="1" dirty="0"/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Medium devices (tablets, 768px and up)</a:t>
            </a:r>
          </a:p>
          <a:p>
            <a:r>
              <a:rPr lang="en-US" b="1" dirty="0">
                <a:solidFill>
                  <a:srgbClr val="0070C0"/>
                </a:solidFill>
              </a:rPr>
              <a:t>@media (min-width: 768px) { ... }</a:t>
            </a:r>
          </a:p>
          <a:p>
            <a:endParaRPr lang="en-US" b="1" dirty="0"/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Large devices (desktops, 992px and up)</a:t>
            </a:r>
          </a:p>
          <a:p>
            <a:r>
              <a:rPr lang="en-US" b="1" dirty="0">
                <a:solidFill>
                  <a:srgbClr val="0070C0"/>
                </a:solidFill>
              </a:rPr>
              <a:t>@media (min-width: 992px) { ... }</a:t>
            </a:r>
          </a:p>
          <a:p>
            <a:endParaRPr lang="en-US" b="1" dirty="0"/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Extra large devices (large desktops, 1200px and up)</a:t>
            </a:r>
          </a:p>
          <a:p>
            <a:r>
              <a:rPr lang="en-US" b="1" dirty="0">
                <a:solidFill>
                  <a:srgbClr val="0070C0"/>
                </a:solidFill>
              </a:rPr>
              <a:t>@media (min-width: 1200px) { ... }</a:t>
            </a:r>
            <a:endParaRPr lang="uk-UA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Для текстового </a:t>
            </a:r>
            <a:r>
              <a:rPr lang="uk-UA" b="1" dirty="0" err="1" smtClean="0"/>
              <a:t>контента</a:t>
            </a:r>
            <a:r>
              <a:rPr lang="uk-UA" b="1" dirty="0" smtClean="0"/>
              <a:t> </a:t>
            </a:r>
            <a:r>
              <a:rPr lang="uk-UA" b="1" dirty="0" err="1" smtClean="0"/>
              <a:t>используются</a:t>
            </a:r>
            <a:r>
              <a:rPr lang="uk-UA" b="1" dirty="0" smtClean="0"/>
              <a:t> </a:t>
            </a:r>
            <a:r>
              <a:rPr lang="uk-UA" b="1" dirty="0" err="1" smtClean="0"/>
              <a:t>следуюшие</a:t>
            </a:r>
            <a:r>
              <a:rPr lang="uk-UA" b="1" dirty="0" smtClean="0"/>
              <a:t> </a:t>
            </a:r>
            <a:r>
              <a:rPr lang="uk-UA" b="1" dirty="0" err="1" smtClean="0"/>
              <a:t>класс</a:t>
            </a:r>
            <a:r>
              <a:rPr lang="ru-RU" b="1" dirty="0"/>
              <a:t>ы</a:t>
            </a:r>
            <a:r>
              <a:rPr lang="uk-UA" b="1" dirty="0" smtClean="0"/>
              <a:t> </a:t>
            </a:r>
            <a:r>
              <a:rPr lang="uk-UA" b="1" dirty="0" smtClean="0">
                <a:solidFill>
                  <a:srgbClr val="0070C0"/>
                </a:solidFill>
              </a:rPr>
              <a:t> </a:t>
            </a:r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uk-UA" b="1" dirty="0" err="1" smtClean="0"/>
              <a:t>Размер</a:t>
            </a:r>
            <a:r>
              <a:rPr lang="uk-UA" b="1" dirty="0" smtClean="0"/>
              <a:t> </a:t>
            </a:r>
            <a:r>
              <a:rPr lang="uk-UA" b="1" dirty="0" err="1" smtClean="0"/>
              <a:t>шрифта</a:t>
            </a:r>
            <a:endParaRPr lang="uk-UA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display-1</a:t>
            </a:r>
            <a:r>
              <a:rPr lang="en-US" b="1" dirty="0">
                <a:solidFill>
                  <a:srgbClr val="0070C0"/>
                </a:solidFill>
              </a:rPr>
              <a:t>, ... </a:t>
            </a:r>
            <a:r>
              <a:rPr lang="en-US" b="1" dirty="0" smtClean="0">
                <a:solidFill>
                  <a:srgbClr val="0070C0"/>
                </a:solidFill>
              </a:rPr>
              <a:t>display-4</a:t>
            </a:r>
            <a:endParaRPr lang="uk-UA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h1</a:t>
            </a:r>
            <a:r>
              <a:rPr lang="en-US" b="1" dirty="0">
                <a:solidFill>
                  <a:srgbClr val="0070C0"/>
                </a:solidFill>
              </a:rPr>
              <a:t>, ... </a:t>
            </a:r>
            <a:r>
              <a:rPr lang="en-US" b="1" dirty="0" smtClean="0">
                <a:solidFill>
                  <a:srgbClr val="0070C0"/>
                </a:solidFill>
              </a:rPr>
              <a:t>h6 </a:t>
            </a:r>
            <a:endParaRPr lang="uk-UA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lead</a:t>
            </a:r>
            <a:r>
              <a:rPr lang="en-US" b="1" dirty="0">
                <a:solidFill>
                  <a:srgbClr val="0070C0"/>
                </a:solidFill>
              </a:rPr>
              <a:t>	       </a:t>
            </a:r>
            <a:endParaRPr lang="uk-UA" b="1" dirty="0" smtClean="0">
              <a:solidFill>
                <a:srgbClr val="0070C0"/>
              </a:solidFill>
            </a:endParaRPr>
          </a:p>
          <a:p>
            <a:endParaRPr lang="uk-UA" b="1" dirty="0">
              <a:solidFill>
                <a:srgbClr val="0070C0"/>
              </a:solidFill>
            </a:endParaRPr>
          </a:p>
          <a:p>
            <a:r>
              <a:rPr lang="uk-UA" b="1" dirty="0" smtClean="0"/>
              <a:t>В</a:t>
            </a:r>
            <a:r>
              <a:rPr lang="ru-RU" b="1" dirty="0" smtClean="0"/>
              <a:t>ы</a:t>
            </a:r>
            <a:r>
              <a:rPr lang="uk-UA" b="1" dirty="0" err="1" smtClean="0"/>
              <a:t>равнивание</a:t>
            </a:r>
            <a:r>
              <a:rPr lang="uk-UA" b="1" dirty="0" smtClean="0"/>
              <a:t> </a:t>
            </a:r>
            <a:r>
              <a:rPr lang="ru-RU" b="1" dirty="0"/>
              <a:t>текста</a:t>
            </a:r>
            <a:endParaRPr lang="uk-UA" b="1" dirty="0"/>
          </a:p>
          <a:p>
            <a:r>
              <a:rPr lang="en-US" b="1" dirty="0" smtClean="0">
                <a:solidFill>
                  <a:srgbClr val="0070C0"/>
                </a:solidFill>
              </a:rPr>
              <a:t>text-justify   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text-</a:t>
            </a:r>
            <a:r>
              <a:rPr lang="en-US" b="1" dirty="0" err="1" smtClean="0">
                <a:solidFill>
                  <a:srgbClr val="0070C0"/>
                </a:solidFill>
              </a:rPr>
              <a:t>nowrap</a:t>
            </a:r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endParaRPr lang="ru-RU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ru-RU" b="1" dirty="0" smtClean="0"/>
              <a:t>Внешний вид текста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text-lowercase </a:t>
            </a:r>
            <a:r>
              <a:rPr lang="en-US" b="1" dirty="0"/>
              <a:t>|</a:t>
            </a:r>
            <a:r>
              <a:rPr lang="en-US" b="1" dirty="0" smtClean="0">
                <a:solidFill>
                  <a:srgbClr val="0070C0"/>
                </a:solidFill>
              </a:rPr>
              <a:t> text-uppercase </a:t>
            </a:r>
            <a:r>
              <a:rPr lang="en-US" b="1" dirty="0" smtClean="0"/>
              <a:t>|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text-capitalize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font-weight-bold </a:t>
            </a:r>
            <a:r>
              <a:rPr lang="en-US" b="1" dirty="0"/>
              <a:t>|</a:t>
            </a:r>
            <a:r>
              <a:rPr lang="en-US" b="1" dirty="0" smtClean="0">
                <a:solidFill>
                  <a:srgbClr val="0070C0"/>
                </a:solidFill>
              </a:rPr>
              <a:t> font-weight-normal </a:t>
            </a:r>
            <a:r>
              <a:rPr lang="en-US" b="1" dirty="0"/>
              <a:t>|</a:t>
            </a:r>
            <a:r>
              <a:rPr lang="en-US" b="1" dirty="0" smtClean="0">
                <a:solidFill>
                  <a:srgbClr val="0070C0"/>
                </a:solidFill>
              </a:rPr>
              <a:t> .</a:t>
            </a:r>
            <a:r>
              <a:rPr lang="en-US" b="1" dirty="0">
                <a:solidFill>
                  <a:srgbClr val="0070C0"/>
                </a:solidFill>
              </a:rPr>
              <a:t>font-italic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16632"/>
            <a:ext cx="230425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Typography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typography.html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3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3231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.text-</a:t>
            </a:r>
            <a:r>
              <a:rPr lang="en-US" sz="2400" b="1" dirty="0" smtClean="0">
                <a:solidFill>
                  <a:srgbClr val="C00000"/>
                </a:solidFill>
              </a:rPr>
              <a:t>(BP)-POS</a:t>
            </a:r>
            <a:endParaRPr lang="ru-RU" sz="2400" b="1" dirty="0" smtClean="0">
              <a:solidFill>
                <a:srgbClr val="C00000"/>
              </a:solidFill>
            </a:endParaRPr>
          </a:p>
          <a:p>
            <a:r>
              <a:rPr lang="ru-RU" b="1" dirty="0" smtClean="0"/>
              <a:t> где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</a:t>
            </a:r>
            <a:r>
              <a:rPr lang="en-US" b="1" dirty="0" smtClean="0"/>
              <a:t>BP </a:t>
            </a:r>
            <a:r>
              <a:rPr lang="en-US" b="1" dirty="0"/>
              <a:t>-&gt; </a:t>
            </a:r>
            <a:r>
              <a:rPr lang="en-US" b="1" dirty="0" err="1">
                <a:solidFill>
                  <a:srgbClr val="0070C0"/>
                </a:solidFill>
              </a:rPr>
              <a:t>sm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md</a:t>
            </a:r>
            <a:r>
              <a:rPr lang="en-US" b="1" dirty="0"/>
              <a:t> | </a:t>
            </a:r>
            <a:r>
              <a:rPr lang="en-US" b="1" dirty="0" err="1">
                <a:solidFill>
                  <a:srgbClr val="0070C0"/>
                </a:solidFill>
              </a:rPr>
              <a:t>lg</a:t>
            </a:r>
            <a:r>
              <a:rPr lang="en-US" b="1" dirty="0"/>
              <a:t> | </a:t>
            </a:r>
            <a:r>
              <a:rPr lang="en-US" b="1" dirty="0" smtClean="0">
                <a:solidFill>
                  <a:srgbClr val="0070C0"/>
                </a:solidFill>
              </a:rPr>
              <a:t>xl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ru-RU" b="1" dirty="0"/>
              <a:t> </a:t>
            </a:r>
            <a:r>
              <a:rPr lang="ru-RU" b="1" dirty="0" smtClean="0"/>
              <a:t>   </a:t>
            </a:r>
            <a:r>
              <a:rPr lang="en-US" b="1" dirty="0" smtClean="0"/>
              <a:t>POS </a:t>
            </a:r>
            <a:r>
              <a:rPr lang="en-US" b="1" dirty="0"/>
              <a:t>-&gt; </a:t>
            </a:r>
            <a:r>
              <a:rPr lang="en-US" b="1" dirty="0">
                <a:solidFill>
                  <a:srgbClr val="0070C0"/>
                </a:solidFill>
              </a:rPr>
              <a:t>left</a:t>
            </a:r>
            <a:r>
              <a:rPr lang="en-US" b="1" dirty="0"/>
              <a:t>  | </a:t>
            </a:r>
            <a:r>
              <a:rPr lang="en-US" b="1" dirty="0">
                <a:solidFill>
                  <a:srgbClr val="0070C0"/>
                </a:solidFill>
              </a:rPr>
              <a:t>center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right</a:t>
            </a:r>
            <a:endParaRPr lang="uk-UA" b="1" dirty="0" smtClean="0">
              <a:solidFill>
                <a:srgbClr val="0070C0"/>
              </a:solidFill>
            </a:endParaRPr>
          </a:p>
          <a:p>
            <a:endParaRPr lang="uk-UA" b="1" dirty="0" smtClean="0"/>
          </a:p>
          <a:p>
            <a:r>
              <a:rPr lang="uk-UA" b="1" dirty="0" err="1" smtClean="0"/>
              <a:t>Например</a:t>
            </a:r>
            <a:endParaRPr lang="uk-UA" b="1" dirty="0" smtClean="0"/>
          </a:p>
          <a:p>
            <a:endParaRPr lang="uk-UA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&lt;h1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>
                <a:solidFill>
                  <a:srgbClr val="C00000"/>
                </a:solidFill>
              </a:rPr>
              <a:t>text-center text-</a:t>
            </a:r>
            <a:r>
              <a:rPr lang="en-US" b="1" dirty="0" err="1">
                <a:solidFill>
                  <a:srgbClr val="C00000"/>
                </a:solidFill>
              </a:rPr>
              <a:t>sm</a:t>
            </a:r>
            <a:r>
              <a:rPr lang="en-US" b="1" dirty="0">
                <a:solidFill>
                  <a:srgbClr val="C00000"/>
                </a:solidFill>
              </a:rPr>
              <a:t>-right text-md-left</a:t>
            </a:r>
            <a:r>
              <a:rPr lang="en-US" b="1" dirty="0" smtClean="0"/>
              <a:t>"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Hello </a:t>
            </a:r>
            <a:r>
              <a:rPr lang="en-US" b="1" dirty="0"/>
              <a:t>Bootstrap </a:t>
            </a:r>
            <a:r>
              <a:rPr lang="en-US" b="1" dirty="0" smtClean="0"/>
              <a:t>4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h1&gt;</a:t>
            </a:r>
            <a:endParaRPr lang="uk-UA" b="1" dirty="0">
              <a:solidFill>
                <a:srgbClr val="0070C0"/>
              </a:solidFill>
            </a:endParaRPr>
          </a:p>
          <a:p>
            <a:endParaRPr lang="uk-UA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19872" y="116632"/>
            <a:ext cx="230425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Typography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typography.html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2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/>
              <a:t>-&gt; </a:t>
            </a:r>
            <a:r>
              <a:rPr lang="en-US" b="1" dirty="0" smtClean="0">
                <a:solidFill>
                  <a:srgbClr val="0070C0"/>
                </a:solidFill>
              </a:rPr>
              <a:t>list-</a:t>
            </a:r>
            <a:r>
              <a:rPr lang="en-US" b="1" dirty="0" err="1" smtClean="0">
                <a:solidFill>
                  <a:srgbClr val="0070C0"/>
                </a:solidFill>
              </a:rPr>
              <a:t>unstyled</a:t>
            </a:r>
            <a:endParaRPr lang="ru-RU" b="1" dirty="0" smtClean="0">
              <a:solidFill>
                <a:srgbClr val="0070C0"/>
              </a:solidFill>
            </a:endParaRPr>
          </a:p>
          <a:p>
            <a:endParaRPr lang="ru-RU" b="1" dirty="0" smtClean="0"/>
          </a:p>
          <a:p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/>
              <a:t>-&gt; </a:t>
            </a:r>
            <a:r>
              <a:rPr lang="en-US" b="1" dirty="0">
                <a:solidFill>
                  <a:srgbClr val="0070C0"/>
                </a:solidFill>
              </a:rPr>
              <a:t>list-inline</a:t>
            </a:r>
            <a:r>
              <a:rPr lang="en-US" b="1" dirty="0"/>
              <a:t>,  li -&gt;  </a:t>
            </a:r>
            <a:r>
              <a:rPr lang="en-US" b="1" dirty="0" smtClean="0">
                <a:solidFill>
                  <a:srgbClr val="0070C0"/>
                </a:solidFill>
              </a:rPr>
              <a:t>list-inline-item</a:t>
            </a:r>
            <a:endParaRPr lang="uk-UA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2403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Стили для списков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typography.html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&lt;div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 err="1">
                <a:solidFill>
                  <a:srgbClr val="0070C0"/>
                </a:solidFill>
              </a:rPr>
              <a:t>blockquote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/>
              <a:t>&gt; </a:t>
            </a:r>
            <a:endParaRPr lang="en-US" b="1" dirty="0" smtClean="0"/>
          </a:p>
          <a:p>
            <a:r>
              <a:rPr lang="en-US" b="1" dirty="0" smtClean="0"/>
              <a:t>   &lt;p&gt;text ...&lt;/p&gt;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&lt;span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-footer"</a:t>
            </a:r>
            <a:r>
              <a:rPr lang="en-US" b="1" dirty="0" smtClean="0"/>
              <a:t>&gt;Jane&lt;/span&gt;</a:t>
            </a:r>
            <a:endParaRPr lang="en-US" b="1" dirty="0"/>
          </a:p>
          <a:p>
            <a:r>
              <a:rPr lang="en-US" b="1" dirty="0" smtClean="0"/>
              <a:t>&lt;/</a:t>
            </a:r>
            <a:r>
              <a:rPr lang="en-US" b="1" dirty="0"/>
              <a:t>div</a:t>
            </a:r>
            <a:r>
              <a:rPr lang="en-US" b="1" dirty="0" smtClean="0"/>
              <a:t>&gt;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/>
              <a:t>&lt;div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-reverse"</a:t>
            </a:r>
            <a:r>
              <a:rPr lang="en-US" b="1" dirty="0" smtClean="0"/>
              <a:t>&gt; </a:t>
            </a:r>
            <a:endParaRPr lang="en-US" b="1" dirty="0"/>
          </a:p>
          <a:p>
            <a:r>
              <a:rPr lang="en-US" b="1" dirty="0"/>
              <a:t>   &lt;p&gt;text ...&lt;/p&gt;</a:t>
            </a:r>
          </a:p>
          <a:p>
            <a:r>
              <a:rPr lang="en-US" b="1" dirty="0"/>
              <a:t>   &lt;span </a:t>
            </a:r>
            <a:r>
              <a:rPr lang="en-US" b="1" dirty="0">
                <a:solidFill>
                  <a:srgbClr val="0070C0"/>
                </a:solidFill>
              </a:rPr>
              <a:t>class="</a:t>
            </a:r>
            <a:r>
              <a:rPr lang="en-US" b="1" dirty="0" err="1">
                <a:solidFill>
                  <a:srgbClr val="0070C0"/>
                </a:solidFill>
              </a:rPr>
              <a:t>blockquote</a:t>
            </a:r>
            <a:r>
              <a:rPr lang="en-US" b="1" dirty="0">
                <a:solidFill>
                  <a:srgbClr val="0070C0"/>
                </a:solidFill>
              </a:rPr>
              <a:t>-footer"</a:t>
            </a:r>
            <a:r>
              <a:rPr lang="en-US" b="1" dirty="0"/>
              <a:t>&gt;Jane&lt;/span&gt;</a:t>
            </a:r>
          </a:p>
          <a:p>
            <a:r>
              <a:rPr lang="en-US" b="1" dirty="0"/>
              <a:t>&lt;/div&gt;</a:t>
            </a:r>
            <a:endParaRPr lang="uk-UA" b="1" dirty="0">
              <a:solidFill>
                <a:srgbClr val="0070C0"/>
              </a:solidFill>
            </a:endParaRPr>
          </a:p>
          <a:p>
            <a:endParaRPr lang="uk-UA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2403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</a:t>
            </a:r>
            <a:r>
              <a:rPr lang="en-US" b="1" dirty="0" err="1" smtClean="0"/>
              <a:t>blockquote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typography.html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928992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.text-COLOR</a:t>
            </a:r>
            <a:endParaRPr lang="ru-RU" b="1" dirty="0" smtClean="0">
              <a:solidFill>
                <a:schemeClr val="accent2"/>
              </a:solidFill>
            </a:endParaRPr>
          </a:p>
          <a:p>
            <a:r>
              <a:rPr lang="ru-RU" b="1" dirty="0" smtClean="0"/>
              <a:t>где</a:t>
            </a:r>
            <a:endParaRPr lang="ru-RU" b="1" dirty="0"/>
          </a:p>
          <a:p>
            <a:r>
              <a:rPr lang="ru-RU" b="1" dirty="0" smtClean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COLOR</a:t>
            </a:r>
            <a:r>
              <a:rPr lang="en-US" b="1" dirty="0" smtClean="0"/>
              <a:t> </a:t>
            </a:r>
            <a:r>
              <a:rPr lang="en-US" b="1" dirty="0"/>
              <a:t>=&gt; </a:t>
            </a:r>
            <a:r>
              <a:rPr lang="en-US" b="1" dirty="0" smtClean="0">
                <a:solidFill>
                  <a:srgbClr val="0070C0"/>
                </a:solidFill>
              </a:rPr>
              <a:t>primary </a:t>
            </a:r>
            <a:r>
              <a:rPr lang="en-US" b="1" dirty="0" smtClean="0"/>
              <a:t>| </a:t>
            </a:r>
            <a:r>
              <a:rPr lang="en-US" b="1" dirty="0">
                <a:solidFill>
                  <a:srgbClr val="0070C0"/>
                </a:solidFill>
              </a:rPr>
              <a:t>success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warning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danger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white </a:t>
            </a:r>
            <a:r>
              <a:rPr lang="en-US" b="1" dirty="0"/>
              <a:t> </a:t>
            </a:r>
            <a:endParaRPr lang="ru-RU" b="1" dirty="0" smtClean="0"/>
          </a:p>
          <a:p>
            <a:endParaRPr lang="ru-RU" b="1" dirty="0"/>
          </a:p>
          <a:p>
            <a:r>
              <a:rPr lang="en-US" b="1" dirty="0" smtClean="0">
                <a:solidFill>
                  <a:schemeClr val="accent2"/>
                </a:solidFill>
              </a:rPr>
              <a:t>.</a:t>
            </a:r>
            <a:r>
              <a:rPr lang="en-US" b="1" dirty="0" err="1">
                <a:solidFill>
                  <a:schemeClr val="accent2"/>
                </a:solidFill>
              </a:rPr>
              <a:t>bg</a:t>
            </a:r>
            <a:r>
              <a:rPr lang="en-US" b="1" dirty="0">
                <a:solidFill>
                  <a:schemeClr val="accent2"/>
                </a:solidFill>
              </a:rPr>
              <a:t>-COLOR</a:t>
            </a:r>
            <a:r>
              <a:rPr lang="en-US" b="1" dirty="0"/>
              <a:t> </a:t>
            </a:r>
            <a:endParaRPr lang="ru-RU" b="1" dirty="0" smtClean="0"/>
          </a:p>
          <a:p>
            <a:r>
              <a:rPr lang="ru-RU" b="1" dirty="0" smtClean="0"/>
              <a:t>где</a:t>
            </a:r>
            <a:endParaRPr lang="ru-RU" b="1" dirty="0"/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COLOR</a:t>
            </a:r>
            <a:r>
              <a:rPr lang="en-US" b="1" dirty="0" smtClean="0"/>
              <a:t> </a:t>
            </a:r>
            <a:r>
              <a:rPr lang="en-US" b="1" dirty="0"/>
              <a:t>=&gt; </a:t>
            </a:r>
            <a:r>
              <a:rPr lang="en-US" b="1" dirty="0">
                <a:solidFill>
                  <a:srgbClr val="0070C0"/>
                </a:solidFill>
              </a:rPr>
              <a:t>primary </a:t>
            </a:r>
            <a:r>
              <a:rPr lang="en-US" b="1" dirty="0"/>
              <a:t>| </a:t>
            </a:r>
            <a:r>
              <a:rPr lang="en-US" b="1" dirty="0">
                <a:solidFill>
                  <a:srgbClr val="0070C0"/>
                </a:solidFill>
              </a:rPr>
              <a:t>success </a:t>
            </a:r>
            <a:r>
              <a:rPr lang="en-US" b="1" dirty="0"/>
              <a:t>| 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warning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danger </a:t>
            </a:r>
            <a:r>
              <a:rPr lang="en-US" b="1" dirty="0"/>
              <a:t>|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inverse</a:t>
            </a:r>
            <a:r>
              <a:rPr lang="en-US" b="1" dirty="0" smtClean="0"/>
              <a:t>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faded</a:t>
            </a:r>
            <a:r>
              <a:rPr lang="en-US" b="1" dirty="0"/>
              <a:t>   </a:t>
            </a:r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 smtClean="0"/>
              <a:t>Для ссылок</a:t>
            </a:r>
            <a:r>
              <a:rPr lang="en-US" b="1" dirty="0" smtClean="0"/>
              <a:t> -&gt; </a:t>
            </a:r>
            <a:r>
              <a:rPr lang="en-US" b="1" dirty="0">
                <a:solidFill>
                  <a:srgbClr val="0070C0"/>
                </a:solidFill>
              </a:rPr>
              <a:t>primary </a:t>
            </a:r>
            <a:r>
              <a:rPr lang="en-US" b="1" dirty="0"/>
              <a:t>| </a:t>
            </a:r>
            <a:r>
              <a:rPr lang="en-US" b="1" dirty="0">
                <a:solidFill>
                  <a:srgbClr val="0070C0"/>
                </a:solidFill>
              </a:rPr>
              <a:t>success </a:t>
            </a:r>
            <a:r>
              <a:rPr lang="en-US" b="1" dirty="0"/>
              <a:t>| </a:t>
            </a:r>
            <a:r>
              <a:rPr lang="en-US" b="1" dirty="0">
                <a:solidFill>
                  <a:srgbClr val="0070C0"/>
                </a:solidFill>
              </a:rPr>
              <a:t>info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warning</a:t>
            </a:r>
            <a:r>
              <a:rPr lang="en-US" b="1" dirty="0"/>
              <a:t> | </a:t>
            </a:r>
            <a:r>
              <a:rPr lang="en-US" b="1" dirty="0">
                <a:solidFill>
                  <a:srgbClr val="0070C0"/>
                </a:solidFill>
              </a:rPr>
              <a:t>danger 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             </a:t>
            </a:r>
            <a:r>
              <a:rPr lang="en-US" b="1" dirty="0" smtClean="0">
                <a:solidFill>
                  <a:srgbClr val="0070C0"/>
                </a:solidFill>
              </a:rPr>
              <a:t>muted</a:t>
            </a:r>
            <a:endParaRPr lang="uk-UA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16632"/>
            <a:ext cx="32403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Классы </a:t>
            </a:r>
            <a:r>
              <a:rPr lang="uk-UA" b="1" dirty="0" smtClean="0"/>
              <a:t>для </a:t>
            </a:r>
            <a:r>
              <a:rPr lang="en-US" b="1" dirty="0" smtClean="0"/>
              <a:t>color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typography.html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</TotalTime>
  <Words>1761</Words>
  <Application>Microsoft Office PowerPoint</Application>
  <PresentationFormat>Экран (4:3)</PresentationFormat>
  <Paragraphs>472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Courier New</vt:lpstr>
      <vt:lpstr>Verdana</vt:lpstr>
      <vt:lpstr>Wingdings 2</vt:lpstr>
      <vt:lpstr>Wingdings 3</vt:lpstr>
      <vt:lpstr>Открытая</vt:lpstr>
      <vt:lpstr> Bootstrap 4 http://design-class.com.ua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715</cp:revision>
  <dcterms:created xsi:type="dcterms:W3CDTF">2010-11-04T13:16:08Z</dcterms:created>
  <dcterms:modified xsi:type="dcterms:W3CDTF">2017-05-31T12:15:49Z</dcterms:modified>
</cp:coreProperties>
</file>