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2"/>
  </p:notesMasterIdLst>
  <p:sldIdLst>
    <p:sldId id="256" r:id="rId2"/>
    <p:sldId id="308" r:id="rId3"/>
    <p:sldId id="327" r:id="rId4"/>
    <p:sldId id="328" r:id="rId5"/>
    <p:sldId id="309" r:id="rId6"/>
    <p:sldId id="331" r:id="rId7"/>
    <p:sldId id="311" r:id="rId8"/>
    <p:sldId id="312" r:id="rId9"/>
    <p:sldId id="310" r:id="rId10"/>
    <p:sldId id="284" r:id="rId11"/>
    <p:sldId id="269" r:id="rId12"/>
    <p:sldId id="313" r:id="rId13"/>
    <p:sldId id="285" r:id="rId14"/>
    <p:sldId id="326" r:id="rId15"/>
    <p:sldId id="286" r:id="rId16"/>
    <p:sldId id="292" r:id="rId17"/>
    <p:sldId id="293" r:id="rId18"/>
    <p:sldId id="275" r:id="rId19"/>
    <p:sldId id="329" r:id="rId20"/>
    <p:sldId id="314" r:id="rId21"/>
    <p:sldId id="276" r:id="rId22"/>
    <p:sldId id="324" r:id="rId23"/>
    <p:sldId id="330" r:id="rId24"/>
    <p:sldId id="315" r:id="rId25"/>
    <p:sldId id="322" r:id="rId26"/>
    <p:sldId id="323" r:id="rId27"/>
    <p:sldId id="295" r:id="rId28"/>
    <p:sldId id="273" r:id="rId29"/>
    <p:sldId id="316" r:id="rId30"/>
    <p:sldId id="317" r:id="rId31"/>
    <p:sldId id="296" r:id="rId32"/>
    <p:sldId id="283" r:id="rId33"/>
    <p:sldId id="282" r:id="rId34"/>
    <p:sldId id="307" r:id="rId35"/>
    <p:sldId id="301" r:id="rId36"/>
    <p:sldId id="319" r:id="rId37"/>
    <p:sldId id="303" r:id="rId38"/>
    <p:sldId id="302" r:id="rId39"/>
    <p:sldId id="304" r:id="rId40"/>
    <p:sldId id="305" r:id="rId41"/>
    <p:sldId id="320" r:id="rId42"/>
    <p:sldId id="318" r:id="rId43"/>
    <p:sldId id="281" r:id="rId44"/>
    <p:sldId id="321" r:id="rId45"/>
    <p:sldId id="297" r:id="rId46"/>
    <p:sldId id="332" r:id="rId47"/>
    <p:sldId id="288" r:id="rId48"/>
    <p:sldId id="290" r:id="rId49"/>
    <p:sldId id="299" r:id="rId50"/>
    <p:sldId id="300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1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9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9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8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8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4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02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07.06.2016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extsrcj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yihw4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H8P6AF" TargetMode="External"/><Relationship Id="rId2" Type="http://schemas.openxmlformats.org/officeDocument/2006/relationships/hyperlink" Target="http://html5demos.com/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320480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Язык  сценариев</a:t>
            </a:r>
            <a:r>
              <a:rPr lang="en-US" dirty="0"/>
              <a:t>  Java Script</a:t>
            </a:r>
            <a:r>
              <a:rPr lang="ru-RU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48680"/>
            <a:ext cx="8928992" cy="28007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/>
            </a:lvl1pPr>
          </a:lstStyle>
          <a:p>
            <a:r>
              <a:rPr lang="ru-RU" b="1" dirty="0"/>
              <a:t>Сценарии</a:t>
            </a:r>
            <a:endParaRPr lang="en-US" b="1" dirty="0"/>
          </a:p>
          <a:p>
            <a:r>
              <a:rPr lang="ru-RU" dirty="0"/>
              <a:t> – это небольшие программки которые встраиваются в</a:t>
            </a:r>
            <a:r>
              <a:rPr lang="en-US" dirty="0"/>
              <a:t> html </a:t>
            </a:r>
            <a:r>
              <a:rPr lang="ru-RU" dirty="0"/>
              <a:t>код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ru-RU" dirty="0"/>
              <a:t>который обрабатывается на стороне клиента</a:t>
            </a:r>
            <a:r>
              <a:rPr lang="en-US" dirty="0"/>
              <a:t>(</a:t>
            </a:r>
            <a:r>
              <a:rPr lang="ru-RU" dirty="0"/>
              <a:t>то есть в браузере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en-US" b="1" dirty="0"/>
              <a:t>Java Script </a:t>
            </a:r>
            <a:r>
              <a:rPr lang="en-US" dirty="0"/>
              <a:t>– </a:t>
            </a:r>
            <a:r>
              <a:rPr lang="ru-RU" dirty="0"/>
              <a:t>это интерпретируемый язык, и таким образом он не </a:t>
            </a:r>
          </a:p>
          <a:p>
            <a:r>
              <a:rPr lang="ru-RU" dirty="0"/>
              <a:t>              привязан к определенной платформе или процессору, </a:t>
            </a:r>
          </a:p>
          <a:p>
            <a:r>
              <a:rPr lang="ru-RU" dirty="0"/>
              <a:t>             </a:t>
            </a:r>
            <a:r>
              <a:rPr lang="en-US" dirty="0"/>
              <a:t> </a:t>
            </a:r>
            <a:r>
              <a:rPr lang="ru-RU" dirty="0"/>
              <a:t>а работает на во всех операционных системах и </a:t>
            </a:r>
            <a:endParaRPr lang="en-US" dirty="0"/>
          </a:p>
          <a:p>
            <a:r>
              <a:rPr lang="en-US" dirty="0"/>
              <a:t>              </a:t>
            </a:r>
            <a:r>
              <a:rPr lang="ru-RU" dirty="0"/>
              <a:t>на любых</a:t>
            </a:r>
            <a:r>
              <a:rPr lang="en-US" dirty="0"/>
              <a:t>  </a:t>
            </a:r>
            <a:r>
              <a:rPr lang="ru-RU" dirty="0"/>
              <a:t>компьютерах 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С 2011 действует версия </a:t>
            </a:r>
            <a:r>
              <a:rPr lang="en-US" b="1" dirty="0" smtClean="0"/>
              <a:t>JavaScript </a:t>
            </a:r>
            <a:r>
              <a:rPr lang="ru-RU" b="1" dirty="0" smtClean="0"/>
              <a:t>1.8.2</a:t>
            </a:r>
            <a:r>
              <a:rPr lang="en-US" b="1" dirty="0" smtClean="0"/>
              <a:t> </a:t>
            </a:r>
          </a:p>
          <a:p>
            <a:r>
              <a:rPr lang="ru-RU" dirty="0" smtClean="0"/>
              <a:t>Ведутся разработки версии </a:t>
            </a:r>
            <a:r>
              <a:rPr lang="en-US" b="1" dirty="0"/>
              <a:t>JavaScript </a:t>
            </a:r>
            <a:r>
              <a:rPr lang="uk-UA" b="1" dirty="0" smtClean="0"/>
              <a:t> </a:t>
            </a:r>
            <a:r>
              <a:rPr lang="ru-RU" b="1" dirty="0" smtClean="0"/>
              <a:t>2</a:t>
            </a:r>
            <a:r>
              <a:rPr lang="en-US" b="1" dirty="0" smtClean="0"/>
              <a:t>.</a:t>
            </a:r>
            <a:r>
              <a:rPr lang="ru-RU" b="1" dirty="0" smtClean="0"/>
              <a:t>0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Java Script </a:t>
            </a:r>
            <a:r>
              <a:rPr lang="ru-RU" sz="2800" b="1" dirty="0" smtClean="0">
                <a:solidFill>
                  <a:srgbClr val="FF0000"/>
                </a:solidFill>
              </a:rPr>
              <a:t>не может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Работать с файлами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Работать с базами данных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895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417" y="108802"/>
            <a:ext cx="5688632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Пример простой программы на </a:t>
            </a:r>
            <a:r>
              <a:rPr lang="en-US" dirty="0"/>
              <a:t>Java Script</a:t>
            </a:r>
            <a:r>
              <a:rPr lang="ru-RU" dirty="0"/>
              <a:t> 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1520" y="692696"/>
            <a:ext cx="8784976" cy="3971473"/>
            <a:chOff x="251520" y="692696"/>
            <a:chExt cx="8784976" cy="3971473"/>
          </a:xfrm>
        </p:grpSpPr>
        <p:sp>
          <p:nvSpPr>
            <p:cNvPr id="3" name="TextBox 2"/>
            <p:cNvSpPr txBox="1"/>
            <p:nvPr/>
          </p:nvSpPr>
          <p:spPr>
            <a:xfrm>
              <a:off x="251520" y="693851"/>
              <a:ext cx="8784976" cy="3970318"/>
            </a:xfrm>
            <a:prstGeom prst="rect">
              <a:avLst/>
            </a:prstGeom>
            <a:solidFill>
              <a:srgbClr val="FFFF00">
                <a:alpha val="8000"/>
              </a:srgb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&lt;html&gt;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&lt;head&gt;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title&gt;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Пример программы на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Java Script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&lt;/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title&gt;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&lt;/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head&gt;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&lt;body&gt;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&lt;h2&gt;</a:t>
              </a:r>
              <a:r>
                <a:rPr lang="ru-RU" b="1" dirty="0">
                  <a:latin typeface="Courier New" pitchFamily="49" charset="0"/>
                  <a:cs typeface="Courier New" pitchFamily="49" charset="0"/>
                </a:rPr>
                <a:t> Пример программы на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Java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Script&lt;/h2&gt;</a:t>
              </a:r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&lt;/body&gt;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&lt;/html&gt;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95048" y="692696"/>
              <a:ext cx="174144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index.html</a:t>
              </a:r>
              <a:endParaRPr lang="ru-RU" b="1" i="1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899592" y="2780929"/>
            <a:ext cx="5976664" cy="1008112"/>
          </a:xfrm>
          <a:prstGeom prst="rect">
            <a:avLst/>
          </a:prstGeom>
          <a:solidFill>
            <a:srgbClr val="00B05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script&gt;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alert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Это программа на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JS");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2396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188" y="35332"/>
            <a:ext cx="3325623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Атрибуты тега </a:t>
            </a:r>
            <a:r>
              <a:rPr lang="en-US" dirty="0"/>
              <a:t>&lt;script&gt;</a:t>
            </a:r>
            <a:r>
              <a:rPr lang="ru-RU" dirty="0"/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55674"/>
              </p:ext>
            </p:extLst>
          </p:nvPr>
        </p:nvGraphicFramePr>
        <p:xfrm>
          <a:off x="138811" y="476672"/>
          <a:ext cx="8825677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Атрибут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Особенность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Определяет тип загружаемого документа 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MIME type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). Например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“text/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deprecated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err="1" smtClean="0">
                          <a:solidFill>
                            <a:schemeClr val="tx1"/>
                          </a:solidFill>
                        </a:rPr>
                        <a:t>Имя</a:t>
                      </a:r>
                      <a:r>
                        <a:rPr lang="uk-UA" baseline="0" dirty="0" smtClean="0">
                          <a:solidFill>
                            <a:schemeClr val="tx1"/>
                          </a:solidFill>
                        </a:rPr>
                        <a:t> яз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ы</a:t>
                      </a:r>
                      <a:r>
                        <a:rPr lang="uk-UA" baseline="0" dirty="0" err="1" smtClean="0">
                          <a:solidFill>
                            <a:schemeClr val="tx1"/>
                          </a:solidFill>
                        </a:rPr>
                        <a:t>ка</a:t>
                      </a:r>
                      <a:r>
                        <a:rPr lang="uk-UA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uk-UA" baseline="0" dirty="0" err="1" smtClean="0">
                          <a:solidFill>
                            <a:schemeClr val="tx1"/>
                          </a:solidFill>
                        </a:rPr>
                        <a:t>Например</a:t>
                      </a:r>
                      <a:endParaRPr lang="uk-UA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“JavaScript”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“JavaScript1.2”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или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“VBScript”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Путь к загружаемому файлу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charset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Кодировка подключаемого файла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defer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Прерывания рендеринга страницы не будет.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async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Аналогично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defer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005064"/>
            <a:ext cx="8928992" cy="2585323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defer</a:t>
            </a:r>
            <a:r>
              <a:rPr lang="en-US" b="1" dirty="0"/>
              <a:t> – </a:t>
            </a:r>
            <a:r>
              <a:rPr lang="ru-RU" b="1" dirty="0" smtClean="0"/>
              <a:t>скрипты загружаются немедленно, рендеринг страницы не 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    прерывается, выполнение скриптов начнется </a:t>
            </a:r>
            <a:r>
              <a:rPr lang="ru-RU" b="1" dirty="0"/>
              <a:t>после полной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     загрузки </a:t>
            </a:r>
            <a:r>
              <a:rPr lang="en-US" b="1" dirty="0" smtClean="0"/>
              <a:t>HTML</a:t>
            </a:r>
            <a:r>
              <a:rPr lang="ru-RU" b="1" dirty="0" smtClean="0"/>
              <a:t> кода документа, при этом подключаемые 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    скрипты будут выполнятся по очереди в порядке их 	  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    подключения.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async</a:t>
            </a:r>
            <a:r>
              <a:rPr lang="en-US" b="1" dirty="0" smtClean="0">
                <a:solidFill>
                  <a:srgbClr val="FF0000"/>
                </a:solidFill>
              </a:rPr>
              <a:t> –</a:t>
            </a:r>
            <a:r>
              <a:rPr lang="en-US" b="1" dirty="0" smtClean="0"/>
              <a:t> </a:t>
            </a:r>
            <a:r>
              <a:rPr lang="ru-RU" b="1" dirty="0" smtClean="0"/>
              <a:t>введен а </a:t>
            </a:r>
            <a:r>
              <a:rPr lang="en-US" b="1" dirty="0" smtClean="0"/>
              <a:t>HTML 5 </a:t>
            </a:r>
            <a:r>
              <a:rPr lang="ru-RU" b="1" dirty="0" smtClean="0"/>
              <a:t>и аналогичен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defer </a:t>
            </a:r>
            <a:r>
              <a:rPr lang="ru-RU" b="1" dirty="0" smtClean="0"/>
              <a:t>за исключением того, </a:t>
            </a:r>
          </a:p>
          <a:p>
            <a:r>
              <a:rPr lang="ru-RU" b="1" dirty="0" smtClean="0"/>
              <a:t>        что порядок выполнения скриптов случайный.</a:t>
            </a:r>
            <a:r>
              <a:rPr lang="en-US" b="1" dirty="0" smtClean="0"/>
              <a:t> </a:t>
            </a:r>
            <a:r>
              <a:rPr lang="ru-RU" b="1" dirty="0" smtClean="0"/>
              <a:t>То</a:t>
            </a:r>
            <a:r>
              <a:rPr lang="en-US" b="1" dirty="0" smtClean="0"/>
              <a:t> </a:t>
            </a:r>
            <a:r>
              <a:rPr lang="ru-RU" b="1" dirty="0" smtClean="0"/>
              <a:t>есть</a:t>
            </a:r>
          </a:p>
          <a:p>
            <a:r>
              <a:rPr lang="ru-RU" b="1" dirty="0"/>
              <a:t> </a:t>
            </a:r>
            <a:r>
              <a:rPr lang="ru-RU" b="1" dirty="0" smtClean="0"/>
              <a:t>       скрипт выполнится </a:t>
            </a:r>
            <a:r>
              <a:rPr lang="ru-RU" b="1" dirty="0"/>
              <a:t>при первой же возможности после его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      полной </a:t>
            </a:r>
            <a:r>
              <a:rPr lang="ru-RU" b="1" dirty="0"/>
              <a:t>загрузки, но до загрузки объекта </a:t>
            </a:r>
            <a:r>
              <a:rPr lang="ru-RU" b="1" dirty="0" err="1"/>
              <a:t>window</a:t>
            </a:r>
            <a:r>
              <a:rPr lang="ru-RU" b="1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5450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18427"/>
            <a:ext cx="6336704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smtClean="0"/>
              <a:t>Решение от </a:t>
            </a:r>
            <a:r>
              <a:rPr lang="en-US" dirty="0" smtClean="0"/>
              <a:t>google – </a:t>
            </a:r>
            <a:r>
              <a:rPr lang="ru-RU" dirty="0" smtClean="0"/>
              <a:t>скрипт </a:t>
            </a:r>
            <a:r>
              <a:rPr lang="en-US" dirty="0"/>
              <a:t>extsrc.js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620688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"/>
              </a:rPr>
              <a:t>https://code.google.com/p/extsrcjs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496" y="1081767"/>
            <a:ext cx="9001000" cy="3139321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extsrc.js — библиотека для асинхронной загрузки </a:t>
            </a:r>
            <a:r>
              <a:rPr lang="ru-RU" dirty="0" smtClean="0"/>
              <a:t>скриптов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&lt;script </a:t>
            </a:r>
            <a:r>
              <a:rPr lang="en-US" dirty="0" err="1" smtClean="0">
                <a:solidFill>
                  <a:srgbClr val="002060"/>
                </a:solidFill>
              </a:rPr>
              <a:t>src</a:t>
            </a:r>
            <a:r>
              <a:rPr lang="en-US" dirty="0" smtClean="0">
                <a:solidFill>
                  <a:srgbClr val="002060"/>
                </a:solidFill>
              </a:rPr>
              <a:t>="extsrc.js"&gt;&lt;/</a:t>
            </a:r>
            <a:r>
              <a:rPr lang="en-US" dirty="0">
                <a:solidFill>
                  <a:srgbClr val="002060"/>
                </a:solidFill>
              </a:rPr>
              <a:t>script&gt; </a:t>
            </a:r>
            <a:endParaRPr lang="ru-RU" dirty="0" smtClean="0">
              <a:solidFill>
                <a:srgbClr val="002060"/>
              </a:solidFill>
            </a:endParaRP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2060"/>
                </a:solidFill>
              </a:rPr>
              <a:t>script </a:t>
            </a:r>
            <a:r>
              <a:rPr lang="en-US" dirty="0" err="1">
                <a:solidFill>
                  <a:srgbClr val="002060"/>
                </a:solidFill>
              </a:rPr>
              <a:t>extsrc</a:t>
            </a:r>
            <a:r>
              <a:rPr lang="en-US" dirty="0">
                <a:solidFill>
                  <a:srgbClr val="002060"/>
                </a:solidFill>
              </a:rPr>
              <a:t>="...."&gt;&lt;/script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2060"/>
                </a:solidFill>
              </a:rPr>
              <a:t>script </a:t>
            </a:r>
            <a:r>
              <a:rPr lang="en-US" dirty="0" err="1">
                <a:solidFill>
                  <a:srgbClr val="002060"/>
                </a:solidFill>
              </a:rPr>
              <a:t>asyncsrc</a:t>
            </a:r>
            <a:r>
              <a:rPr lang="en-US" dirty="0">
                <a:solidFill>
                  <a:srgbClr val="002060"/>
                </a:solidFill>
              </a:rPr>
              <a:t>="...."&gt;&lt;/script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	...</a:t>
            </a:r>
            <a:endParaRPr lang="ru-RU" dirty="0"/>
          </a:p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Надо использовать </a:t>
            </a:r>
            <a:r>
              <a:rPr lang="en-US" dirty="0" err="1">
                <a:solidFill>
                  <a:schemeClr val="accent2"/>
                </a:solidFill>
              </a:rPr>
              <a:t>asyncsrc</a:t>
            </a:r>
            <a:r>
              <a:rPr lang="en-US" dirty="0" smtClean="0">
                <a:solidFill>
                  <a:schemeClr val="accent2"/>
                </a:solidFill>
              </a:rPr>
              <a:t>="..."</a:t>
            </a:r>
            <a:r>
              <a:rPr lang="en-US" dirty="0" smtClean="0"/>
              <a:t>, </a:t>
            </a:r>
            <a:r>
              <a:rPr lang="ru-RU" dirty="0"/>
              <a:t>если 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smtClean="0"/>
              <a:t>крипт </a:t>
            </a:r>
            <a:r>
              <a:rPr lang="ru-RU" dirty="0"/>
              <a:t>не использует </a:t>
            </a:r>
            <a:r>
              <a:rPr lang="en-US" dirty="0" err="1" smtClean="0">
                <a:solidFill>
                  <a:schemeClr val="accent2"/>
                </a:solidFill>
              </a:rPr>
              <a:t>document.write</a:t>
            </a:r>
            <a:endParaRPr lang="ru-RU" dirty="0">
              <a:solidFill>
                <a:schemeClr val="accent2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5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18427"/>
            <a:ext cx="6336704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В каком </a:t>
            </a:r>
            <a:r>
              <a:rPr lang="en-US" dirty="0"/>
              <a:t> </a:t>
            </a:r>
            <a:r>
              <a:rPr lang="ru-RU" dirty="0"/>
              <a:t>месте  страницы размещается  скрипт 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07504" y="610810"/>
            <a:ext cx="8784976" cy="3970318"/>
            <a:chOff x="107504" y="610810"/>
            <a:chExt cx="8784976" cy="3970318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610810"/>
              <a:ext cx="8784976" cy="3970318"/>
            </a:xfrm>
            <a:prstGeom prst="rect">
              <a:avLst/>
            </a:prstGeom>
            <a:solidFill>
              <a:srgbClr val="FFFF00">
                <a:alpha val="8000"/>
              </a:srgb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&lt;html&gt;</a:t>
              </a:r>
            </a:p>
            <a:p>
              <a:r>
                <a:rPr lang="en-US" dirty="0"/>
                <a:t> &lt;head&gt;</a:t>
              </a:r>
            </a:p>
            <a:p>
              <a:r>
                <a:rPr lang="en-US" dirty="0"/>
                <a:t>        &lt;title&gt;</a:t>
              </a:r>
              <a:r>
                <a:rPr lang="ru-RU" dirty="0"/>
                <a:t>Пример программы на </a:t>
              </a:r>
              <a:r>
                <a:rPr lang="en-US" dirty="0"/>
                <a:t>Java Script</a:t>
              </a:r>
              <a:r>
                <a:rPr lang="ru-RU" dirty="0"/>
                <a:t> &lt;/</a:t>
              </a:r>
              <a:r>
                <a:rPr lang="en-US" dirty="0"/>
                <a:t>title&gt;</a:t>
              </a:r>
              <a:endParaRPr lang="ru-RU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&lt;/head&gt;</a:t>
              </a:r>
            </a:p>
            <a:p>
              <a:r>
                <a:rPr lang="en-US" dirty="0"/>
                <a:t>&lt;body&gt;</a:t>
              </a:r>
            </a:p>
            <a:p>
              <a:endParaRPr lang="en-US" dirty="0"/>
            </a:p>
            <a:p>
              <a:r>
                <a:rPr lang="ru-RU" dirty="0"/>
                <a:t>   </a:t>
              </a:r>
              <a:r>
                <a:rPr lang="en-US" dirty="0"/>
                <a:t>&lt;h2&gt;</a:t>
              </a:r>
              <a:r>
                <a:rPr lang="ru-RU" dirty="0"/>
                <a:t> Пример программы на </a:t>
              </a:r>
              <a:r>
                <a:rPr lang="en-US" dirty="0"/>
                <a:t>Java Script&lt;/h2&gt;</a:t>
              </a:r>
              <a:r>
                <a:rPr lang="ru-RU" dirty="0"/>
                <a:t> </a:t>
              </a:r>
              <a:endParaRPr lang="en-US" dirty="0"/>
            </a:p>
            <a:p>
              <a:r>
                <a:rPr lang="en-US" dirty="0"/>
                <a:t>        </a:t>
              </a:r>
            </a:p>
            <a:p>
              <a:r>
                <a:rPr lang="en-US" dirty="0"/>
                <a:t>&lt;/body&gt;</a:t>
              </a:r>
            </a:p>
            <a:p>
              <a:r>
                <a:rPr lang="en-US" dirty="0"/>
                <a:t>&lt;/html&gt;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2280" y="611396"/>
              <a:ext cx="1800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 i="1"/>
              </a:lvl1pPr>
            </a:lstStyle>
            <a:p>
              <a:r>
                <a:rPr lang="en-US" dirty="0" smtClean="0"/>
                <a:t>index.html</a:t>
              </a:r>
              <a:endParaRPr lang="ru-RU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539552" y="1556793"/>
            <a:ext cx="5976664" cy="864096"/>
          </a:xfrm>
          <a:prstGeom prst="rect">
            <a:avLst/>
          </a:prstGeom>
          <a:solidFill>
            <a:srgbClr val="00B05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script&gt;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alert("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Привет! Это программа на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JS" );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07504" y="715918"/>
            <a:ext cx="8784976" cy="4801314"/>
            <a:chOff x="107504" y="764704"/>
            <a:chExt cx="8784976" cy="4801314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764704"/>
              <a:ext cx="8784976" cy="48013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&lt;html&gt;</a:t>
              </a:r>
            </a:p>
            <a:p>
              <a:r>
                <a:rPr lang="en-US" dirty="0" smtClean="0"/>
                <a:t>&lt;</a:t>
              </a:r>
              <a:r>
                <a:rPr lang="en-US" dirty="0"/>
                <a:t>head&gt;</a:t>
              </a:r>
            </a:p>
            <a:p>
              <a:r>
                <a:rPr lang="en-US" dirty="0" smtClean="0"/>
                <a:t>   </a:t>
              </a:r>
              <a:r>
                <a:rPr lang="en-US" dirty="0"/>
                <a:t>&lt;</a:t>
              </a:r>
              <a:r>
                <a:rPr lang="en-US" dirty="0" smtClean="0"/>
                <a:t>title&gt;</a:t>
              </a:r>
              <a:r>
                <a:rPr lang="ru-RU" dirty="0" smtClean="0"/>
                <a:t>Пример программы на </a:t>
              </a:r>
              <a:r>
                <a:rPr lang="en-US" dirty="0" smtClean="0"/>
                <a:t>Java Script</a:t>
              </a:r>
              <a:r>
                <a:rPr lang="ru-RU" dirty="0" smtClean="0"/>
                <a:t> </a:t>
              </a:r>
              <a:r>
                <a:rPr lang="ru-RU" dirty="0"/>
                <a:t>&lt;/</a:t>
              </a:r>
              <a:r>
                <a:rPr lang="en-US" dirty="0"/>
                <a:t>title</a:t>
              </a:r>
              <a:r>
                <a:rPr lang="en-US" dirty="0" smtClean="0"/>
                <a:t>&gt;</a:t>
              </a:r>
              <a:endParaRPr lang="ru-RU" dirty="0" smtClean="0"/>
            </a:p>
            <a:p>
              <a:r>
                <a:rPr lang="ru-RU" dirty="0" smtClean="0"/>
                <a:t>       </a:t>
              </a:r>
              <a:endParaRPr lang="en-US" dirty="0" smtClean="0"/>
            </a:p>
            <a:p>
              <a:r>
                <a:rPr lang="ru-RU" dirty="0" smtClean="0"/>
                <a:t>  </a:t>
              </a:r>
              <a:endParaRPr lang="en-US" b="1" dirty="0"/>
            </a:p>
            <a:p>
              <a:endParaRPr lang="ru-RU" dirty="0"/>
            </a:p>
            <a:p>
              <a:r>
                <a:rPr lang="en-US" dirty="0" smtClean="0"/>
                <a:t>&lt;/</a:t>
              </a:r>
              <a:r>
                <a:rPr lang="en-US" dirty="0"/>
                <a:t>head&gt;</a:t>
              </a:r>
            </a:p>
            <a:p>
              <a:endParaRPr lang="en-US" dirty="0" smtClean="0"/>
            </a:p>
            <a:p>
              <a:r>
                <a:rPr lang="en-US" dirty="0" smtClean="0"/>
                <a:t>&lt;</a:t>
              </a:r>
              <a:r>
                <a:rPr lang="en-US" dirty="0"/>
                <a:t>body&gt;</a:t>
              </a:r>
            </a:p>
            <a:p>
              <a:r>
                <a:rPr lang="ru-RU" dirty="0" smtClean="0"/>
                <a:t>   </a:t>
              </a:r>
              <a:r>
                <a:rPr lang="en-US" dirty="0" smtClean="0"/>
                <a:t>&lt;h2&gt;</a:t>
              </a:r>
              <a:r>
                <a:rPr lang="ru-RU" dirty="0"/>
                <a:t> Пример программы на </a:t>
              </a:r>
              <a:r>
                <a:rPr lang="en-US" dirty="0"/>
                <a:t>Java </a:t>
              </a:r>
              <a:r>
                <a:rPr lang="en-US" dirty="0" smtClean="0"/>
                <a:t>Script&lt;/h2&gt;</a:t>
              </a:r>
              <a:r>
                <a:rPr lang="ru-RU" dirty="0" smtClean="0"/>
                <a:t> </a:t>
              </a:r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b="1" dirty="0" smtClean="0"/>
                <a:t>	</a:t>
              </a:r>
            </a:p>
            <a:p>
              <a:endParaRPr lang="en-US" dirty="0"/>
            </a:p>
            <a:p>
              <a:r>
                <a:rPr lang="en-US" dirty="0" smtClean="0"/>
                <a:t>       </a:t>
              </a:r>
              <a:endParaRPr lang="en-US" dirty="0"/>
            </a:p>
            <a:p>
              <a:r>
                <a:rPr lang="en-US" dirty="0"/>
                <a:t>&lt;/body&gt;</a:t>
              </a:r>
            </a:p>
            <a:p>
              <a:r>
                <a:rPr lang="en-US" dirty="0"/>
                <a:t>&lt;/html&gt;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72200" y="764704"/>
              <a:ext cx="25202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 i="1"/>
              </a:lvl1pPr>
            </a:lstStyle>
            <a:p>
              <a:r>
                <a:rPr lang="en-US" dirty="0" smtClean="0"/>
                <a:t>outscript.html</a:t>
              </a:r>
              <a:endParaRPr lang="ru-RU" dirty="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596701" y="3541951"/>
            <a:ext cx="6063531" cy="1111185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b="1" dirty="0" smtClean="0">
                <a:solidFill>
                  <a:schemeClr val="tx1"/>
                </a:solidFill>
              </a:rPr>
              <a:t>alert</a:t>
            </a:r>
            <a:r>
              <a:rPr lang="en-US" b="1" dirty="0">
                <a:solidFill>
                  <a:schemeClr val="tx1"/>
                </a:solidFill>
              </a:rPr>
              <a:t>("</a:t>
            </a:r>
            <a:r>
              <a:rPr lang="ru-RU" b="1" dirty="0">
                <a:solidFill>
                  <a:schemeClr val="tx1"/>
                </a:solidFill>
              </a:rPr>
              <a:t>Привет! Это программа на </a:t>
            </a:r>
            <a:r>
              <a:rPr lang="en-US" b="1" dirty="0">
                <a:solidFill>
                  <a:schemeClr val="tx1"/>
                </a:solidFill>
              </a:rPr>
              <a:t>JS" 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&lt;/</a:t>
            </a:r>
            <a:r>
              <a:rPr lang="en-US" b="1" dirty="0">
                <a:solidFill>
                  <a:schemeClr val="tx1"/>
                </a:solidFill>
              </a:rPr>
              <a:t>script&gt;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2883" y="128053"/>
            <a:ext cx="4143333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Внутренние и внешние скрипты 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4939444" y="2276872"/>
            <a:ext cx="3953036" cy="504056"/>
            <a:chOff x="4939444" y="4149080"/>
            <a:chExt cx="3953036" cy="50405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H="1" flipV="1">
              <a:off x="4939444" y="4149080"/>
              <a:ext cx="116051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Прямоугольник 7"/>
            <p:cNvSpPr/>
            <p:nvPr/>
          </p:nvSpPr>
          <p:spPr>
            <a:xfrm>
              <a:off x="6084168" y="4149080"/>
              <a:ext cx="2808312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Внешний</a:t>
              </a:r>
              <a:r>
                <a:rPr lang="en-US" dirty="0" smtClean="0"/>
                <a:t> </a:t>
              </a:r>
              <a:r>
                <a:rPr lang="ru-RU" dirty="0" smtClean="0"/>
                <a:t>скрипт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4067944" y="4653136"/>
            <a:ext cx="3816424" cy="1080120"/>
            <a:chOff x="4829454" y="1412776"/>
            <a:chExt cx="3816424" cy="108012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6025970" y="1988840"/>
              <a:ext cx="2619908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Внутренний скрипт</a:t>
              </a:r>
              <a:endParaRPr lang="ru-RU" dirty="0"/>
            </a:p>
          </p:txBody>
        </p:sp>
        <p:cxnSp>
          <p:nvCxnSpPr>
            <p:cNvPr id="11" name="Прямая со стрелкой 10"/>
            <p:cNvCxnSpPr>
              <a:stCxn id="7" idx="1"/>
            </p:cNvCxnSpPr>
            <p:nvPr/>
          </p:nvCxnSpPr>
          <p:spPr>
            <a:xfrm flipH="1" flipV="1">
              <a:off x="4829454" y="1412776"/>
              <a:ext cx="1196516" cy="8280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Прямоугольник 5"/>
          <p:cNvSpPr/>
          <p:nvPr/>
        </p:nvSpPr>
        <p:spPr>
          <a:xfrm>
            <a:off x="508622" y="1700808"/>
            <a:ext cx="5863578" cy="432048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b="1" dirty="0">
                <a:solidFill>
                  <a:schemeClr val="tx1"/>
                </a:solidFill>
              </a:rPr>
              <a:t>script  </a:t>
            </a:r>
            <a:r>
              <a:rPr lang="en-US" b="1" dirty="0" err="1">
                <a:solidFill>
                  <a:schemeClr val="tx1"/>
                </a:solidFill>
              </a:rPr>
              <a:t>src</a:t>
            </a:r>
            <a:r>
              <a:rPr lang="en-US" b="1" dirty="0">
                <a:solidFill>
                  <a:schemeClr val="tx1"/>
                </a:solidFill>
              </a:rPr>
              <a:t>= "</a:t>
            </a:r>
            <a:r>
              <a:rPr lang="en-US" b="1" dirty="0" err="1">
                <a:solidFill>
                  <a:schemeClr val="tx1"/>
                </a:solidFill>
              </a:rPr>
              <a:t>js</a:t>
            </a:r>
            <a:r>
              <a:rPr lang="en-US" b="1" dirty="0">
                <a:solidFill>
                  <a:schemeClr val="tx1"/>
                </a:solidFill>
              </a:rPr>
              <a:t>/myscript.js"&gt;&lt;/script&gt;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1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07504" y="908720"/>
            <a:ext cx="8784976" cy="3416320"/>
            <a:chOff x="107504" y="2078846"/>
            <a:chExt cx="8784976" cy="3416320"/>
          </a:xfrm>
        </p:grpSpPr>
        <p:sp>
          <p:nvSpPr>
            <p:cNvPr id="3" name="TextBox 2"/>
            <p:cNvSpPr txBox="1"/>
            <p:nvPr/>
          </p:nvSpPr>
          <p:spPr>
            <a:xfrm>
              <a:off x="107504" y="2078846"/>
              <a:ext cx="8784976" cy="3416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&lt;html&gt;</a:t>
              </a:r>
            </a:p>
            <a:p>
              <a:r>
                <a:rPr lang="en-US" dirty="0" smtClean="0"/>
                <a:t>  &lt;</a:t>
              </a:r>
              <a:r>
                <a:rPr lang="en-US" dirty="0"/>
                <a:t>head&gt;</a:t>
              </a:r>
            </a:p>
            <a:p>
              <a:endParaRPr lang="ru-RU" b="1" dirty="0" smtClean="0"/>
            </a:p>
            <a:p>
              <a:r>
                <a:rPr lang="en-US" b="1" dirty="0" smtClean="0"/>
                <a:t>   &lt;script  </a:t>
              </a:r>
              <a:r>
                <a:rPr lang="en-US" b="1" dirty="0" err="1" smtClean="0"/>
                <a:t>src</a:t>
              </a:r>
              <a:r>
                <a:rPr lang="en-US" b="1" dirty="0" smtClean="0"/>
                <a:t>="http://www.site.com/</a:t>
              </a:r>
              <a:r>
                <a:rPr lang="en-US" b="1" dirty="0" smtClean="0">
                  <a:solidFill>
                    <a:schemeClr val="accent2"/>
                  </a:solidFill>
                </a:rPr>
                <a:t>js/myscript.js</a:t>
              </a:r>
              <a:r>
                <a:rPr lang="en-US" b="1" dirty="0" smtClean="0"/>
                <a:t>" </a:t>
              </a:r>
              <a:r>
                <a:rPr lang="en-US" b="1" dirty="0"/>
                <a:t>&gt;&lt;/script&gt;</a:t>
              </a:r>
            </a:p>
            <a:p>
              <a:endParaRPr lang="ru-RU" dirty="0"/>
            </a:p>
            <a:p>
              <a:r>
                <a:rPr lang="en-US" dirty="0" smtClean="0"/>
                <a:t>&lt;/</a:t>
              </a:r>
              <a:r>
                <a:rPr lang="en-US" dirty="0"/>
                <a:t>head&gt;</a:t>
              </a:r>
            </a:p>
            <a:p>
              <a:r>
                <a:rPr lang="en-US" dirty="0" smtClean="0"/>
                <a:t>&lt;</a:t>
              </a:r>
              <a:r>
                <a:rPr lang="en-US" dirty="0"/>
                <a:t>body&gt;</a:t>
              </a:r>
            </a:p>
            <a:p>
              <a:r>
                <a:rPr lang="en-US" dirty="0" smtClean="0"/>
                <a:t>   </a:t>
              </a:r>
              <a:endParaRPr lang="ru-RU" dirty="0" smtClean="0"/>
            </a:p>
            <a:p>
              <a:r>
                <a:rPr lang="ru-RU" dirty="0" smtClean="0"/>
                <a:t>  </a:t>
              </a:r>
              <a:r>
                <a:rPr lang="en-US" b="1" dirty="0" smtClean="0"/>
                <a:t> </a:t>
              </a:r>
              <a:r>
                <a:rPr lang="en-US" b="1" dirty="0"/>
                <a:t>&lt;script  </a:t>
              </a:r>
              <a:r>
                <a:rPr lang="en-US" b="1" dirty="0" err="1" smtClean="0"/>
                <a:t>src</a:t>
              </a:r>
              <a:r>
                <a:rPr lang="en-US" b="1" dirty="0" smtClean="0"/>
                <a:t>="</a:t>
              </a:r>
              <a:r>
                <a:rPr lang="en-US" b="1" dirty="0" err="1" smtClean="0">
                  <a:solidFill>
                    <a:schemeClr val="accent2"/>
                  </a:solidFill>
                </a:rPr>
                <a:t>js</a:t>
              </a:r>
              <a:r>
                <a:rPr lang="en-US" b="1" dirty="0" smtClean="0">
                  <a:solidFill>
                    <a:schemeClr val="accent2"/>
                  </a:solidFill>
                </a:rPr>
                <a:t>/myscript.js</a:t>
              </a:r>
              <a:r>
                <a:rPr lang="en-US" b="1" dirty="0" smtClean="0"/>
                <a:t>"&gt;&lt;/</a:t>
              </a:r>
              <a:r>
                <a:rPr lang="en-US" b="1" dirty="0"/>
                <a:t>script&gt;</a:t>
              </a:r>
              <a:endParaRPr lang="ru-RU" dirty="0"/>
            </a:p>
            <a:p>
              <a:r>
                <a:rPr lang="en-US" dirty="0" smtClean="0"/>
                <a:t>    </a:t>
              </a:r>
              <a:endParaRPr lang="en-US" dirty="0"/>
            </a:p>
            <a:p>
              <a:r>
                <a:rPr lang="en-US" dirty="0"/>
                <a:t>&lt;/body&gt;</a:t>
              </a:r>
            </a:p>
            <a:p>
              <a:r>
                <a:rPr lang="en-US" dirty="0"/>
                <a:t>&lt;/html&gt;</a:t>
              </a:r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72200" y="2078846"/>
              <a:ext cx="25202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 i="1"/>
              </a:lvl1pPr>
            </a:lstStyle>
            <a:p>
              <a:r>
                <a:rPr lang="en-US" dirty="0" smtClean="0"/>
                <a:t>outscript.html</a:t>
              </a:r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260648"/>
            <a:ext cx="8640960" cy="369332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Файл </a:t>
            </a:r>
            <a:r>
              <a:rPr lang="en-US" dirty="0"/>
              <a:t>JS </a:t>
            </a:r>
            <a:r>
              <a:rPr lang="ru-RU" dirty="0"/>
              <a:t>может находиться на другом сервере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619672" y="3429000"/>
            <a:ext cx="4536504" cy="2169532"/>
            <a:chOff x="1763688" y="3861048"/>
            <a:chExt cx="4536504" cy="2169532"/>
          </a:xfrm>
        </p:grpSpPr>
        <p:sp>
          <p:nvSpPr>
            <p:cNvPr id="15" name="TextBox 14"/>
            <p:cNvSpPr txBox="1"/>
            <p:nvPr/>
          </p:nvSpPr>
          <p:spPr>
            <a:xfrm>
              <a:off x="1763688" y="5661248"/>
              <a:ext cx="45365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!!! </a:t>
              </a:r>
              <a:r>
                <a:rPr lang="ru-RU" b="1" dirty="0" smtClean="0"/>
                <a:t>Здесь не может быть кода </a:t>
              </a:r>
              <a:r>
                <a:rPr lang="en-US" b="1" dirty="0" smtClean="0"/>
                <a:t>JS </a:t>
              </a:r>
              <a:endParaRPr lang="ru-RU" b="1" dirty="0"/>
            </a:p>
          </p:txBody>
        </p:sp>
        <p:cxnSp>
          <p:nvCxnSpPr>
            <p:cNvPr id="17" name="Прямая со стрелкой 16"/>
            <p:cNvCxnSpPr>
              <a:stCxn id="15" idx="0"/>
            </p:cNvCxnSpPr>
            <p:nvPr/>
          </p:nvCxnSpPr>
          <p:spPr>
            <a:xfrm flipV="1">
              <a:off x="4031940" y="3861048"/>
              <a:ext cx="828092" cy="180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7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9519" y="107340"/>
            <a:ext cx="518457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Использование </a:t>
            </a:r>
            <a:r>
              <a:rPr lang="en-US" dirty="0"/>
              <a:t>JS </a:t>
            </a:r>
            <a:r>
              <a:rPr lang="ru-RU" dirty="0"/>
              <a:t>в документе </a:t>
            </a:r>
            <a:r>
              <a:rPr lang="en-US" dirty="0"/>
              <a:t>XHTML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48680"/>
            <a:ext cx="9001000" cy="5339923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&lt;?xml version="1.0" encoding="utf-8"?&gt;</a:t>
            </a:r>
          </a:p>
          <a:p>
            <a:r>
              <a:rPr lang="en-US" sz="1700" dirty="0"/>
              <a:t>&lt;html </a:t>
            </a:r>
            <a:r>
              <a:rPr lang="en-US" sz="1700" dirty="0" err="1" smtClean="0"/>
              <a:t>xmlns</a:t>
            </a:r>
            <a:r>
              <a:rPr lang="en-US" sz="1700" dirty="0"/>
              <a:t>="http://www.w3.org/1999/xhtml" </a:t>
            </a:r>
            <a:r>
              <a:rPr lang="en-US" sz="1700" dirty="0" err="1"/>
              <a:t>xml:lang</a:t>
            </a:r>
            <a:r>
              <a:rPr lang="en-US" sz="1700" dirty="0"/>
              <a:t>="</a:t>
            </a:r>
            <a:r>
              <a:rPr lang="en-US" sz="1700" dirty="0" err="1"/>
              <a:t>ru</a:t>
            </a:r>
            <a:r>
              <a:rPr lang="en-US" sz="1700" dirty="0"/>
              <a:t>" </a:t>
            </a:r>
            <a:r>
              <a:rPr lang="en-US" sz="1700" dirty="0" smtClean="0"/>
              <a:t>land</a:t>
            </a:r>
            <a:r>
              <a:rPr lang="en-US" sz="1700" dirty="0"/>
              <a:t>="</a:t>
            </a:r>
            <a:r>
              <a:rPr lang="en-US" sz="1700" dirty="0" err="1"/>
              <a:t>ru</a:t>
            </a:r>
            <a:r>
              <a:rPr lang="en-US" sz="1700" dirty="0"/>
              <a:t>"&gt;</a:t>
            </a:r>
          </a:p>
          <a:p>
            <a:endParaRPr lang="en-US" b="0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&lt;</a:t>
            </a:r>
            <a:r>
              <a:rPr lang="en-US" dirty="0">
                <a:solidFill>
                  <a:srgbClr val="002060"/>
                </a:solidFill>
              </a:rPr>
              <a:t>head&gt;</a:t>
            </a:r>
          </a:p>
          <a:p>
            <a:r>
              <a:rPr lang="en-US" dirty="0">
                <a:solidFill>
                  <a:srgbClr val="002060"/>
                </a:solidFill>
              </a:rPr>
              <a:t>    &lt;title&gt;XHTML </a:t>
            </a:r>
            <a:r>
              <a:rPr lang="ru-RU" dirty="0">
                <a:solidFill>
                  <a:srgbClr val="002060"/>
                </a:solidFill>
              </a:rPr>
              <a:t>документ&lt;/</a:t>
            </a:r>
            <a:r>
              <a:rPr lang="en-US" dirty="0">
                <a:solidFill>
                  <a:srgbClr val="002060"/>
                </a:solidFill>
              </a:rPr>
              <a:t>title&gt;</a:t>
            </a:r>
          </a:p>
          <a:p>
            <a:r>
              <a:rPr lang="en-US" dirty="0">
                <a:solidFill>
                  <a:srgbClr val="002060"/>
                </a:solidFill>
              </a:rPr>
              <a:t> &lt;/head&gt;</a:t>
            </a:r>
          </a:p>
          <a:p>
            <a:r>
              <a:rPr lang="en-US" dirty="0">
                <a:solidFill>
                  <a:srgbClr val="002060"/>
                </a:solidFill>
              </a:rPr>
              <a:t>&lt;body&gt;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script  type="text/</a:t>
            </a:r>
            <a:r>
              <a:rPr lang="en-US" b="1" dirty="0" err="1"/>
              <a:t>javascript</a:t>
            </a:r>
            <a:r>
              <a:rPr lang="en-US" b="1" dirty="0"/>
              <a:t>"&gt;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&lt;![CDATA[</a:t>
            </a:r>
          </a:p>
          <a:p>
            <a:pPr lvl="1"/>
            <a:r>
              <a:rPr lang="en-US" b="1" dirty="0" smtClean="0"/>
              <a:t>	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a = 10, b = 20;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if </a:t>
            </a:r>
            <a:r>
              <a:rPr lang="en-US" b="1" dirty="0"/>
              <a:t>(a &lt; b) </a:t>
            </a:r>
          </a:p>
          <a:p>
            <a:pPr lvl="1"/>
            <a:r>
              <a:rPr lang="en-US" b="1" dirty="0"/>
              <a:t>	</a:t>
            </a:r>
            <a:r>
              <a:rPr lang="en-US" b="1" dirty="0" smtClean="0"/>
              <a:t>	alert</a:t>
            </a:r>
            <a:r>
              <a:rPr lang="en-US" b="1" dirty="0"/>
              <a:t>("A </a:t>
            </a:r>
            <a:r>
              <a:rPr lang="ru-RU" b="1" dirty="0"/>
              <a:t>меньше </a:t>
            </a:r>
            <a:r>
              <a:rPr lang="en-US" b="1" dirty="0"/>
              <a:t>B");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]]&gt;</a:t>
            </a:r>
            <a:r>
              <a:rPr lang="en-US" b="1" dirty="0"/>
              <a:t>	</a:t>
            </a:r>
          </a:p>
          <a:p>
            <a:pPr lvl="1"/>
            <a:r>
              <a:rPr lang="en-US" b="1" dirty="0"/>
              <a:t>&lt;/script&gt;</a:t>
            </a:r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dirty="0" smtClean="0">
                <a:solidFill>
                  <a:srgbClr val="002060"/>
                </a:solidFill>
              </a:rPr>
              <a:t>&lt;/</a:t>
            </a:r>
            <a:r>
              <a:rPr lang="en-US" dirty="0">
                <a:solidFill>
                  <a:srgbClr val="002060"/>
                </a:solidFill>
              </a:rPr>
              <a:t>body&gt;</a:t>
            </a:r>
          </a:p>
          <a:p>
            <a:r>
              <a:rPr lang="en-US" dirty="0">
                <a:solidFill>
                  <a:srgbClr val="00206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9039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3348" y="73936"/>
            <a:ext cx="2706804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48680"/>
            <a:ext cx="9001000" cy="397031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en-US" dirty="0" smtClean="0"/>
              <a:t>Java Script </a:t>
            </a:r>
            <a:r>
              <a:rPr lang="ru-RU" dirty="0" err="1" smtClean="0">
                <a:solidFill>
                  <a:schemeClr val="accent2"/>
                </a:solidFill>
              </a:rPr>
              <a:t>регистро</a:t>
            </a:r>
            <a:r>
              <a:rPr lang="ru-RU" dirty="0" smtClean="0">
                <a:solidFill>
                  <a:schemeClr val="accent2"/>
                </a:solidFill>
              </a:rPr>
              <a:t>-зависимый язык</a:t>
            </a:r>
          </a:p>
          <a:p>
            <a:r>
              <a:rPr lang="ru-RU" b="0" dirty="0"/>
              <a:t> </a:t>
            </a:r>
            <a:r>
              <a:rPr lang="ru-RU" b="0" dirty="0" smtClean="0"/>
              <a:t>  То есть  </a:t>
            </a:r>
            <a:r>
              <a:rPr lang="en-US" dirty="0" smtClean="0"/>
              <a:t>test</a:t>
            </a:r>
            <a:r>
              <a:rPr lang="en-US" b="0" dirty="0" smtClean="0"/>
              <a:t> </a:t>
            </a:r>
            <a:r>
              <a:rPr lang="ru-RU" b="0" dirty="0" smtClean="0"/>
              <a:t>и</a:t>
            </a:r>
            <a:r>
              <a:rPr lang="en-US" b="0" dirty="0" smtClean="0"/>
              <a:t> </a:t>
            </a:r>
            <a:r>
              <a:rPr lang="en-US" dirty="0" smtClean="0"/>
              <a:t>Test</a:t>
            </a:r>
            <a:r>
              <a:rPr lang="en-US" b="0" dirty="0" smtClean="0"/>
              <a:t> </a:t>
            </a:r>
            <a:r>
              <a:rPr lang="ru-RU" b="0" dirty="0" smtClean="0"/>
              <a:t>это разные сущности </a:t>
            </a:r>
            <a:r>
              <a:rPr lang="en-US" b="0" dirty="0" smtClean="0"/>
              <a:t> </a:t>
            </a:r>
            <a:endParaRPr lang="ru-RU" b="0" dirty="0" smtClean="0"/>
          </a:p>
          <a:p>
            <a:endParaRPr lang="ru-RU" b="0" dirty="0"/>
          </a:p>
          <a:p>
            <a:r>
              <a:rPr lang="ru-RU" dirty="0"/>
              <a:t>2. </a:t>
            </a:r>
            <a:r>
              <a:rPr lang="ru-RU" dirty="0" smtClean="0"/>
              <a:t>Идентификатор – это может быть </a:t>
            </a:r>
          </a:p>
          <a:p>
            <a:r>
              <a:rPr lang="ru-RU" b="0" dirty="0"/>
              <a:t> </a:t>
            </a:r>
            <a:r>
              <a:rPr lang="ru-RU" b="0" dirty="0" smtClean="0"/>
              <a:t>   </a:t>
            </a:r>
            <a:r>
              <a:rPr lang="ru-RU" dirty="0" smtClean="0">
                <a:solidFill>
                  <a:srgbClr val="002060"/>
                </a:solidFill>
              </a:rPr>
              <a:t>- имя переменной;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    - имя функции;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ru-RU" dirty="0" smtClean="0">
                <a:solidFill>
                  <a:srgbClr val="002060"/>
                </a:solidFill>
              </a:rPr>
              <a:t>аргумент </a:t>
            </a:r>
            <a:r>
              <a:rPr lang="ru-RU" dirty="0">
                <a:solidFill>
                  <a:srgbClr val="002060"/>
                </a:solidFill>
              </a:rPr>
              <a:t>функции</a:t>
            </a:r>
            <a:r>
              <a:rPr lang="ru-RU" dirty="0" smtClean="0">
                <a:solidFill>
                  <a:srgbClr val="00206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ru-RU" dirty="0">
                <a:solidFill>
                  <a:srgbClr val="002060"/>
                </a:solidFill>
              </a:rPr>
              <a:t>- имя </a:t>
            </a:r>
            <a:r>
              <a:rPr lang="ru-RU" dirty="0" smtClean="0">
                <a:solidFill>
                  <a:srgbClr val="002060"/>
                </a:solidFill>
              </a:rPr>
              <a:t>свойства.</a:t>
            </a:r>
          </a:p>
          <a:p>
            <a:endParaRPr lang="ru-RU" b="0" dirty="0"/>
          </a:p>
          <a:p>
            <a:r>
              <a:rPr lang="ru-RU" dirty="0" smtClean="0"/>
              <a:t>У идентификатора</a:t>
            </a:r>
          </a:p>
          <a:p>
            <a:r>
              <a:rPr lang="ru-RU" dirty="0"/>
              <a:t> </a:t>
            </a:r>
            <a:r>
              <a:rPr lang="ru-RU" dirty="0" smtClean="0">
                <a:solidFill>
                  <a:srgbClr val="002060"/>
                </a:solidFill>
              </a:rPr>
              <a:t>- первый символ может быть буквой, знаком </a:t>
            </a:r>
            <a:r>
              <a:rPr lang="en-US" dirty="0" smtClean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ru-RU" dirty="0" smtClean="0">
                <a:solidFill>
                  <a:srgbClr val="002060"/>
                </a:solidFill>
              </a:rPr>
              <a:t> или </a:t>
            </a:r>
            <a:r>
              <a:rPr lang="en-US" dirty="0" smtClean="0">
                <a:solidFill>
                  <a:schemeClr val="accent2"/>
                </a:solidFill>
              </a:rPr>
              <a:t>$</a:t>
            </a:r>
            <a:r>
              <a:rPr lang="ru-RU" dirty="0" smtClean="0">
                <a:solidFill>
                  <a:srgbClr val="002060"/>
                </a:solidFill>
              </a:rPr>
              <a:t>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ru-RU" dirty="0" smtClean="0">
                <a:solidFill>
                  <a:srgbClr val="002060"/>
                </a:solidFill>
              </a:rPr>
              <a:t>все остальные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символы могут быть</a:t>
            </a:r>
            <a:r>
              <a:rPr lang="ru-RU" dirty="0">
                <a:solidFill>
                  <a:srgbClr val="002060"/>
                </a:solidFill>
              </a:rPr>
              <a:t> буквой, </a:t>
            </a:r>
            <a:r>
              <a:rPr lang="en-US" dirty="0" smtClean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_</a:t>
            </a:r>
            <a:r>
              <a:rPr lang="en-US" dirty="0" smtClean="0">
                <a:solidFill>
                  <a:srgbClr val="002060"/>
                </a:solidFill>
              </a:rPr>
              <a:t>", </a:t>
            </a:r>
            <a:r>
              <a:rPr lang="ru-RU" dirty="0" smtClean="0">
                <a:solidFill>
                  <a:srgbClr val="002060"/>
                </a:solidFill>
              </a:rPr>
              <a:t>знаком </a:t>
            </a:r>
            <a:r>
              <a:rPr lang="en-US" dirty="0" smtClean="0">
                <a:solidFill>
                  <a:schemeClr val="accent2"/>
                </a:solidFill>
              </a:rPr>
              <a:t>$</a:t>
            </a:r>
            <a:r>
              <a:rPr lang="ru-RU" dirty="0" smtClean="0">
                <a:solidFill>
                  <a:srgbClr val="002060"/>
                </a:solidFill>
              </a:rPr>
              <a:t> или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ru-RU" dirty="0" smtClean="0">
                <a:solidFill>
                  <a:srgbClr val="002060"/>
                </a:solidFill>
              </a:rPr>
              <a:t>цифрой;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- </a:t>
            </a:r>
            <a:r>
              <a:rPr lang="ru-RU" dirty="0" smtClean="0">
                <a:solidFill>
                  <a:srgbClr val="002060"/>
                </a:solidFill>
              </a:rPr>
              <a:t>имя не должно совпадать с зарезервированными словами.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44624"/>
            <a:ext cx="5184576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Правила именования идентификаторов</a:t>
            </a:r>
            <a:endParaRPr lang="ru-RU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81367"/>
              </p:ext>
            </p:extLst>
          </p:nvPr>
        </p:nvGraphicFramePr>
        <p:xfrm>
          <a:off x="102303" y="491872"/>
          <a:ext cx="893419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5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Правильно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Неправильно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1. 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Идентификатор имени</a:t>
                      </a:r>
                      <a:r>
                        <a:rPr lang="ru-RU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должен быть одним словом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user Name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. 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Идентификатор имени должен не может начинаться с цифры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22price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3. 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Первым</a:t>
                      </a:r>
                      <a:r>
                        <a:rPr lang="ru-RU" b="1" baseline="0" dirty="0" smtClean="0">
                          <a:solidFill>
                            <a:schemeClr val="accent2"/>
                          </a:solidFill>
                        </a:rPr>
                        <a:t> символом может быть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 "</a:t>
                      </a:r>
                      <a:r>
                        <a:rPr lang="ru-RU" b="1" baseline="0" dirty="0" smtClean="0">
                          <a:solidFill>
                            <a:schemeClr val="accent2"/>
                          </a:solidFill>
                        </a:rPr>
                        <a:t>_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"</a:t>
                      </a:r>
                      <a:r>
                        <a:rPr lang="ru-RU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accent2"/>
                          </a:solidFill>
                        </a:rPr>
                        <a:t>или 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 "$"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myName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myName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7504" y="3513782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именования сущностей в </a:t>
            </a:r>
            <a:r>
              <a:rPr lang="en-US" b="1" dirty="0" smtClean="0"/>
              <a:t>JavaScript </a:t>
            </a:r>
            <a:r>
              <a:rPr lang="ru-RU" b="1" dirty="0" smtClean="0"/>
              <a:t>используется стиль написания </a:t>
            </a:r>
            <a:r>
              <a:rPr lang="ru-RU" b="1" i="1" dirty="0" smtClean="0"/>
              <a:t> </a:t>
            </a:r>
            <a:r>
              <a:rPr lang="ru-RU" b="1" i="1" dirty="0" err="1" smtClean="0">
                <a:solidFill>
                  <a:schemeClr val="accent2"/>
                </a:solidFill>
              </a:rPr>
              <a:t>CamelCase</a:t>
            </a:r>
            <a:r>
              <a:rPr lang="ru-RU" b="1" i="1" dirty="0" smtClean="0">
                <a:solidFill>
                  <a:schemeClr val="accent2"/>
                </a:solidFill>
              </a:rPr>
              <a:t> </a:t>
            </a:r>
            <a:r>
              <a:rPr lang="ru-RU" b="1" i="1" dirty="0" smtClean="0"/>
              <a:t> -  </a:t>
            </a:r>
            <a:r>
              <a:rPr lang="ru-RU" b="1" dirty="0" smtClean="0">
                <a:solidFill>
                  <a:srgbClr val="002060"/>
                </a:solidFill>
              </a:rPr>
              <a:t>составные</a:t>
            </a:r>
            <a:r>
              <a:rPr lang="ru-RU" b="1" dirty="0">
                <a:solidFill>
                  <a:srgbClr val="002060"/>
                </a:solidFill>
              </a:rPr>
              <a:t> </a:t>
            </a:r>
            <a:r>
              <a:rPr lang="ru-RU" b="1" dirty="0" smtClean="0">
                <a:solidFill>
                  <a:srgbClr val="002060"/>
                </a:solidFill>
              </a:rPr>
              <a:t>слова слитно </a:t>
            </a:r>
            <a:r>
              <a:rPr lang="ru-RU" b="1" dirty="0">
                <a:solidFill>
                  <a:srgbClr val="002060"/>
                </a:solidFill>
              </a:rPr>
              <a:t>без пробелов, при этом каждое слово пишется с заглавной буквы</a:t>
            </a:r>
            <a:r>
              <a:rPr lang="ru-RU" b="1" dirty="0" smtClean="0"/>
              <a:t>.</a:t>
            </a:r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2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Язык  сценариев</a:t>
            </a:r>
            <a:r>
              <a:rPr lang="en-US" dirty="0"/>
              <a:t>  Java Script</a:t>
            </a:r>
            <a:r>
              <a:rPr lang="ru-RU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1077218"/>
          </a:xfrm>
          <a:prstGeom prst="rect">
            <a:avLst/>
          </a:prstGeom>
          <a:solidFill>
            <a:srgbClr val="92D05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Компания  </a:t>
            </a:r>
            <a:r>
              <a:rPr lang="en-US" sz="1600" b="1" dirty="0" smtClean="0"/>
              <a:t>Netscape Communication</a:t>
            </a:r>
            <a:r>
              <a:rPr lang="en-US" sz="1600" dirty="0" smtClean="0"/>
              <a:t> </a:t>
            </a:r>
            <a:r>
              <a:rPr lang="ru-RU" sz="1600" dirty="0" smtClean="0"/>
              <a:t>в 1995 году начала разработку языка </a:t>
            </a:r>
            <a:r>
              <a:rPr lang="en-US" sz="1600" b="1" dirty="0" smtClean="0"/>
              <a:t>Live</a:t>
            </a:r>
            <a:r>
              <a:rPr lang="ru-RU" sz="1600" b="1" dirty="0" smtClean="0"/>
              <a:t> </a:t>
            </a:r>
            <a:r>
              <a:rPr lang="en-US" sz="1600" b="1" dirty="0" smtClean="0"/>
              <a:t>Script</a:t>
            </a:r>
            <a:r>
              <a:rPr lang="en-US" sz="1600" dirty="0" smtClean="0"/>
              <a:t> </a:t>
            </a:r>
            <a:r>
              <a:rPr lang="ru-RU" sz="1600" dirty="0" smtClean="0"/>
              <a:t>для своего браузера </a:t>
            </a:r>
            <a:r>
              <a:rPr lang="en-US" sz="1600" b="1" dirty="0" smtClean="0"/>
              <a:t>Netscape Navigator 2</a:t>
            </a:r>
            <a:r>
              <a:rPr lang="ru-RU" sz="1600" b="1" dirty="0" smtClean="0"/>
              <a:t>. </a:t>
            </a:r>
            <a:r>
              <a:rPr lang="ru-RU" sz="1600" dirty="0" smtClean="0"/>
              <a:t>К разработке также подключилась компания </a:t>
            </a:r>
            <a:r>
              <a:rPr lang="en-US" sz="1600" b="1" dirty="0" smtClean="0"/>
              <a:t>Sun Microsystem</a:t>
            </a:r>
            <a:r>
              <a:rPr lang="ru-RU" sz="1600" b="1" dirty="0" smtClean="0"/>
              <a:t> </a:t>
            </a:r>
            <a:r>
              <a:rPr lang="ru-RU" sz="1600" dirty="0" smtClean="0"/>
              <a:t>(разработчики языка </a:t>
            </a:r>
            <a:r>
              <a:rPr lang="en-US" sz="1600" b="1" dirty="0" smtClean="0"/>
              <a:t>Java</a:t>
            </a:r>
            <a:r>
              <a:rPr lang="ru-RU" sz="1600" dirty="0" smtClean="0"/>
              <a:t>)</a:t>
            </a:r>
            <a:r>
              <a:rPr lang="en-US" sz="1600" dirty="0" smtClean="0"/>
              <a:t> </a:t>
            </a:r>
            <a:r>
              <a:rPr lang="ru-RU" sz="1600" dirty="0" smtClean="0"/>
              <a:t>и когда язык был разработан он был переименован в </a:t>
            </a:r>
            <a:r>
              <a:rPr lang="en-US" sz="1600" b="1" dirty="0"/>
              <a:t>JavaScript 1.0 </a:t>
            </a:r>
            <a:endParaRPr lang="ru-RU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2711822"/>
            <a:ext cx="8856984" cy="1077218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Далее </a:t>
            </a:r>
            <a:r>
              <a:rPr lang="en-US" sz="1600" b="1" dirty="0" smtClean="0"/>
              <a:t>Netscape</a:t>
            </a:r>
            <a:r>
              <a:rPr lang="ru-RU" sz="1600" b="1" dirty="0" smtClean="0"/>
              <a:t> </a:t>
            </a:r>
            <a:r>
              <a:rPr lang="ru-RU" sz="1600" dirty="0" smtClean="0"/>
              <a:t>выпускает браузер </a:t>
            </a:r>
            <a:r>
              <a:rPr lang="en-US" sz="1600" b="1" dirty="0" smtClean="0"/>
              <a:t>Netscape Navigator </a:t>
            </a:r>
            <a:r>
              <a:rPr lang="ru-RU" sz="1600" dirty="0" smtClean="0"/>
              <a:t>3 с поддержкой </a:t>
            </a:r>
            <a:r>
              <a:rPr lang="en-US" sz="1600" b="1" dirty="0" smtClean="0"/>
              <a:t>JavaScript 1.</a:t>
            </a:r>
            <a:r>
              <a:rPr lang="ru-RU" sz="1600" b="1" dirty="0" smtClean="0"/>
              <a:t>1</a:t>
            </a:r>
          </a:p>
          <a:p>
            <a:r>
              <a:rPr lang="ru-RU" sz="1600" dirty="0" smtClean="0"/>
              <a:t>В это же время компания </a:t>
            </a:r>
            <a:r>
              <a:rPr lang="en-US" sz="1600" b="1" dirty="0"/>
              <a:t>Microsoft</a:t>
            </a:r>
            <a:r>
              <a:rPr lang="en-US" sz="1600" dirty="0"/>
              <a:t> </a:t>
            </a:r>
            <a:r>
              <a:rPr lang="ru-RU" sz="1600" dirty="0" smtClean="0"/>
              <a:t>в своем браузере </a:t>
            </a:r>
            <a:r>
              <a:rPr lang="en-US" sz="1600" b="1" dirty="0"/>
              <a:t>Internet </a:t>
            </a:r>
            <a:r>
              <a:rPr lang="en-US" sz="1600" b="1" dirty="0" smtClean="0"/>
              <a:t>Explorer</a:t>
            </a:r>
            <a:r>
              <a:rPr lang="ru-RU" sz="1600" b="1" dirty="0" smtClean="0"/>
              <a:t> </a:t>
            </a:r>
            <a:r>
              <a:rPr lang="en-US" sz="1600" b="1" dirty="0" smtClean="0"/>
              <a:t>3</a:t>
            </a:r>
            <a:endParaRPr lang="ru-RU" sz="1600" b="1" dirty="0" smtClean="0"/>
          </a:p>
          <a:p>
            <a:r>
              <a:rPr lang="ru-RU" sz="1600" dirty="0" smtClean="0"/>
              <a:t>реализует язык </a:t>
            </a:r>
            <a:r>
              <a:rPr lang="en-US" sz="1600" b="1" dirty="0" smtClean="0"/>
              <a:t>JavaScript</a:t>
            </a:r>
            <a:r>
              <a:rPr lang="ru-RU" sz="1600" b="1" dirty="0" smtClean="0"/>
              <a:t> </a:t>
            </a:r>
            <a:r>
              <a:rPr lang="ru-RU" sz="1600" dirty="0" smtClean="0"/>
              <a:t>но называет его </a:t>
            </a:r>
            <a:r>
              <a:rPr lang="en-US" sz="1600" b="1" dirty="0" err="1"/>
              <a:t>JScript</a:t>
            </a:r>
            <a:endParaRPr lang="ru-RU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4223990"/>
            <a:ext cx="8856984" cy="1077218"/>
          </a:xfrm>
          <a:prstGeom prst="rect">
            <a:avLst/>
          </a:prstGeom>
          <a:solidFill>
            <a:srgbClr val="00B0F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/>
              <a:t>В 1997 году </a:t>
            </a:r>
            <a:r>
              <a:rPr lang="ru-RU" sz="1600" b="1" dirty="0" err="1"/>
              <a:t>JavaScript</a:t>
            </a:r>
            <a:r>
              <a:rPr lang="ru-RU" sz="1600" b="1" dirty="0"/>
              <a:t> 1.1</a:t>
            </a:r>
            <a:r>
              <a:rPr lang="ru-RU" sz="1600" dirty="0"/>
              <a:t> был представлен </a:t>
            </a:r>
            <a:r>
              <a:rPr lang="ru-RU" sz="1600" dirty="0" smtClean="0"/>
              <a:t>в Европейскую компьютерную ассоциацию производителей </a:t>
            </a:r>
            <a:r>
              <a:rPr lang="en-US" sz="1600" b="1" dirty="0" smtClean="0"/>
              <a:t>European </a:t>
            </a:r>
            <a:r>
              <a:rPr lang="en-US" sz="1600" b="1" dirty="0"/>
              <a:t>Computer Manufacturers </a:t>
            </a:r>
            <a:r>
              <a:rPr lang="en-US" sz="1600" b="1" dirty="0" smtClean="0"/>
              <a:t>Association</a:t>
            </a:r>
            <a:r>
              <a:rPr lang="ru-RU" sz="1600" b="1" dirty="0" smtClean="0"/>
              <a:t> (ECMA</a:t>
            </a:r>
            <a:r>
              <a:rPr lang="ru-RU" sz="1600" b="1" dirty="0"/>
              <a:t>)</a:t>
            </a:r>
            <a:r>
              <a:rPr lang="ru-RU" sz="1600" dirty="0"/>
              <a:t> в качестве </a:t>
            </a:r>
            <a:r>
              <a:rPr lang="ru-RU" sz="1600" dirty="0" smtClean="0"/>
              <a:t>предложения для стандартизации и язык получает название </a:t>
            </a:r>
            <a:r>
              <a:rPr lang="en-US" sz="1600" b="1" dirty="0" err="1" smtClean="0"/>
              <a:t>ECMAScript</a:t>
            </a:r>
            <a:r>
              <a:rPr lang="en-US" sz="1600" b="1" dirty="0" smtClean="0"/>
              <a:t> </a:t>
            </a:r>
            <a:r>
              <a:rPr lang="ru-RU" sz="1600" dirty="0" smtClean="0"/>
              <a:t> </a:t>
            </a:r>
            <a:r>
              <a:rPr lang="en-US" sz="1600" dirty="0" smtClean="0"/>
              <a:t>(</a:t>
            </a:r>
            <a:r>
              <a:rPr lang="ru-RU" sz="1600" dirty="0" smtClean="0"/>
              <a:t>читается как </a:t>
            </a:r>
            <a:r>
              <a:rPr lang="en-US" sz="1600" b="1" i="1" dirty="0" err="1" smtClean="0"/>
              <a:t>ek</a:t>
            </a:r>
            <a:r>
              <a:rPr lang="en-US" sz="1600" b="1" i="1" dirty="0" smtClean="0"/>
              <a:t>-ma-script</a:t>
            </a:r>
            <a:r>
              <a:rPr lang="en-US" sz="1600" dirty="0" smtClean="0"/>
              <a:t>)</a:t>
            </a:r>
            <a:endParaRPr lang="ru-RU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504" y="1776114"/>
            <a:ext cx="8856984" cy="584775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accent2"/>
                </a:solidFill>
              </a:rPr>
              <a:t>Загрузка </a:t>
            </a:r>
            <a:r>
              <a:rPr lang="en-US" sz="1600" b="1" dirty="0" smtClean="0">
                <a:solidFill>
                  <a:schemeClr val="accent2"/>
                </a:solidFill>
              </a:rPr>
              <a:t>: </a:t>
            </a:r>
            <a:r>
              <a:rPr lang="ru-RU" sz="1600" b="1" dirty="0" smtClean="0">
                <a:solidFill>
                  <a:schemeClr val="accent2"/>
                </a:solidFill>
              </a:rPr>
              <a:t>подлинная </a:t>
            </a:r>
            <a:r>
              <a:rPr lang="ru-RU" sz="1600" b="1" dirty="0">
                <a:solidFill>
                  <a:schemeClr val="accent2"/>
                </a:solidFill>
              </a:rPr>
              <a:t>история интернета. Битва браузеров</a:t>
            </a:r>
          </a:p>
          <a:p>
            <a:r>
              <a:rPr lang="en-US" sz="1600" b="1" dirty="0" smtClean="0">
                <a:hlinkClick r:id="rId2"/>
              </a:rPr>
              <a:t>http</a:t>
            </a:r>
            <a:r>
              <a:rPr lang="en-US" sz="1600" b="1" dirty="0">
                <a:hlinkClick r:id="rId2"/>
              </a:rPr>
              <a:t>://</a:t>
            </a:r>
            <a:r>
              <a:rPr lang="en-US" sz="1600" b="1" dirty="0" smtClean="0">
                <a:hlinkClick r:id="rId2"/>
              </a:rPr>
              <a:t>goo.gl/yihw4E</a:t>
            </a:r>
            <a:r>
              <a:rPr lang="en-US" sz="1600" b="1" dirty="0" smtClean="0"/>
              <a:t> 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7140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06754"/>
            <a:ext cx="9001000" cy="2862322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Литералы</a:t>
            </a:r>
            <a:r>
              <a:rPr lang="ru-RU" b="0" dirty="0" smtClean="0">
                <a:solidFill>
                  <a:schemeClr val="accent2"/>
                </a:solidFill>
              </a:rPr>
              <a:t> </a:t>
            </a:r>
            <a:r>
              <a:rPr lang="ru-RU" b="0" dirty="0" smtClean="0"/>
              <a:t>– </a:t>
            </a:r>
            <a:r>
              <a:rPr lang="ru-RU" dirty="0" smtClean="0"/>
              <a:t>это сущности которые появляются в программе. Это противоположность переменных(значение которых может меняться).</a:t>
            </a:r>
          </a:p>
          <a:p>
            <a:endParaRPr lang="ru-RU" b="0" dirty="0" smtClean="0"/>
          </a:p>
          <a:p>
            <a:r>
              <a:rPr lang="ru-RU" dirty="0" smtClean="0">
                <a:solidFill>
                  <a:srgbClr val="002060"/>
                </a:solidFill>
              </a:rPr>
              <a:t>Например</a:t>
            </a:r>
          </a:p>
          <a:p>
            <a:endParaRPr lang="ru-RU" b="0" dirty="0" smtClean="0"/>
          </a:p>
          <a:p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/>
              <a:t>Don </a:t>
            </a:r>
            <a:r>
              <a:rPr lang="en-US" dirty="0" err="1" smtClean="0"/>
              <a:t>Kiely</a:t>
            </a:r>
            <a:r>
              <a:rPr lang="en-US" dirty="0" smtClean="0">
                <a:latin typeface="Courier New"/>
                <a:cs typeface="Courier New"/>
              </a:rPr>
              <a:t>"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'</a:t>
            </a:r>
            <a:r>
              <a:rPr lang="en-US" dirty="0" smtClean="0"/>
              <a:t>Don </a:t>
            </a:r>
            <a:r>
              <a:rPr lang="en-US" dirty="0" err="1" smtClean="0"/>
              <a:t>Kiely</a:t>
            </a:r>
            <a:r>
              <a:rPr lang="en-US" dirty="0" smtClean="0">
                <a:latin typeface="Courier New"/>
                <a:cs typeface="Courier New"/>
              </a:rPr>
              <a:t>'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– </a:t>
            </a:r>
            <a:r>
              <a:rPr lang="ru-RU" b="0" dirty="0" smtClean="0"/>
              <a:t>строковые литералы</a:t>
            </a:r>
          </a:p>
          <a:p>
            <a:r>
              <a:rPr lang="en-US" dirty="0" smtClean="0"/>
              <a:t>256</a:t>
            </a:r>
            <a:r>
              <a:rPr lang="en-US" b="0" dirty="0" smtClean="0"/>
              <a:t>   – </a:t>
            </a:r>
            <a:r>
              <a:rPr lang="ru-RU" b="0" dirty="0" smtClean="0"/>
              <a:t>литерал целого числа</a:t>
            </a:r>
          </a:p>
          <a:p>
            <a:r>
              <a:rPr lang="en-US" dirty="0" smtClean="0"/>
              <a:t>3.14</a:t>
            </a:r>
            <a:r>
              <a:rPr lang="en-US" b="0" dirty="0" smtClean="0"/>
              <a:t> </a:t>
            </a:r>
            <a:r>
              <a:rPr lang="ru-RU" b="0" dirty="0" smtClean="0"/>
              <a:t> </a:t>
            </a:r>
            <a:r>
              <a:rPr lang="en-US" b="0" dirty="0" smtClean="0"/>
              <a:t>– </a:t>
            </a:r>
            <a:r>
              <a:rPr lang="ru-RU" b="0" dirty="0"/>
              <a:t>литерал </a:t>
            </a:r>
            <a:r>
              <a:rPr lang="ru-RU" b="0" dirty="0" smtClean="0"/>
              <a:t>дробного </a:t>
            </a:r>
            <a:r>
              <a:rPr lang="ru-RU" b="0" dirty="0"/>
              <a:t>числа</a:t>
            </a:r>
          </a:p>
          <a:p>
            <a:r>
              <a:rPr lang="en-US" dirty="0" smtClean="0"/>
              <a:t>true</a:t>
            </a:r>
            <a:r>
              <a:rPr lang="en-US" b="0" dirty="0" smtClean="0"/>
              <a:t> –</a:t>
            </a:r>
            <a:r>
              <a:rPr lang="ru-RU" b="0" dirty="0" smtClean="0"/>
              <a:t>  литерал </a:t>
            </a:r>
            <a:r>
              <a:rPr lang="en-US" b="0" dirty="0" err="1" smtClean="0"/>
              <a:t>boolean</a:t>
            </a:r>
            <a:r>
              <a:rPr lang="ru-RU" b="0" dirty="0" smtClean="0"/>
              <a:t> величины</a:t>
            </a:r>
          </a:p>
          <a:p>
            <a:r>
              <a:rPr lang="en-US" dirty="0" smtClean="0"/>
              <a:t>null</a:t>
            </a:r>
            <a:r>
              <a:rPr lang="en-US" b="0" dirty="0" smtClean="0"/>
              <a:t> </a:t>
            </a:r>
            <a:r>
              <a:rPr lang="en-US" b="0" dirty="0"/>
              <a:t>–</a:t>
            </a:r>
            <a:r>
              <a:rPr lang="ru-RU" b="0" dirty="0"/>
              <a:t>  литерал </a:t>
            </a:r>
            <a:r>
              <a:rPr lang="ru-RU" b="0" dirty="0" smtClean="0"/>
              <a:t>отсутствия объекта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93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16632"/>
            <a:ext cx="9001000" cy="3139321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3. Комментарии </a:t>
            </a:r>
            <a:r>
              <a:rPr lang="ru-RU" dirty="0" smtClean="0">
                <a:solidFill>
                  <a:srgbClr val="002060"/>
                </a:solidFill>
              </a:rPr>
              <a:t>– это текст в программе который не обрабатывается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endParaRPr lang="ru-RU" dirty="0" smtClean="0"/>
          </a:p>
          <a:p>
            <a:r>
              <a:rPr lang="en-US" dirty="0" smtClean="0"/>
              <a:t>//  </a:t>
            </a:r>
            <a:r>
              <a:rPr lang="ru-RU" dirty="0" smtClean="0"/>
              <a:t>Это однострочный комментарий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uk-UA" dirty="0" smtClean="0"/>
              <a:t>/*</a:t>
            </a:r>
          </a:p>
          <a:p>
            <a:r>
              <a:rPr lang="ru-RU" dirty="0" smtClean="0"/>
              <a:t>  Э</a:t>
            </a:r>
            <a:r>
              <a:rPr lang="uk-UA" dirty="0" smtClean="0"/>
              <a:t>то</a:t>
            </a:r>
          </a:p>
          <a:p>
            <a:r>
              <a:rPr lang="uk-UA" dirty="0" smtClean="0"/>
              <a:t>  </a:t>
            </a:r>
            <a:r>
              <a:rPr lang="uk-UA" dirty="0" err="1" smtClean="0"/>
              <a:t>многострочный</a:t>
            </a:r>
            <a:r>
              <a:rPr lang="uk-UA" dirty="0" smtClean="0"/>
              <a:t> </a:t>
            </a:r>
          </a:p>
          <a:p>
            <a:r>
              <a:rPr lang="uk-UA" dirty="0"/>
              <a:t> </a:t>
            </a:r>
            <a:r>
              <a:rPr lang="uk-UA" dirty="0" smtClean="0"/>
              <a:t> </a:t>
            </a:r>
            <a:r>
              <a:rPr lang="uk-UA" dirty="0" err="1" smtClean="0"/>
              <a:t>комментарий</a:t>
            </a:r>
            <a:r>
              <a:rPr lang="uk-UA" dirty="0"/>
              <a:t>	</a:t>
            </a:r>
          </a:p>
          <a:p>
            <a:r>
              <a:rPr lang="uk-UA" dirty="0" smtClean="0"/>
              <a:t>*/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3501008"/>
            <a:ext cx="9001000" cy="2862322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4. Выражения </a:t>
            </a:r>
            <a:r>
              <a:rPr lang="ru-RU" b="0" dirty="0" smtClean="0"/>
              <a:t>– весь код состоит из выражений </a:t>
            </a:r>
          </a:p>
          <a:p>
            <a:r>
              <a:rPr lang="ru-RU" b="0" dirty="0" smtClean="0"/>
              <a:t>   </a:t>
            </a:r>
            <a:r>
              <a:rPr lang="ru-RU" dirty="0" smtClean="0">
                <a:solidFill>
                  <a:srgbClr val="002060"/>
                </a:solidFill>
              </a:rPr>
              <a:t>В выражениях участвуют</a:t>
            </a:r>
          </a:p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   - операторы (сложения, вычитания, </a:t>
            </a:r>
            <a:r>
              <a:rPr lang="uk-UA" dirty="0" smtClean="0">
                <a:solidFill>
                  <a:srgbClr val="002060"/>
                </a:solidFill>
              </a:rPr>
              <a:t>…</a:t>
            </a:r>
            <a:r>
              <a:rPr lang="ru-RU" dirty="0" smtClean="0">
                <a:solidFill>
                  <a:srgbClr val="002060"/>
                </a:solidFill>
              </a:rPr>
              <a:t>)</a:t>
            </a:r>
          </a:p>
          <a:p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uk-UA" dirty="0" smtClean="0">
                <a:solidFill>
                  <a:srgbClr val="002060"/>
                </a:solidFill>
              </a:rPr>
              <a:t>   - </a:t>
            </a:r>
            <a:r>
              <a:rPr lang="uk-UA" dirty="0" err="1" smtClean="0">
                <a:solidFill>
                  <a:srgbClr val="002060"/>
                </a:solidFill>
              </a:rPr>
              <a:t>операнд</a:t>
            </a:r>
            <a:r>
              <a:rPr lang="ru-RU" dirty="0" smtClean="0">
                <a:solidFill>
                  <a:srgbClr val="002060"/>
                </a:solidFill>
              </a:rPr>
              <a:t>ы – переменные, константы, …</a:t>
            </a:r>
          </a:p>
          <a:p>
            <a:endParaRPr lang="ru-RU" b="0" dirty="0" smtClean="0"/>
          </a:p>
          <a:p>
            <a:r>
              <a:rPr lang="ru-RU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sum = a + b;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// </a:t>
            </a:r>
            <a:r>
              <a:rPr lang="ru-RU" i="1" dirty="0" smtClean="0"/>
              <a:t>выражения </a:t>
            </a:r>
            <a:r>
              <a:rPr lang="ru-RU" i="1" dirty="0" smtClean="0">
                <a:solidFill>
                  <a:srgbClr val="FF0000"/>
                </a:solidFill>
              </a:rPr>
              <a:t>же</a:t>
            </a:r>
            <a:r>
              <a:rPr lang="uk-UA" i="1" dirty="0" smtClean="0">
                <a:solidFill>
                  <a:srgbClr val="FF0000"/>
                </a:solidFill>
              </a:rPr>
              <a:t>л</a:t>
            </a:r>
            <a:r>
              <a:rPr lang="ru-RU" i="1" dirty="0" err="1" smtClean="0">
                <a:solidFill>
                  <a:srgbClr val="FF0000"/>
                </a:solidFill>
              </a:rPr>
              <a:t>ательно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/>
              <a:t>разделять знаком </a:t>
            </a:r>
            <a:r>
              <a:rPr lang="ru-RU" dirty="0" smtClean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c </a:t>
            </a:r>
            <a:r>
              <a:rPr lang="en-US" dirty="0"/>
              <a:t>= </a:t>
            </a:r>
            <a:r>
              <a:rPr lang="en-US" dirty="0" smtClean="0"/>
              <a:t>sum  * 2 </a:t>
            </a:r>
            <a:r>
              <a:rPr lang="ru-RU" dirty="0" smtClean="0"/>
              <a:t> </a:t>
            </a:r>
            <a:r>
              <a:rPr lang="en-US" b="0" i="1" dirty="0" smtClean="0"/>
              <a:t>// </a:t>
            </a:r>
            <a:r>
              <a:rPr lang="ru-RU" b="0" i="1" dirty="0" smtClean="0"/>
              <a:t>но можно написать и так (нежелательно)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Если выражения пишутся в одной строке то их обязательно надо разделять запятыми</a:t>
            </a:r>
            <a:r>
              <a:rPr lang="ru-RU" b="0" dirty="0" smtClean="0"/>
              <a:t>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0706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44179"/>
            <a:ext cx="9073008" cy="178510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Точку с запятой между инструкциями можно не ставить, если инструкции находятся на разных строках, а также перед закрывающей скобкой </a:t>
            </a:r>
            <a:r>
              <a:rPr lang="en-US" sz="2000" dirty="0" smtClean="0">
                <a:solidFill>
                  <a:schemeClr val="accent2"/>
                </a:solidFill>
              </a:rPr>
              <a:t>}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err="1">
                <a:solidFill>
                  <a:srgbClr val="002060"/>
                </a:solidFill>
              </a:rPr>
              <a:t>JavaScript</a:t>
            </a:r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интерпретирует </a:t>
            </a:r>
            <a:r>
              <a:rPr lang="ru-RU" dirty="0">
                <a:solidFill>
                  <a:srgbClr val="002060"/>
                </a:solidFill>
              </a:rPr>
              <a:t>разрыв строки как точку с запятой, если следующий </a:t>
            </a:r>
            <a:r>
              <a:rPr lang="ru-RU" dirty="0" err="1">
                <a:solidFill>
                  <a:srgbClr val="002060"/>
                </a:solidFill>
              </a:rPr>
              <a:t>непробельный</a:t>
            </a:r>
            <a:r>
              <a:rPr lang="ru-RU" dirty="0">
                <a:solidFill>
                  <a:srgbClr val="002060"/>
                </a:solidFill>
              </a:rPr>
              <a:t> символ не </a:t>
            </a:r>
            <a:r>
              <a:rPr lang="ru-RU" dirty="0" smtClean="0">
                <a:solidFill>
                  <a:srgbClr val="002060"/>
                </a:solidFill>
              </a:rPr>
              <a:t>может </a:t>
            </a:r>
            <a:r>
              <a:rPr lang="ru-RU" dirty="0">
                <a:solidFill>
                  <a:srgbClr val="002060"/>
                </a:solidFill>
              </a:rPr>
              <a:t>быть интерпретирован как продолжение текущей инструкции. </a:t>
            </a:r>
            <a:r>
              <a:rPr lang="ru-RU" dirty="0" smtClean="0">
                <a:solidFill>
                  <a:srgbClr val="002060"/>
                </a:solidFill>
              </a:rPr>
              <a:t>Например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86823"/>
              </p:ext>
            </p:extLst>
          </p:nvPr>
        </p:nvGraphicFramePr>
        <p:xfrm>
          <a:off x="71064" y="1929465"/>
          <a:ext cx="90374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a = 24;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b = 34;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rgbClr val="7030A0"/>
                          </a:solidFill>
                        </a:rPr>
                        <a:t>Можно</a:t>
                      </a:r>
                      <a:r>
                        <a:rPr lang="ru-RU" sz="1800" baseline="0" dirty="0" smtClean="0">
                          <a:solidFill>
                            <a:srgbClr val="7030A0"/>
                          </a:solidFill>
                        </a:rPr>
                        <a:t>  записать как</a:t>
                      </a:r>
                      <a:r>
                        <a:rPr lang="en-US" sz="1800" baseline="0" dirty="0" smtClean="0">
                          <a:solidFill>
                            <a:srgbClr val="7030A0"/>
                          </a:solidFill>
                        </a:rPr>
                        <a:t>  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a = 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                        b = 34</a:t>
                      </a:r>
                      <a:endParaRPr lang="ru-RU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7030A0"/>
                          </a:solidFill>
                        </a:rPr>
                        <a:t>Но</a:t>
                      </a:r>
                      <a:r>
                        <a:rPr lang="ru-RU" sz="1600" baseline="0" dirty="0" smtClean="0">
                          <a:solidFill>
                            <a:srgbClr val="7030A0"/>
                          </a:solidFill>
                        </a:rPr>
                        <a:t> если записать так 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a = 24; b = 34</a:t>
                      </a:r>
                      <a:endParaRPr lang="ru-RU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то после первого выражения обязательно должна стоять </a:t>
                      </a:r>
                      <a:r>
                        <a:rPr kumimoji="0" lang="en-US" sz="16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ru-RU" sz="1600" b="1" kern="1200" baseline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87737"/>
              </p:ext>
            </p:extLst>
          </p:nvPr>
        </p:nvGraphicFramePr>
        <p:xfrm>
          <a:off x="71064" y="3356992"/>
          <a:ext cx="903744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6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  <a:p>
                      <a:pPr marL="0" algn="l" rtl="0" eaLnBrk="1" latinLnBrk="0" hangingPunct="1"/>
                      <a:endParaRPr kumimoji="0" lang="ru-RU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</a:p>
                    <a:p>
                      <a:pPr marL="0" algn="l" rtl="0" eaLnBrk="1" latinLnBrk="0" hangingPunct="1"/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</a:t>
                      </a:r>
                    </a:p>
                    <a:p>
                      <a:pPr marL="0" algn="l" rtl="0" eaLnBrk="1" latinLnBrk="0" hangingPunct="1"/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algn="l" rtl="0" eaLnBrk="1" latinLnBrk="0" hangingPunct="1"/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console.log(a)</a:t>
                      </a:r>
                      <a:endParaRPr kumimoji="0" lang="ru-RU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JavaScript </a:t>
                      </a:r>
                      <a:r>
                        <a:rPr kumimoji="0" lang="ru-RU" sz="16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интерпретирует как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a; 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= 3; 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</a:t>
                      </a:r>
                      <a:r>
                        <a:rPr kumimoji="0" lang="ru-RU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а);</a:t>
                      </a:r>
                      <a:endParaRPr kumimoji="0"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ru-RU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ru-RU" sz="18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Первый перенос строки  - будет поставлена </a:t>
                      </a:r>
                      <a:r>
                        <a:rPr kumimoji="0" lang="en-US" sz="18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rtl="0" eaLnBrk="1" latinLnBrk="0" hangingPunct="1"/>
                      <a:r>
                        <a:rPr kumimoji="0" lang="ru-RU" sz="18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kumimoji="0" lang="en-US" sz="18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здесь</a:t>
                      </a:r>
                      <a:r>
                        <a:rPr kumimoji="0" lang="ru-RU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символ </a:t>
                      </a:r>
                      <a:r>
                        <a:rPr kumimoji="0" lang="en-US" sz="1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ru-RU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и символ </a:t>
                      </a:r>
                      <a:r>
                        <a:rPr kumimoji="0" lang="ru-RU" sz="1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ru-RU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интерпретируются</a:t>
                      </a:r>
                      <a:r>
                        <a:rPr kumimoji="0" lang="en-US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как продолжение текущей конструкции. </a:t>
                      </a:r>
                      <a:r>
                        <a:rPr kumimoji="0" lang="ru-RU" sz="18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1" kern="120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ru-RU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H="1" flipV="1">
            <a:off x="971600" y="4077072"/>
            <a:ext cx="1656184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>
            <a:off x="395536" y="4221088"/>
            <a:ext cx="216024" cy="72008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755576" y="4581128"/>
            <a:ext cx="1872208" cy="2244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7177"/>
              </p:ext>
            </p:extLst>
          </p:nvPr>
        </p:nvGraphicFramePr>
        <p:xfrm>
          <a:off x="119726" y="5805264"/>
          <a:ext cx="90374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y = a + f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7030A0"/>
                          </a:solidFill>
                        </a:rPr>
                        <a:t>JavaScript </a:t>
                      </a:r>
                      <a:r>
                        <a:rPr lang="ru-RU" sz="1800" dirty="0" smtClean="0">
                          <a:solidFill>
                            <a:srgbClr val="7030A0"/>
                          </a:solidFill>
                        </a:rPr>
                        <a:t>это выражение воспримет</a:t>
                      </a:r>
                      <a:r>
                        <a:rPr lang="ru-RU" sz="1800" baseline="0" dirty="0" smtClean="0">
                          <a:solidFill>
                            <a:srgbClr val="7030A0"/>
                          </a:solidFill>
                        </a:rPr>
                        <a:t> как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800" b="1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sz="18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y = a + f(</a:t>
                      </a:r>
                      <a:r>
                        <a:rPr kumimoji="0" lang="en-US" sz="1800" b="1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kumimoji="0" lang="en-US" sz="18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kumimoji="0" lang="en-US" sz="1800" b="1" kern="1200" baseline="0" dirty="0" err="1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sz="18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ru-RU" sz="1600" b="1" kern="120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96" y="98629"/>
            <a:ext cx="8856984" cy="954107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Правило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ru-RU" dirty="0" smtClean="0">
              <a:solidFill>
                <a:schemeClr val="accent2"/>
              </a:solidFill>
            </a:endParaRPr>
          </a:p>
          <a:p>
            <a:pPr>
              <a:tabLst>
                <a:tab pos="538163" algn="l"/>
              </a:tabLst>
            </a:pPr>
            <a:r>
              <a:rPr lang="ru-RU" dirty="0" smtClean="0"/>
              <a:t>Если конструкция начинается с символов  </a:t>
            </a:r>
            <a:r>
              <a:rPr lang="en-US" sz="2000" dirty="0" smtClean="0">
                <a:solidFill>
                  <a:schemeClr val="accent2"/>
                </a:solidFill>
              </a:rPr>
              <a:t>[  (  + -  /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ru-RU" dirty="0" smtClean="0"/>
              <a:t>то она может быть воспринята как продолжение выражения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19484"/>
              </p:ext>
            </p:extLst>
          </p:nvPr>
        </p:nvGraphicFramePr>
        <p:xfrm>
          <a:off x="107504" y="1173224"/>
          <a:ext cx="9037440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endParaRPr lang="ru-RU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x = 0</a:t>
                      </a:r>
                    </a:p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;[x, x+1, x+2].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</a:rPr>
                        <a:t>forEach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(console.log)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Это пример программы, в </a:t>
                      </a:r>
                      <a:r>
                        <a:rPr kumimoji="0" lang="ru-RU" sz="1800" b="1" kern="120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которй</a:t>
                      </a:r>
                      <a:r>
                        <a:rPr kumimoji="0" lang="ru-RU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выражение начинается с  квадратных скобок </a:t>
                      </a:r>
                      <a:r>
                        <a:rPr kumimoji="0" lang="en-US" sz="1800" b="1" kern="120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kumimoji="0" lang="ru-RU" sz="1600" b="1" kern="1200" baseline="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504" y="2599744"/>
            <a:ext cx="8856984" cy="1477328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Правило </a:t>
            </a:r>
            <a:r>
              <a:rPr lang="en-US" dirty="0" smtClean="0">
                <a:solidFill>
                  <a:schemeClr val="accent2"/>
                </a:solidFill>
              </a:rPr>
              <a:t>2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smtClean="0"/>
              <a:t>Если </a:t>
            </a:r>
            <a:r>
              <a:rPr lang="ru-RU" dirty="0"/>
              <a:t>разрыв строки находится сразу за </a:t>
            </a:r>
            <a:r>
              <a:rPr lang="ru-RU" dirty="0" smtClean="0"/>
              <a:t>одним из ключевых слов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break,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continue, ++, --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ru-RU" dirty="0" smtClean="0"/>
              <a:t>(</a:t>
            </a:r>
            <a:r>
              <a:rPr lang="ru-RU" dirty="0"/>
              <a:t>перед любой другой лексемой), </a:t>
            </a:r>
            <a:r>
              <a:rPr lang="ru-RU" dirty="0" err="1"/>
              <a:t>JavaScript</a:t>
            </a:r>
            <a:r>
              <a:rPr lang="ru-RU" dirty="0"/>
              <a:t> всегда будет  </a:t>
            </a:r>
            <a:r>
              <a:rPr lang="ru-RU" dirty="0" smtClean="0"/>
              <a:t>интерпретировать </a:t>
            </a:r>
            <a:r>
              <a:rPr lang="ru-RU" dirty="0"/>
              <a:t>этот разрыв строки как точку с запятой. </a:t>
            </a:r>
            <a:endParaRPr lang="ru-RU" dirty="0" smtClean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6535"/>
              </p:ext>
            </p:extLst>
          </p:nvPr>
        </p:nvGraphicFramePr>
        <p:xfrm>
          <a:off x="71064" y="4368805"/>
          <a:ext cx="9037440" cy="158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07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rtl="0" eaLnBrk="1" latinLnBrk="0" hangingPunct="1"/>
                      <a:r>
                        <a:rPr kumimoji="0" lang="ru-RU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20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ru-RU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;   </a:t>
                      </a:r>
                      <a:r>
                        <a:rPr kumimoji="0" lang="ru-RU" sz="2000" b="1" kern="120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ru-RU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kumimoji="0" lang="en-US" sz="2000" b="1" kern="120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7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 </a:t>
                      </a:r>
                    </a:p>
                    <a:p>
                      <a:pPr marL="0" algn="l" rtl="0" eaLnBrk="1" latinLnBrk="0" hangingPunct="1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 </a:t>
                      </a:r>
                    </a:p>
                    <a:p>
                      <a:pPr marL="0" algn="l" rtl="0" eaLnBrk="1" latinLnBrk="0" hangingPunct="1"/>
                      <a:r>
                        <a:rPr kumimoji="0" lang="ru-RU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х;  ++у;  </a:t>
                      </a:r>
                      <a:r>
                        <a:rPr lang="ru-RU" sz="1600" b="1" dirty="0" smtClean="0"/>
                        <a:t>а не как    </a:t>
                      </a:r>
                      <a:r>
                        <a:rPr kumimoji="0" lang="ru-RU" sz="20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х++; у. </a:t>
                      </a:r>
                    </a:p>
                    <a:p>
                      <a:endParaRPr lang="ru-RU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96" y="179348"/>
            <a:ext cx="9001000" cy="2031325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5. Блок выражений</a:t>
            </a:r>
            <a:r>
              <a:rPr lang="ru-RU" b="0" dirty="0" smtClean="0"/>
              <a:t> может быть заключен в  фигурные скобки</a:t>
            </a:r>
            <a:r>
              <a:rPr lang="ru-RU" dirty="0" smtClean="0"/>
              <a:t>  </a:t>
            </a:r>
            <a:r>
              <a:rPr lang="en-US" dirty="0" smtClean="0"/>
              <a:t>{}</a:t>
            </a:r>
          </a:p>
          <a:p>
            <a:r>
              <a:rPr lang="ru-RU" b="0" dirty="0" smtClean="0"/>
              <a:t> </a:t>
            </a:r>
            <a:r>
              <a:rPr lang="en-US" b="0" dirty="0" smtClean="0"/>
              <a:t> </a:t>
            </a:r>
            <a:r>
              <a:rPr lang="ru-RU" b="0" dirty="0" smtClean="0"/>
              <a:t> </a:t>
            </a:r>
            <a:r>
              <a:rPr lang="ru-RU" dirty="0" smtClean="0">
                <a:solidFill>
                  <a:schemeClr val="accent2"/>
                </a:solidFill>
              </a:rPr>
              <a:t>Например</a:t>
            </a:r>
          </a:p>
          <a:p>
            <a:endParaRPr lang="ru-RU" b="0" dirty="0" smtClean="0"/>
          </a:p>
          <a:p>
            <a:r>
              <a:rPr lang="en-US" dirty="0" smtClean="0"/>
              <a:t>if </a:t>
            </a:r>
            <a:r>
              <a:rPr lang="en-US" dirty="0"/>
              <a:t>(test)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/>
              <a:t>    test = false;</a:t>
            </a:r>
          </a:p>
          <a:p>
            <a:r>
              <a:rPr lang="en-US" dirty="0"/>
              <a:t>    alert(test);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ru-RU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496" y="2483604"/>
            <a:ext cx="9001000" cy="369332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6. </a:t>
            </a:r>
            <a:r>
              <a:rPr lang="ru-RU" dirty="0" smtClean="0">
                <a:solidFill>
                  <a:schemeClr val="accent2"/>
                </a:solidFill>
              </a:rPr>
              <a:t>Пробелы</a:t>
            </a:r>
            <a:r>
              <a:rPr lang="ru-RU" dirty="0" smtClean="0"/>
              <a:t> </a:t>
            </a:r>
            <a:r>
              <a:rPr lang="ru-RU" b="0" dirty="0" smtClean="0"/>
              <a:t>– </a:t>
            </a:r>
            <a:r>
              <a:rPr lang="ru-RU" dirty="0" smtClean="0"/>
              <a:t>обязательны между ключевыми словами и литералами</a:t>
            </a:r>
            <a:r>
              <a:rPr lang="ru-RU" b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10526" y="40432"/>
            <a:ext cx="3384376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Директива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"use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strict"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704" y="548680"/>
            <a:ext cx="8979792" cy="1200329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Строгий режим </a:t>
            </a:r>
            <a:r>
              <a:rPr lang="en-US" b="1" dirty="0" smtClean="0"/>
              <a:t>"use strict"</a:t>
            </a:r>
            <a:r>
              <a:rPr lang="ru-RU" b="1" dirty="0" smtClean="0"/>
              <a:t> позволяет </a:t>
            </a:r>
            <a:r>
              <a:rPr lang="ru-RU" b="1" dirty="0"/>
              <a:t>выбрать ограниченную версию </a:t>
            </a:r>
            <a:r>
              <a:rPr lang="ru-RU" b="1" dirty="0" err="1"/>
              <a:t>JavaScript</a:t>
            </a:r>
            <a:r>
              <a:rPr lang="ru-RU" b="1" dirty="0"/>
              <a:t>, </a:t>
            </a:r>
            <a:r>
              <a:rPr lang="ru-RU" b="1" dirty="0" smtClean="0"/>
              <a:t>в </a:t>
            </a:r>
            <a:r>
              <a:rPr lang="ru-RU" b="1" dirty="0"/>
              <a:t>которой отключены некоторые </a:t>
            </a:r>
            <a:r>
              <a:rPr lang="ru-RU" b="1" dirty="0" smtClean="0"/>
              <a:t>функциональные</a:t>
            </a:r>
            <a:endParaRPr lang="en-US" b="1" dirty="0" smtClean="0"/>
          </a:p>
          <a:p>
            <a:r>
              <a:rPr lang="ru-RU" b="1" dirty="0" smtClean="0"/>
              <a:t>возможности</a:t>
            </a:r>
            <a:r>
              <a:rPr lang="ru-RU" b="1" dirty="0"/>
              <a:t>, которые вызывают наибольшее количество </a:t>
            </a:r>
            <a:r>
              <a:rPr lang="ru-RU" b="1" dirty="0" smtClean="0"/>
              <a:t>проблем </a:t>
            </a:r>
            <a:r>
              <a:rPr lang="ru-RU" b="1" dirty="0"/>
              <a:t>или при работе с которыми чаще всего </a:t>
            </a:r>
            <a:r>
              <a:rPr lang="ru-RU" b="1" dirty="0" smtClean="0"/>
              <a:t>допускаются</a:t>
            </a:r>
            <a:r>
              <a:rPr lang="en-US" b="1" dirty="0" smtClean="0"/>
              <a:t> </a:t>
            </a:r>
            <a:r>
              <a:rPr lang="ru-RU" b="1" dirty="0" smtClean="0"/>
              <a:t>ошибки.</a:t>
            </a:r>
            <a:endParaRPr lang="en-US" b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844824"/>
            <a:ext cx="3333026" cy="1754326"/>
          </a:xfrm>
          <a:prstGeom prst="rect">
            <a:avLst/>
          </a:prstGeom>
          <a:solidFill>
            <a:schemeClr val="bg1">
              <a:lumMod val="50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Пример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&lt;script&gt;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    </a:t>
            </a:r>
            <a:r>
              <a:rPr lang="en-US" b="1" dirty="0" smtClean="0">
                <a:solidFill>
                  <a:schemeClr val="accent2"/>
                </a:solidFill>
              </a:rPr>
              <a:t>"</a:t>
            </a:r>
            <a:r>
              <a:rPr lang="en-US" b="1" dirty="0">
                <a:solidFill>
                  <a:schemeClr val="accent2"/>
                </a:solidFill>
              </a:rPr>
              <a:t>use strict</a:t>
            </a:r>
            <a:r>
              <a:rPr lang="en-US" b="1" dirty="0" smtClean="0">
                <a:solidFill>
                  <a:schemeClr val="accent2"/>
                </a:solidFill>
              </a:rPr>
              <a:t>";</a:t>
            </a:r>
            <a:endParaRPr lang="ru-RU" b="1" dirty="0" smtClean="0">
              <a:solidFill>
                <a:schemeClr val="accent2"/>
              </a:solidFill>
            </a:endParaRPr>
          </a:p>
          <a:p>
            <a:pPr lvl="1"/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22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...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script&gt;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4222" y="3790781"/>
            <a:ext cx="8962274" cy="646331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Директиву </a:t>
            </a:r>
            <a:r>
              <a:rPr lang="ru-RU" b="1" dirty="0">
                <a:solidFill>
                  <a:schemeClr val="accent2"/>
                </a:solidFill>
              </a:rPr>
              <a:t>"</a:t>
            </a:r>
            <a:r>
              <a:rPr lang="ru-RU" b="1" dirty="0" err="1">
                <a:solidFill>
                  <a:schemeClr val="accent2"/>
                </a:solidFill>
              </a:rPr>
              <a:t>use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 smtClean="0">
                <a:solidFill>
                  <a:schemeClr val="accent2"/>
                </a:solidFill>
              </a:rPr>
              <a:t>strict</a:t>
            </a:r>
            <a:r>
              <a:rPr lang="ru-RU" b="1" dirty="0" smtClean="0">
                <a:solidFill>
                  <a:schemeClr val="accent2"/>
                </a:solidFill>
              </a:rPr>
              <a:t>"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ru-RU" b="1" dirty="0" smtClean="0"/>
              <a:t>можно </a:t>
            </a:r>
            <a:r>
              <a:rPr lang="ru-RU" b="1" dirty="0"/>
              <a:t>указать в начале функции, тогда она будет действовать только в ней.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4581128"/>
            <a:ext cx="3333026" cy="1754326"/>
          </a:xfrm>
          <a:prstGeom prst="rect">
            <a:avLst/>
          </a:prstGeom>
          <a:solidFill>
            <a:schemeClr val="bg1">
              <a:lumMod val="50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&lt;script&gt;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/>
              <a:t>function test() {    </a:t>
            </a:r>
          </a:p>
          <a:p>
            <a:pPr lvl="1"/>
            <a:r>
              <a:rPr lang="en-US" b="1" dirty="0" smtClean="0"/>
              <a:t>    </a:t>
            </a:r>
            <a:r>
              <a:rPr lang="en-US" b="1" dirty="0" smtClean="0">
                <a:solidFill>
                  <a:schemeClr val="accent2"/>
                </a:solidFill>
              </a:rPr>
              <a:t>"use strict";</a:t>
            </a:r>
            <a:endParaRPr lang="ru-RU" b="1" dirty="0" smtClean="0">
              <a:solidFill>
                <a:schemeClr val="accent2"/>
              </a:solidFill>
            </a:endParaRPr>
          </a:p>
          <a:p>
            <a:pPr lvl="1"/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age = 22;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1861037"/>
            <a:ext cx="5328592" cy="1200329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Чтобы </a:t>
            </a:r>
            <a:r>
              <a:rPr lang="ru-RU" b="1" dirty="0"/>
              <a:t>включить </a:t>
            </a:r>
            <a:r>
              <a:rPr lang="ru-RU" b="1" dirty="0" smtClean="0"/>
              <a:t>строгий режим надо </a:t>
            </a:r>
            <a:r>
              <a:rPr lang="ru-RU" b="1" dirty="0"/>
              <a:t>в начале скрипта (или в начале функции объявить директиву </a:t>
            </a:r>
            <a:r>
              <a:rPr lang="ru-RU" b="1" dirty="0" err="1">
                <a:solidFill>
                  <a:schemeClr val="accent2"/>
                </a:solidFill>
              </a:rPr>
              <a:t>use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strict</a:t>
            </a:r>
            <a:r>
              <a:rPr lang="ru-RU" b="1" dirty="0"/>
              <a:t>). Директива не </a:t>
            </a:r>
            <a:r>
              <a:rPr lang="ru-RU" b="1" dirty="0" smtClean="0"/>
              <a:t>поддерживается</a:t>
            </a:r>
            <a:r>
              <a:rPr lang="en-US" b="1" dirty="0" smtClean="0"/>
              <a:t> </a:t>
            </a:r>
            <a:r>
              <a:rPr lang="ru-RU" b="1" dirty="0" smtClean="0"/>
              <a:t> IE9-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2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55776" y="1347733"/>
            <a:ext cx="3888433" cy="2862322"/>
          </a:xfrm>
          <a:prstGeom prst="rect">
            <a:avLst/>
          </a:prstGeom>
          <a:solidFill>
            <a:schemeClr val="bg1">
              <a:lumMod val="50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Пример объявления переменной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22; 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 =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"Вася"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ru-RU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test1 = 23,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test2 = 44,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John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dayOfBirthday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55777" y="2780928"/>
            <a:ext cx="3888432" cy="792088"/>
          </a:xfrm>
          <a:prstGeom prst="rect">
            <a:avLst/>
          </a:prstGeom>
          <a:solidFill>
            <a:srgbClr val="00B0F0">
              <a:alpha val="1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810526" y="116632"/>
            <a:ext cx="3384376" cy="3600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Переменные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48680"/>
            <a:ext cx="8856984" cy="646331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Имя переменной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– это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адрес ячейки оперативной памяти, в которую записано определенное значение.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4509120"/>
            <a:ext cx="8928992" cy="1754326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Что будет, если переменную объявить без ключевого слова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в режиме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"use strict"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будет ошибка;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если у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-элемента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есть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JavaScript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автоматически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создает глобальную переменную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 именем этого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IE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не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разрешает изменять такую переменную, если ее не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объявить с ключевым словом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07504" y="188640"/>
            <a:ext cx="8928992" cy="646331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Переменные могут быть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локальными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и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глобальными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Видимость переменной определяется функцией.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7504" y="932219"/>
            <a:ext cx="8928992" cy="14773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function test(){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chemeClr val="accent2"/>
                </a:solidFill>
              </a:rPr>
              <a:t>var</a:t>
            </a:r>
            <a:r>
              <a:rPr lang="en-US" b="1" dirty="0"/>
              <a:t> message = “hi”;  </a:t>
            </a:r>
            <a:r>
              <a:rPr lang="en-US" dirty="0" smtClean="0"/>
              <a:t>//</a:t>
            </a:r>
            <a:r>
              <a:rPr lang="ru-RU" dirty="0" smtClean="0"/>
              <a:t> локальная переменная</a:t>
            </a:r>
            <a:endParaRPr lang="en-US" dirty="0"/>
          </a:p>
          <a:p>
            <a:r>
              <a:rPr lang="en-US" b="1" dirty="0"/>
              <a:t>}</a:t>
            </a:r>
          </a:p>
          <a:p>
            <a:r>
              <a:rPr lang="en-US" dirty="0" smtClean="0"/>
              <a:t>test</a:t>
            </a:r>
            <a:r>
              <a:rPr lang="en-US" dirty="0"/>
              <a:t>();</a:t>
            </a:r>
          </a:p>
          <a:p>
            <a:r>
              <a:rPr lang="en-US" dirty="0"/>
              <a:t>alert(message); </a:t>
            </a:r>
            <a:r>
              <a:rPr lang="ru-RU" dirty="0" smtClean="0"/>
              <a:t>  </a:t>
            </a:r>
            <a:r>
              <a:rPr lang="en-US" b="1" dirty="0" smtClean="0"/>
              <a:t>//</a:t>
            </a:r>
            <a:r>
              <a:rPr lang="en-US" b="1" dirty="0"/>
              <a:t>error</a:t>
            </a:r>
            <a:r>
              <a:rPr lang="en-US" b="1" dirty="0" smtClean="0"/>
              <a:t>!</a:t>
            </a:r>
            <a:r>
              <a:rPr lang="ru-RU" b="1" dirty="0" smtClean="0"/>
              <a:t> – переменная уже была уничтожена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1820" y="2588711"/>
            <a:ext cx="8928992" cy="1200329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 приведенном примере в теле функции(определенного скобками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 создается переменная </a:t>
            </a:r>
            <a:r>
              <a:rPr lang="en-US" b="1" dirty="0" smtClean="0">
                <a:solidFill>
                  <a:schemeClr val="accent2"/>
                </a:solidFill>
              </a:rPr>
              <a:t>message</a:t>
            </a:r>
            <a:r>
              <a:rPr lang="ru-RU" b="1" dirty="0" smtClean="0"/>
              <a:t>, которая будет существовать в пределах этой области и будет уничтожена как только выполнение кода выйдет за пределы закрывающей скобки функции </a:t>
            </a:r>
            <a:r>
              <a:rPr lang="en-US" b="1" dirty="0" smtClean="0">
                <a:solidFill>
                  <a:schemeClr val="accent2"/>
                </a:solidFill>
              </a:rPr>
              <a:t>}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1012" y="44624"/>
            <a:ext cx="1976823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Типы </a:t>
            </a:r>
            <a:r>
              <a:rPr lang="en-US" dirty="0"/>
              <a:t> </a:t>
            </a:r>
            <a:r>
              <a:rPr lang="ru-RU" dirty="0"/>
              <a:t>данных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476672"/>
            <a:ext cx="9001000" cy="480131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2 категории - простые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типы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 объекты.</a:t>
            </a: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Простые типы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числа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текстовые строки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логические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(булевы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  значения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Специальные значения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и 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являются элементарными значениями, но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они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 относятся ни к числам, ни к строкам, ни к логическим значениям. Каждое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из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них определяет только одно значение своего собственного специального типа.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отсутствие значения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неопределенное значение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Любое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значение в языке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не являющееся числом, строкой, логическим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значением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или специальным значением 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или 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является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объектом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Объекты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специального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типа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массив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и 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функция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1012" y="44624"/>
            <a:ext cx="1976823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Типы </a:t>
            </a:r>
            <a:r>
              <a:rPr lang="en-US" dirty="0"/>
              <a:t> </a:t>
            </a:r>
            <a:r>
              <a:rPr lang="ru-RU" dirty="0"/>
              <a:t>данных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3942"/>
              </p:ext>
            </p:extLst>
          </p:nvPr>
        </p:nvGraphicFramePr>
        <p:xfrm>
          <a:off x="179512" y="548680"/>
          <a:ext cx="8856984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Неопределенный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тип</a:t>
                      </a:r>
                    </a:p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kumimoji="0" lang="ru-RU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имеет только одно значение </a:t>
                      </a:r>
                      <a:r>
                        <a:rPr lang="en-US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Строка 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Привет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err="1" smtClean="0">
                          <a:solidFill>
                            <a:schemeClr val="tx1"/>
                          </a:solidFill>
                        </a:rPr>
                        <a:t>Последовательность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 err="1" smtClean="0">
                          <a:solidFill>
                            <a:schemeClr val="tx1"/>
                          </a:solidFill>
                        </a:rPr>
                        <a:t>символов</a:t>
                      </a:r>
                      <a:endParaRPr lang="uk-UA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uk-UA" b="1" dirty="0" err="1" smtClean="0">
                          <a:solidFill>
                            <a:schemeClr val="tx1"/>
                          </a:solidFill>
                        </a:rPr>
                        <a:t>заключенные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 в  </a:t>
                      </a:r>
                      <a:r>
                        <a:rPr lang="uk-UA" b="1" dirty="0" err="1" smtClean="0">
                          <a:solidFill>
                            <a:schemeClr val="tx1"/>
                          </a:solidFill>
                        </a:rPr>
                        <a:t>кавычки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algn="l" rtl="0" eaLnBrk="1" latinLnBrk="0" hangingPunct="1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kumimoji="0" lang="uk-UA" b="1" kern="120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двойные</a:t>
                      </a:r>
                      <a:r>
                        <a:rPr kumimoji="0" lang="uk-UA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ru-RU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uk-UA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b="1" kern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ru-RU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или одинарные (</a:t>
                      </a:r>
                      <a:r>
                        <a:rPr kumimoji="0" lang="en-US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ru-RU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…'</a:t>
                      </a:r>
                      <a:r>
                        <a:rPr kumimoji="0" lang="ru-RU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kumimoji="0" lang="ru-RU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Число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4.34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Это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последовательность цифр</a:t>
                      </a:r>
                    </a:p>
                    <a:p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перед которыми может стоять</a:t>
                      </a:r>
                    </a:p>
                    <a:p>
                      <a:pPr marL="0" algn="l" rtl="0" eaLnBrk="1" latinLnBrk="0" hangingPunct="1"/>
                      <a:r>
                        <a:rPr kumimoji="0" lang="ru-RU" b="1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знак   -   или   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Логический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rtl="0" eaLnBrk="1" latinLnBrk="0" hangingPunct="1"/>
                      <a:r>
                        <a:rPr kumimoji="0" lang="en-US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kumimoji="0" lang="ru-RU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Истина или ложь – возможны только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эти два значения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Данные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есть, но пока они не определены </a:t>
                      </a:r>
                    </a:p>
                    <a:p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Логически это пустой объект.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Функция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rtl="0" eaLnBrk="1" latinLnBrk="0" hangingPunct="1"/>
                      <a:r>
                        <a:rPr kumimoji="0" lang="en-US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kumimoji="0" lang="ru-RU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 объектно – ориентированном программировании функцию называют </a:t>
                      </a:r>
                      <a:r>
                        <a:rPr lang="ru-RU" b="1" dirty="0" smtClean="0">
                          <a:solidFill>
                            <a:schemeClr val="accent2"/>
                          </a:solidFill>
                        </a:rPr>
                        <a:t>методом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Объект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2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7240"/>
            <a:ext cx="6336704" cy="45943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sz="2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Инструменты для работы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3002"/>
            <a:ext cx="8640960" cy="59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19713"/>
              </p:ext>
            </p:extLst>
          </p:nvPr>
        </p:nvGraphicFramePr>
        <p:xfrm>
          <a:off x="179512" y="116632"/>
          <a:ext cx="8784976" cy="262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Категория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Имеет ли методы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Mutability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kumimoji="0" lang="ru-RU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kumimoji="0" lang="ru-RU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Нет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59832" y="116632"/>
            <a:ext cx="2880320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Оператор  </a:t>
            </a:r>
            <a:r>
              <a:rPr lang="en-US" b="1" dirty="0" err="1">
                <a:solidFill>
                  <a:schemeClr val="accent2"/>
                </a:solidFill>
              </a:rPr>
              <a:t>typeof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902" y="764704"/>
            <a:ext cx="8510562" cy="107721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Определяет тип переменной. Имеет синтаксис</a:t>
            </a:r>
          </a:p>
          <a:p>
            <a:r>
              <a:rPr lang="ru-RU" sz="2800" dirty="0">
                <a:solidFill>
                  <a:srgbClr val="FF0000"/>
                </a:solidFill>
              </a:rPr>
              <a:t>     </a:t>
            </a:r>
            <a:r>
              <a:rPr lang="en-US" sz="2800" dirty="0" err="1">
                <a:solidFill>
                  <a:srgbClr val="FF0000"/>
                </a:solidFill>
              </a:rPr>
              <a:t>typeof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ru-RU" sz="2800" dirty="0">
                <a:solidFill>
                  <a:srgbClr val="FF0000"/>
                </a:solidFill>
              </a:rPr>
              <a:t>  </a:t>
            </a:r>
            <a:r>
              <a:rPr lang="ru-RU" sz="2800" dirty="0" err="1">
                <a:solidFill>
                  <a:srgbClr val="FF0000"/>
                </a:solidFill>
              </a:rPr>
              <a:t>имя_переменной</a:t>
            </a:r>
            <a:endParaRPr lang="ru-RU" sz="28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7902" y="2132856"/>
            <a:ext cx="8510562" cy="2800767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Результат выполнения будет</a:t>
            </a:r>
          </a:p>
          <a:p>
            <a:endParaRPr lang="ru-RU" dirty="0"/>
          </a:p>
          <a:p>
            <a:r>
              <a:rPr lang="en-US" dirty="0" smtClean="0">
                <a:solidFill>
                  <a:srgbClr val="002060"/>
                </a:solidFill>
              </a:rPr>
              <a:t>"undefined"</a:t>
            </a:r>
            <a:r>
              <a:rPr lang="en-US" dirty="0" smtClean="0"/>
              <a:t> </a:t>
            </a:r>
            <a:r>
              <a:rPr lang="ru-RU" dirty="0" smtClean="0"/>
              <a:t> - если переменная имеет величину </a:t>
            </a:r>
            <a:r>
              <a:rPr lang="en-US" sz="2000" dirty="0" smtClean="0">
                <a:solidFill>
                  <a:srgbClr val="FF0000"/>
                </a:solidFill>
              </a:rPr>
              <a:t>undefined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"</a:t>
            </a:r>
            <a:r>
              <a:rPr lang="en-US" dirty="0" err="1" smtClean="0">
                <a:solidFill>
                  <a:srgbClr val="002060"/>
                </a:solidFill>
              </a:rPr>
              <a:t>boolean</a:t>
            </a:r>
            <a:r>
              <a:rPr lang="en-US" dirty="0" smtClean="0">
                <a:solidFill>
                  <a:srgbClr val="002060"/>
                </a:solidFill>
              </a:rPr>
              <a:t>"</a:t>
            </a:r>
            <a:r>
              <a:rPr lang="en-US" dirty="0" smtClean="0"/>
              <a:t> </a:t>
            </a:r>
            <a:r>
              <a:rPr lang="ru-RU" dirty="0" smtClean="0"/>
              <a:t>   - если </a:t>
            </a:r>
            <a:r>
              <a:rPr lang="ru-RU" dirty="0"/>
              <a:t>переменная имеет </a:t>
            </a:r>
            <a:r>
              <a:rPr lang="ru-RU" dirty="0" smtClean="0"/>
              <a:t>величину </a:t>
            </a:r>
            <a:r>
              <a:rPr lang="en-US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Boolean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"string"</a:t>
            </a:r>
            <a:r>
              <a:rPr lang="en-US" dirty="0" smtClean="0"/>
              <a:t> </a:t>
            </a:r>
            <a:r>
              <a:rPr lang="ru-RU" dirty="0" smtClean="0"/>
              <a:t>    - </a:t>
            </a:r>
            <a:r>
              <a:rPr lang="ru-RU" dirty="0"/>
              <a:t>если переменная имеет величину</a:t>
            </a:r>
            <a:r>
              <a:rPr lang="en-US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"number"</a:t>
            </a:r>
            <a:r>
              <a:rPr lang="en-US" dirty="0" smtClean="0"/>
              <a:t> </a:t>
            </a:r>
            <a:r>
              <a:rPr lang="ru-RU" dirty="0" smtClean="0"/>
              <a:t>    - </a:t>
            </a:r>
            <a:r>
              <a:rPr lang="ru-RU" dirty="0"/>
              <a:t>если переменная имеет </a:t>
            </a:r>
            <a:r>
              <a:rPr lang="ru-RU" dirty="0" smtClean="0"/>
              <a:t>величину </a:t>
            </a:r>
            <a:r>
              <a:rPr lang="en-US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number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"object"  </a:t>
            </a:r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ru-RU" dirty="0" smtClean="0"/>
              <a:t>- </a:t>
            </a:r>
            <a:r>
              <a:rPr lang="ru-RU" dirty="0"/>
              <a:t>если переменная имеет </a:t>
            </a:r>
            <a:r>
              <a:rPr lang="ru-RU" dirty="0" smtClean="0"/>
              <a:t> тип</a:t>
            </a:r>
            <a:r>
              <a:rPr lang="en-US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dirty="0"/>
              <a:t>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</a:t>
            </a:r>
            <a:r>
              <a:rPr lang="en-US" dirty="0" smtClean="0"/>
              <a:t>(</a:t>
            </a:r>
            <a:r>
              <a:rPr lang="ru-RU" dirty="0" smtClean="0"/>
              <a:t>кроме функции</a:t>
            </a:r>
            <a:r>
              <a:rPr lang="en-US" dirty="0" smtClean="0"/>
              <a:t>) </a:t>
            </a:r>
            <a:r>
              <a:rPr lang="ru-RU" dirty="0" smtClean="0"/>
              <a:t> или </a:t>
            </a:r>
            <a:r>
              <a:rPr lang="en-US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"function"</a:t>
            </a:r>
            <a:r>
              <a:rPr lang="en-US" dirty="0" smtClean="0"/>
              <a:t> </a:t>
            </a:r>
            <a:r>
              <a:rPr lang="ru-RU" dirty="0" smtClean="0"/>
              <a:t>  - </a:t>
            </a:r>
            <a:r>
              <a:rPr lang="ru-RU" dirty="0"/>
              <a:t>если переменная </a:t>
            </a:r>
            <a:r>
              <a:rPr lang="ru-RU" dirty="0" smtClean="0"/>
              <a:t>имеет тип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07504" y="332656"/>
            <a:ext cx="8856984" cy="3693319"/>
            <a:chOff x="237902" y="2492896"/>
            <a:chExt cx="8136904" cy="3693319"/>
          </a:xfrm>
        </p:grpSpPr>
        <p:sp>
          <p:nvSpPr>
            <p:cNvPr id="3" name="TextBox 2"/>
            <p:cNvSpPr txBox="1"/>
            <p:nvPr/>
          </p:nvSpPr>
          <p:spPr>
            <a:xfrm>
              <a:off x="237902" y="2492896"/>
              <a:ext cx="8136904" cy="3693319"/>
            </a:xfrm>
            <a:prstGeom prst="rect">
              <a:avLst/>
            </a:prstGeom>
            <a:solidFill>
              <a:srgbClr val="92D050">
                <a:alpha val="8000"/>
              </a:srgb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b="1"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 err="1"/>
                <a:t>var</a:t>
              </a:r>
              <a:r>
                <a:rPr lang="en-US" dirty="0"/>
                <a:t> age = 22;</a:t>
              </a:r>
            </a:p>
            <a:p>
              <a:r>
                <a:rPr lang="en-US" dirty="0" err="1"/>
                <a:t>var</a:t>
              </a:r>
              <a:r>
                <a:rPr lang="en-US" dirty="0"/>
                <a:t> name='John';</a:t>
              </a:r>
            </a:p>
            <a:p>
              <a:r>
                <a:rPr lang="en-US" dirty="0" err="1"/>
                <a:t>booleanVar</a:t>
              </a:r>
              <a:r>
                <a:rPr lang="en-US" dirty="0"/>
                <a:t> = true;</a:t>
              </a:r>
            </a:p>
            <a:p>
              <a:r>
                <a:rPr lang="en-US" dirty="0" err="1"/>
                <a:t>var</a:t>
              </a:r>
              <a:r>
                <a:rPr lang="en-US" dirty="0"/>
                <a:t> </a:t>
              </a:r>
              <a:r>
                <a:rPr lang="en-US" dirty="0" err="1"/>
                <a:t>newVar</a:t>
              </a:r>
              <a:r>
                <a:rPr lang="en-US" dirty="0"/>
                <a:t>;</a:t>
              </a:r>
            </a:p>
            <a:p>
              <a:r>
                <a:rPr lang="en-US" dirty="0" err="1"/>
                <a:t>nullVar</a:t>
              </a:r>
              <a:r>
                <a:rPr lang="en-US" dirty="0"/>
                <a:t> = null;</a:t>
              </a:r>
              <a:endParaRPr lang="ru-RU" dirty="0"/>
            </a:p>
            <a:p>
              <a:endParaRPr lang="ru-RU" dirty="0"/>
            </a:p>
            <a:p>
              <a:endParaRPr lang="en-US" dirty="0"/>
            </a:p>
            <a:p>
              <a:r>
                <a:rPr lang="en-US" dirty="0"/>
                <a:t>alert(</a:t>
              </a:r>
              <a:r>
                <a:rPr lang="en-US" dirty="0" err="1"/>
                <a:t>typeof</a:t>
              </a:r>
              <a:r>
                <a:rPr lang="en-US" dirty="0"/>
                <a:t> </a:t>
              </a:r>
              <a:r>
                <a:rPr lang="ru-RU" dirty="0"/>
                <a:t> </a:t>
              </a:r>
              <a:r>
                <a:rPr lang="en-US" dirty="0"/>
                <a:t> age);</a:t>
              </a:r>
              <a:r>
                <a:rPr lang="ru-RU" dirty="0"/>
                <a:t>   </a:t>
              </a:r>
              <a:r>
                <a:rPr lang="en-US" dirty="0"/>
                <a:t>         </a:t>
              </a:r>
              <a:r>
                <a:rPr lang="en-US" dirty="0" smtClean="0"/>
                <a:t>// </a:t>
              </a:r>
              <a:r>
                <a:rPr lang="ru-RU" dirty="0" smtClean="0"/>
                <a:t>Выведет</a:t>
              </a:r>
              <a:r>
                <a:rPr lang="en-US" dirty="0" smtClean="0"/>
                <a:t>  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</a:rPr>
                <a:t>number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endParaRPr lang="ru-RU" dirty="0">
                <a:solidFill>
                  <a:srgbClr val="FF0000"/>
                </a:solidFill>
              </a:endParaRPr>
            </a:p>
            <a:p>
              <a:r>
                <a:rPr lang="en-US" dirty="0"/>
                <a:t>alert(</a:t>
              </a:r>
              <a:r>
                <a:rPr lang="en-US" dirty="0" err="1"/>
                <a:t>typeof</a:t>
              </a:r>
              <a:r>
                <a:rPr lang="en-US" dirty="0"/>
                <a:t> </a:t>
              </a:r>
              <a:r>
                <a:rPr lang="ru-RU" dirty="0"/>
                <a:t> </a:t>
              </a:r>
              <a:r>
                <a:rPr lang="en-US" dirty="0"/>
                <a:t> name);</a:t>
              </a:r>
              <a:r>
                <a:rPr lang="ru-RU" dirty="0"/>
                <a:t>   </a:t>
              </a:r>
              <a:r>
                <a:rPr lang="en-US" dirty="0"/>
                <a:t>        </a:t>
              </a:r>
              <a:r>
                <a:rPr lang="en-US" dirty="0" smtClean="0"/>
                <a:t>// </a:t>
              </a:r>
              <a:r>
                <a:rPr lang="ru-RU" dirty="0" smtClean="0"/>
                <a:t>Выведет</a:t>
              </a:r>
              <a:r>
                <a:rPr lang="en-US" dirty="0" smtClean="0"/>
                <a:t>  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</a:rPr>
                <a:t>string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endParaRPr lang="ru-RU" dirty="0">
                <a:solidFill>
                  <a:srgbClr val="FF0000"/>
                </a:solidFill>
              </a:endParaRPr>
            </a:p>
            <a:p>
              <a:r>
                <a:rPr lang="en-US" dirty="0"/>
                <a:t>alert(</a:t>
              </a:r>
              <a:r>
                <a:rPr lang="en-US" dirty="0" err="1"/>
                <a:t>typeof</a:t>
              </a:r>
              <a:r>
                <a:rPr lang="en-US" dirty="0"/>
                <a:t>   </a:t>
              </a:r>
              <a:r>
                <a:rPr lang="en-US" dirty="0" err="1"/>
                <a:t>booleanVar</a:t>
              </a:r>
              <a:r>
                <a:rPr lang="en-US" dirty="0"/>
                <a:t>);</a:t>
              </a:r>
              <a:r>
                <a:rPr lang="ru-RU" dirty="0"/>
                <a:t>   </a:t>
              </a:r>
              <a:r>
                <a:rPr lang="en-US" dirty="0"/>
                <a:t>  // </a:t>
              </a:r>
              <a:r>
                <a:rPr lang="ru-RU" dirty="0" smtClean="0"/>
                <a:t>Выведет</a:t>
              </a:r>
              <a:r>
                <a:rPr lang="en-US" dirty="0" smtClean="0"/>
                <a:t>  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 err="1" smtClean="0">
                  <a:solidFill>
                    <a:srgbClr val="FF0000"/>
                  </a:solidFill>
                </a:rPr>
                <a:t>boolean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endParaRPr lang="en-US" dirty="0">
                <a:solidFill>
                  <a:srgbClr val="FF0000"/>
                </a:solidFill>
              </a:endParaRPr>
            </a:p>
            <a:p>
              <a:r>
                <a:rPr lang="en-US" dirty="0"/>
                <a:t>alert(</a:t>
              </a:r>
              <a:r>
                <a:rPr lang="en-US" dirty="0" err="1"/>
                <a:t>typeof</a:t>
              </a:r>
              <a:r>
                <a:rPr lang="en-US" dirty="0"/>
                <a:t>   </a:t>
              </a:r>
              <a:r>
                <a:rPr lang="en-US" dirty="0" err="1"/>
                <a:t>newVar</a:t>
              </a:r>
              <a:r>
                <a:rPr lang="en-US" dirty="0"/>
                <a:t>);</a:t>
              </a:r>
              <a:r>
                <a:rPr lang="ru-RU" dirty="0"/>
                <a:t>   </a:t>
              </a:r>
              <a:r>
                <a:rPr lang="en-US" dirty="0"/>
                <a:t>      </a:t>
              </a:r>
              <a:r>
                <a:rPr lang="en-US" dirty="0" smtClean="0"/>
                <a:t>// </a:t>
              </a:r>
              <a:r>
                <a:rPr lang="ru-RU" dirty="0"/>
                <a:t>Выведет</a:t>
              </a:r>
              <a:r>
                <a:rPr lang="en-US" dirty="0"/>
                <a:t>  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</a:rPr>
                <a:t>undefined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 smtClean="0"/>
                <a:t> </a:t>
              </a:r>
              <a:r>
                <a:rPr lang="ru-RU" dirty="0" smtClean="0"/>
                <a:t> </a:t>
              </a:r>
            </a:p>
            <a:p>
              <a:r>
                <a:rPr lang="en-US" dirty="0" smtClean="0"/>
                <a:t>alert(</a:t>
              </a:r>
              <a:r>
                <a:rPr lang="en-US" dirty="0" err="1" smtClean="0"/>
                <a:t>typeof</a:t>
              </a:r>
              <a:r>
                <a:rPr lang="en-US" dirty="0" smtClean="0"/>
                <a:t> </a:t>
              </a:r>
              <a:r>
                <a:rPr lang="en-US" dirty="0"/>
                <a:t>null);</a:t>
              </a:r>
              <a:r>
                <a:rPr lang="ru-RU" dirty="0"/>
                <a:t>   </a:t>
              </a:r>
              <a:r>
                <a:rPr lang="en-US" dirty="0"/>
                <a:t> </a:t>
              </a:r>
              <a:r>
                <a:rPr lang="en-US" dirty="0" smtClean="0"/>
                <a:t>//</a:t>
              </a:r>
              <a:r>
                <a:rPr lang="ru-RU" dirty="0" smtClean="0"/>
                <a:t>выведет</a:t>
              </a:r>
              <a:r>
                <a:rPr lang="en-US" dirty="0" smtClean="0"/>
                <a:t> 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</a:rPr>
                <a:t>object</a:t>
              </a:r>
              <a:r>
                <a:rPr lang="en-US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ru-RU" sz="1600" dirty="0" smtClean="0"/>
                <a:t>(ссылка </a:t>
              </a:r>
              <a:r>
                <a:rPr lang="ru-RU" sz="1600" dirty="0"/>
                <a:t>на пустой объект</a:t>
              </a:r>
              <a:r>
                <a:rPr lang="en-US" sz="1600" dirty="0" smtClean="0"/>
                <a:t>)</a:t>
              </a:r>
              <a:endParaRPr lang="ru-RU" sz="1600" dirty="0" smtClean="0"/>
            </a:p>
            <a:p>
              <a:r>
                <a:rPr lang="en-US" dirty="0"/>
                <a:t>alert(</a:t>
              </a:r>
              <a:r>
                <a:rPr lang="en-US" dirty="0" err="1"/>
                <a:t>typeof</a:t>
              </a:r>
              <a:r>
                <a:rPr lang="en-US" dirty="0"/>
                <a:t> </a:t>
              </a:r>
              <a:r>
                <a:rPr lang="en-US" dirty="0" err="1" smtClean="0"/>
                <a:t>noVal</a:t>
              </a:r>
              <a:r>
                <a:rPr lang="en-US" dirty="0" smtClean="0"/>
                <a:t>); // </a:t>
              </a:r>
              <a:r>
                <a:rPr lang="ru-RU" dirty="0" smtClean="0"/>
                <a:t>выведет 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r>
                <a:rPr lang="en-US" dirty="0" smtClean="0">
                  <a:solidFill>
                    <a:srgbClr val="FF0000"/>
                  </a:solidFill>
                </a:rPr>
                <a:t>undefined</a:t>
              </a:r>
              <a:r>
                <a:rPr lang="en-US" dirty="0">
                  <a:solidFill>
                    <a:srgbClr val="FF0000"/>
                  </a:solidFill>
                  <a:latin typeface="Courier New"/>
                  <a:cs typeface="Courier New"/>
                </a:rPr>
                <a:t>"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94586" y="2496509"/>
              <a:ext cx="195016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</a:lstStyle>
            <a:p>
              <a:r>
                <a:rPr lang="en-US" b="1" dirty="0" smtClean="0"/>
                <a:t>typeof.html</a:t>
              </a:r>
              <a:endParaRPr lang="ru-RU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4509120"/>
            <a:ext cx="8856984" cy="1200329"/>
          </a:xfrm>
          <a:prstGeom prst="rect">
            <a:avLst/>
          </a:prstGeom>
          <a:solidFill>
            <a:schemeClr val="accent3">
              <a:lumMod val="20000"/>
              <a:lumOff val="80000"/>
              <a:alpha val="48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Обратите внимание, что неинициализированная переменная </a:t>
            </a:r>
            <a:r>
              <a:rPr lang="en-US" b="1" dirty="0" err="1" smtClean="0"/>
              <a:t>newVar</a:t>
            </a:r>
            <a:r>
              <a:rPr lang="ru-RU" b="1" dirty="0" smtClean="0"/>
              <a:t> </a:t>
            </a:r>
            <a:r>
              <a:rPr lang="ru-RU" dirty="0" smtClean="0"/>
              <a:t>интерпретируется как</a:t>
            </a:r>
            <a:r>
              <a:rPr lang="ru-RU" b="1" dirty="0" smtClean="0"/>
              <a:t> </a:t>
            </a:r>
            <a:r>
              <a:rPr lang="en-US" dirty="0">
                <a:cs typeface="Courier New"/>
              </a:rPr>
              <a:t>"</a:t>
            </a:r>
            <a:r>
              <a:rPr lang="en-US" b="1" dirty="0" smtClean="0"/>
              <a:t>undefined</a:t>
            </a:r>
            <a:r>
              <a:rPr lang="en-US" dirty="0">
                <a:cs typeface="Courier New"/>
              </a:rPr>
              <a:t>"</a:t>
            </a:r>
            <a:r>
              <a:rPr lang="ru-RU" b="1" dirty="0" smtClean="0"/>
              <a:t>, </a:t>
            </a:r>
            <a:r>
              <a:rPr lang="ru-RU" dirty="0" smtClean="0"/>
              <a:t>и также переменная </a:t>
            </a:r>
            <a:r>
              <a:rPr lang="en-US" b="1" dirty="0" err="1"/>
              <a:t>noVal</a:t>
            </a:r>
            <a:r>
              <a:rPr lang="ru-RU" b="1" dirty="0" smtClean="0"/>
              <a:t>,</a:t>
            </a:r>
            <a:r>
              <a:rPr lang="ru-RU" dirty="0" smtClean="0"/>
              <a:t> которая вообще не существует(и не задекларирована) тоже интерпретируется как </a:t>
            </a:r>
            <a:r>
              <a:rPr lang="en-US" dirty="0">
                <a:cs typeface="Courier New"/>
              </a:rPr>
              <a:t>"</a:t>
            </a:r>
            <a:r>
              <a:rPr lang="en-US" b="1" dirty="0" smtClean="0"/>
              <a:t>undefined</a:t>
            </a:r>
            <a:r>
              <a:rPr lang="en-US" dirty="0">
                <a:cs typeface="Courier New"/>
              </a:rPr>
              <a:t>"</a:t>
            </a:r>
            <a:r>
              <a:rPr lang="ru-RU" b="1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3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836" y="107340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48680"/>
            <a:ext cx="9007594" cy="147732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Имеет</a:t>
            </a:r>
            <a:r>
              <a:rPr lang="en-US" dirty="0"/>
              <a:t> </a:t>
            </a:r>
            <a:r>
              <a:rPr lang="ru-RU" dirty="0"/>
              <a:t>только 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err="1" smtClean="0"/>
              <a:t>значени</a:t>
            </a:r>
            <a:r>
              <a:rPr lang="en-US" dirty="0"/>
              <a:t>e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r>
              <a:rPr lang="ru-RU" dirty="0" smtClean="0"/>
              <a:t>Значение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это пустой объект. Поэтому</a:t>
            </a:r>
          </a:p>
          <a:p>
            <a:endParaRPr lang="ru-RU" dirty="0"/>
          </a:p>
          <a:p>
            <a:r>
              <a:rPr lang="en-US" dirty="0" err="1" smtClean="0"/>
              <a:t>var</a:t>
            </a:r>
            <a:r>
              <a:rPr lang="en-US" dirty="0" smtClean="0"/>
              <a:t>  car = null;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typeof</a:t>
            </a:r>
            <a:r>
              <a:rPr lang="en-US" dirty="0" smtClean="0"/>
              <a:t>  car); // </a:t>
            </a:r>
            <a:r>
              <a:rPr lang="ru-RU" dirty="0" smtClean="0"/>
              <a:t>выводится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97100"/>
            <a:ext cx="19501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smtClean="0"/>
              <a:t>null.html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132856"/>
            <a:ext cx="8856984" cy="2585323"/>
          </a:xfrm>
          <a:prstGeom prst="rect">
            <a:avLst/>
          </a:prstGeom>
          <a:solidFill>
            <a:schemeClr val="bg1">
              <a:lumMod val="95000"/>
              <a:alpha val="48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То</a:t>
            </a:r>
            <a:r>
              <a:rPr lang="en-US" b="1" dirty="0" smtClean="0"/>
              <a:t> </a:t>
            </a:r>
            <a:r>
              <a:rPr lang="ru-RU" b="1" dirty="0" smtClean="0"/>
              <a:t>есть можно декларировать пустой объект (например мы еще не знаем что будет в дальнейшем содержать этот объект) а затем по мере необходимости его заполнять</a:t>
            </a:r>
          </a:p>
          <a:p>
            <a:r>
              <a:rPr lang="ru-RU" b="1" dirty="0" smtClean="0"/>
              <a:t>При этом перед обращением к объекту можно проверять пустой он или нет, например</a:t>
            </a:r>
          </a:p>
          <a:p>
            <a:endParaRPr lang="ru-RU" dirty="0"/>
          </a:p>
          <a:p>
            <a:r>
              <a:rPr lang="en-US" b="1" dirty="0">
                <a:solidFill>
                  <a:schemeClr val="accent2"/>
                </a:solidFill>
              </a:rPr>
              <a:t>if </a:t>
            </a:r>
            <a:r>
              <a:rPr lang="en-US" b="1" dirty="0" smtClean="0">
                <a:solidFill>
                  <a:schemeClr val="accent2"/>
                </a:solidFill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</a:rPr>
              <a:t>typeof</a:t>
            </a:r>
            <a:r>
              <a:rPr lang="en-US" b="1" dirty="0" smtClean="0">
                <a:solidFill>
                  <a:schemeClr val="accent2"/>
                </a:solidFill>
              </a:rPr>
              <a:t> car == </a:t>
            </a:r>
            <a:r>
              <a:rPr lang="en-US" b="1" dirty="0">
                <a:solidFill>
                  <a:schemeClr val="accent2"/>
                </a:solidFill>
                <a:cs typeface="Courier New"/>
              </a:rPr>
              <a:t>"</a:t>
            </a:r>
            <a:r>
              <a:rPr lang="en-US" b="1" dirty="0" smtClean="0">
                <a:solidFill>
                  <a:schemeClr val="accent2"/>
                </a:solidFill>
              </a:rPr>
              <a:t>object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"</a:t>
            </a:r>
            <a:r>
              <a:rPr lang="en-US" b="1" dirty="0" smtClean="0">
                <a:solidFill>
                  <a:schemeClr val="accent2"/>
                </a:solidFill>
              </a:rPr>
              <a:t>){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    </a:t>
            </a:r>
            <a:r>
              <a:rPr lang="en-US" i="1" dirty="0" smtClean="0"/>
              <a:t>//</a:t>
            </a:r>
            <a:r>
              <a:rPr lang="ru-RU" i="1" dirty="0" smtClean="0"/>
              <a:t> что то тут делаем</a:t>
            </a:r>
            <a:endParaRPr lang="en-US" i="1" dirty="0"/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ru-RU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85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836" y="107340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Boolean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48680"/>
            <a:ext cx="9007594" cy="1477328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Имеет</a:t>
            </a:r>
            <a:r>
              <a:rPr lang="en-US" dirty="0"/>
              <a:t> </a:t>
            </a:r>
            <a:r>
              <a:rPr lang="ru-RU" dirty="0"/>
              <a:t>только 2 значения –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uk-UA" dirty="0" err="1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 (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истина</a:t>
            </a:r>
            <a:r>
              <a:rPr lang="ru-RU" dirty="0"/>
              <a:t> или </a:t>
            </a:r>
            <a:r>
              <a:rPr lang="ru-RU" dirty="0">
                <a:solidFill>
                  <a:srgbClr val="FF0000"/>
                </a:solidFill>
              </a:rPr>
              <a:t>ложь</a:t>
            </a:r>
            <a:r>
              <a:rPr lang="ru-RU" dirty="0"/>
              <a:t> </a:t>
            </a:r>
            <a:r>
              <a:rPr lang="en-US" dirty="0"/>
              <a:t>)  </a:t>
            </a:r>
            <a:endParaRPr lang="ru-RU" dirty="0"/>
          </a:p>
          <a:p>
            <a:r>
              <a:rPr lang="ru-RU" dirty="0"/>
              <a:t>Все типы имеют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эквиваленты, то есть можно любой тип </a:t>
            </a:r>
          </a:p>
          <a:p>
            <a:r>
              <a:rPr lang="ru-RU" dirty="0"/>
              <a:t>привести к типу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Приведение может быть </a:t>
            </a:r>
            <a:r>
              <a:rPr lang="ru-RU" dirty="0">
                <a:solidFill>
                  <a:srgbClr val="FF0000"/>
                </a:solidFill>
              </a:rPr>
              <a:t>явным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explicitly - </a:t>
            </a:r>
            <a:r>
              <a:rPr lang="ru-RU" dirty="0" smtClean="0"/>
              <a:t>самим </a:t>
            </a:r>
            <a:r>
              <a:rPr lang="ru-RU" dirty="0"/>
              <a:t>программистом) </a:t>
            </a:r>
            <a:r>
              <a:rPr lang="ru-RU" dirty="0" smtClean="0"/>
              <a:t>или</a:t>
            </a:r>
            <a:r>
              <a:rPr lang="en-US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неявным</a:t>
            </a:r>
            <a:r>
              <a:rPr lang="ru-RU" dirty="0" smtClean="0"/>
              <a:t> (</a:t>
            </a:r>
            <a:r>
              <a:rPr lang="en-US" dirty="0" smtClean="0"/>
              <a:t>implicitly - </a:t>
            </a:r>
            <a:r>
              <a:rPr lang="ru-RU" dirty="0" smtClean="0"/>
              <a:t>то </a:t>
            </a:r>
            <a:r>
              <a:rPr lang="ru-RU" dirty="0"/>
              <a:t>есть проводится </a:t>
            </a:r>
            <a:r>
              <a:rPr lang="uk-UA" dirty="0" err="1" smtClean="0"/>
              <a:t>интерпр</a:t>
            </a:r>
            <a:r>
              <a:rPr lang="ru-RU" dirty="0"/>
              <a:t>и</a:t>
            </a:r>
            <a:r>
              <a:rPr lang="uk-UA" dirty="0" err="1" smtClean="0"/>
              <a:t>татором</a:t>
            </a:r>
            <a:r>
              <a:rPr lang="ru-RU" dirty="0" smtClean="0"/>
              <a:t>)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0910" y="2132856"/>
            <a:ext cx="8863578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uk-UA" dirty="0" err="1"/>
              <a:t>Явное</a:t>
            </a:r>
            <a:r>
              <a:rPr lang="uk-UA" dirty="0"/>
              <a:t> </a:t>
            </a:r>
            <a:r>
              <a:rPr lang="uk-UA" dirty="0" err="1"/>
              <a:t>приведение</a:t>
            </a:r>
            <a:endParaRPr lang="uk-UA" dirty="0"/>
          </a:p>
          <a:p>
            <a:r>
              <a:rPr lang="uk-UA" dirty="0"/>
              <a:t>	</a:t>
            </a:r>
            <a:r>
              <a:rPr lang="en-US" b="0" dirty="0" err="1"/>
              <a:t>var</a:t>
            </a:r>
            <a:r>
              <a:rPr lang="en-US" b="0" dirty="0"/>
              <a:t> message = “Hello world!”;</a:t>
            </a:r>
          </a:p>
          <a:p>
            <a:r>
              <a:rPr lang="uk-UA" b="0" dirty="0"/>
              <a:t>	</a:t>
            </a:r>
            <a:r>
              <a:rPr lang="en-US" b="0" dirty="0" err="1"/>
              <a:t>var</a:t>
            </a:r>
            <a:r>
              <a:rPr lang="en-US" b="0" dirty="0"/>
              <a:t> </a:t>
            </a:r>
            <a:r>
              <a:rPr lang="en-US" b="0" dirty="0" err="1"/>
              <a:t>booleanMessage</a:t>
            </a:r>
            <a:r>
              <a:rPr lang="en-US" b="0" dirty="0"/>
              <a:t> = </a:t>
            </a:r>
            <a:r>
              <a:rPr lang="en-US" dirty="0" smtClean="0">
                <a:solidFill>
                  <a:srgbClr val="002060"/>
                </a:solidFill>
              </a:rPr>
              <a:t>Boolean</a:t>
            </a:r>
            <a:r>
              <a:rPr lang="en-US" dirty="0" smtClean="0"/>
              <a:t>( message );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66147"/>
              </p:ext>
            </p:extLst>
          </p:nvPr>
        </p:nvGraphicFramePr>
        <p:xfrm>
          <a:off x="100910" y="3356992"/>
          <a:ext cx="8935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Приведется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к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Приведется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к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непустая строка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Пустая строка 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""   ''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число не равное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 или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любой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Undefinded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undefinded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8264" y="97100"/>
            <a:ext cx="19501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/>
              <a:t>boolean.html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61470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836" y="43542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Number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516781"/>
            <a:ext cx="9007594" cy="646331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uk-UA" dirty="0" err="1" smtClean="0"/>
              <a:t>Представлен</a:t>
            </a:r>
            <a:r>
              <a:rPr lang="uk-UA" dirty="0" smtClean="0"/>
              <a:t> </a:t>
            </a:r>
            <a:r>
              <a:rPr lang="uk-UA" dirty="0" err="1" smtClean="0"/>
              <a:t>цел</a:t>
            </a:r>
            <a:r>
              <a:rPr lang="ru-RU" dirty="0" smtClean="0"/>
              <a:t>ы</a:t>
            </a:r>
            <a:r>
              <a:rPr lang="uk-UA" dirty="0" smtClean="0"/>
              <a:t>ми (</a:t>
            </a:r>
            <a:r>
              <a:rPr lang="en-US" dirty="0" smtClean="0"/>
              <a:t>integer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дробными (</a:t>
            </a:r>
            <a:r>
              <a:rPr lang="en-US" dirty="0" smtClean="0"/>
              <a:t>float</a:t>
            </a:r>
            <a:r>
              <a:rPr lang="ru-RU" dirty="0" smtClean="0"/>
              <a:t>)</a:t>
            </a:r>
            <a:r>
              <a:rPr lang="uk-UA" dirty="0"/>
              <a:t> </a:t>
            </a:r>
            <a:r>
              <a:rPr lang="uk-UA" dirty="0" smtClean="0"/>
              <a:t>числами. </a:t>
            </a:r>
          </a:p>
          <a:p>
            <a:r>
              <a:rPr lang="uk-UA" dirty="0" smtClean="0"/>
              <a:t>Тип </a:t>
            </a:r>
            <a:r>
              <a:rPr lang="uk-UA" dirty="0" err="1" smtClean="0"/>
              <a:t>хранится</a:t>
            </a:r>
            <a:r>
              <a:rPr lang="uk-UA" dirty="0" smtClean="0"/>
              <a:t> в 64-битном формате</a:t>
            </a:r>
            <a:r>
              <a:rPr lang="en-US" dirty="0" smtClean="0"/>
              <a:t> IEEE 754</a:t>
            </a:r>
            <a:endParaRPr lang="uk-U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496" y="1274569"/>
            <a:ext cx="9007594" cy="1754326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Целые числа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digit = 34; </a:t>
            </a:r>
            <a:r>
              <a:rPr lang="en-US" dirty="0" smtClean="0"/>
              <a:t>  </a:t>
            </a:r>
            <a:r>
              <a:rPr lang="en-US" i="1" dirty="0" smtClean="0">
                <a:solidFill>
                  <a:srgbClr val="002060"/>
                </a:solidFill>
              </a:rPr>
              <a:t>// </a:t>
            </a:r>
            <a:r>
              <a:rPr lang="en-US" i="1" dirty="0">
                <a:solidFill>
                  <a:srgbClr val="002060"/>
                </a:solidFill>
              </a:rPr>
              <a:t>decimal integer – </a:t>
            </a:r>
            <a:r>
              <a:rPr lang="ru-RU" i="1" dirty="0">
                <a:solidFill>
                  <a:srgbClr val="002060"/>
                </a:solidFill>
              </a:rPr>
              <a:t>десятичная система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octal = 089; </a:t>
            </a:r>
            <a:r>
              <a:rPr lang="en-US" dirty="0" smtClean="0"/>
              <a:t> </a:t>
            </a:r>
            <a:r>
              <a:rPr lang="en-US" i="1" dirty="0">
                <a:solidFill>
                  <a:srgbClr val="002060"/>
                </a:solidFill>
              </a:rPr>
              <a:t>// decimal octal - </a:t>
            </a:r>
            <a:r>
              <a:rPr lang="ru-RU" i="1" dirty="0">
                <a:solidFill>
                  <a:srgbClr val="002060"/>
                </a:solidFill>
              </a:rPr>
              <a:t>8-ричная система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hexNum1 = </a:t>
            </a:r>
            <a:r>
              <a:rPr lang="en-US" dirty="0" smtClean="0"/>
              <a:t>0xFF;  </a:t>
            </a:r>
            <a:r>
              <a:rPr lang="en-US" i="1" dirty="0">
                <a:solidFill>
                  <a:srgbClr val="002060"/>
                </a:solidFill>
              </a:rPr>
              <a:t>// </a:t>
            </a:r>
            <a:r>
              <a:rPr lang="ru-RU" i="1" dirty="0">
                <a:solidFill>
                  <a:srgbClr val="002060"/>
                </a:solidFill>
              </a:rPr>
              <a:t>16-ричный (</a:t>
            </a:r>
            <a:r>
              <a:rPr lang="en-US" i="1" dirty="0">
                <a:solidFill>
                  <a:srgbClr val="002060"/>
                </a:solidFill>
              </a:rPr>
              <a:t>hexadecimal</a:t>
            </a:r>
            <a:r>
              <a:rPr lang="ru-RU" i="1" dirty="0">
                <a:solidFill>
                  <a:srgbClr val="002060"/>
                </a:solidFill>
              </a:rPr>
              <a:t>) формат</a:t>
            </a:r>
            <a:endParaRPr lang="en-US" i="1" dirty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var</a:t>
            </a:r>
            <a:r>
              <a:rPr lang="en-US" dirty="0" smtClean="0"/>
              <a:t> n = 3e5;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i="1" dirty="0">
                <a:solidFill>
                  <a:srgbClr val="002060"/>
                </a:solidFill>
              </a:rPr>
              <a:t>//  300000  -  </a:t>
            </a:r>
            <a:r>
              <a:rPr lang="ru-RU" i="1" dirty="0">
                <a:solidFill>
                  <a:srgbClr val="002060"/>
                </a:solidFill>
              </a:rPr>
              <a:t>научная система</a:t>
            </a:r>
          </a:p>
          <a:p>
            <a:r>
              <a:rPr lang="ru-RU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 = </a:t>
            </a:r>
            <a:r>
              <a:rPr lang="ru-RU" dirty="0" smtClean="0"/>
              <a:t>12</a:t>
            </a:r>
            <a:r>
              <a:rPr lang="en-US" dirty="0" smtClean="0"/>
              <a:t>e</a:t>
            </a:r>
            <a:r>
              <a:rPr lang="ru-RU" dirty="0" smtClean="0"/>
              <a:t>-</a:t>
            </a:r>
            <a:r>
              <a:rPr lang="en-US" dirty="0" smtClean="0"/>
              <a:t>5</a:t>
            </a:r>
            <a:r>
              <a:rPr lang="en-US" dirty="0"/>
              <a:t>;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i="1" dirty="0">
                <a:solidFill>
                  <a:srgbClr val="002060"/>
                </a:solidFill>
              </a:rPr>
              <a:t>// 0.00012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02" y="3087543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Дробные числа</a:t>
            </a:r>
          </a:p>
          <a:p>
            <a:r>
              <a:rPr lang="ru-RU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floatNum1 = 1.1;</a:t>
            </a:r>
          </a:p>
          <a:p>
            <a:r>
              <a:rPr lang="ru-RU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floatNum2 = 0.1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02" y="4161854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Диапазон чисел </a:t>
            </a:r>
          </a:p>
          <a:p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Number.MAX_VALUE</a:t>
            </a:r>
            <a:r>
              <a:rPr lang="en-US" dirty="0"/>
              <a:t> = </a:t>
            </a:r>
            <a:r>
              <a:rPr lang="en-US" dirty="0" smtClean="0"/>
              <a:t>1.7976931348623157e+308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Number.MIN_VALUE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5e-324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8264" y="54568"/>
            <a:ext cx="19501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smtClean="0"/>
              <a:t>number.html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274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413" y="511512"/>
            <a:ext cx="9007594" cy="1477328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Если </a:t>
            </a:r>
            <a:r>
              <a:rPr lang="ru-RU" dirty="0"/>
              <a:t>число превышает заданный диапазон, ему присваивается значение  </a:t>
            </a:r>
            <a:r>
              <a:rPr lang="en-US" dirty="0">
                <a:solidFill>
                  <a:srgbClr val="00B050"/>
                </a:solidFill>
              </a:rPr>
              <a:t>Infinity </a:t>
            </a: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 err="1" smtClean="0">
                <a:solidFill>
                  <a:srgbClr val="002060"/>
                </a:solidFill>
              </a:rPr>
              <a:t>in′finiti</a:t>
            </a:r>
            <a:r>
              <a:rPr lang="en-US" dirty="0" smtClean="0">
                <a:solidFill>
                  <a:srgbClr val="002060"/>
                </a:solidFill>
              </a:rPr>
              <a:t>] </a:t>
            </a:r>
            <a:r>
              <a:rPr lang="en-US" dirty="0" smtClean="0">
                <a:solidFill>
                  <a:srgbClr val="3756F2"/>
                </a:solidFill>
              </a:rPr>
              <a:t>- </a:t>
            </a:r>
            <a:r>
              <a:rPr lang="ru-RU" dirty="0">
                <a:solidFill>
                  <a:srgbClr val="3756F2"/>
                </a:solidFill>
              </a:rPr>
              <a:t>бесконечность</a:t>
            </a:r>
            <a:endParaRPr lang="en-US" dirty="0">
              <a:solidFill>
                <a:srgbClr val="3756F2"/>
              </a:solidFill>
            </a:endParaRPr>
          </a:p>
          <a:p>
            <a:r>
              <a:rPr lang="ru-RU" dirty="0"/>
              <a:t>Для определения входит </a:t>
            </a:r>
            <a:r>
              <a:rPr lang="ru-RU" dirty="0" smtClean="0"/>
              <a:t>ли </a:t>
            </a:r>
            <a:r>
              <a:rPr lang="ru-RU" dirty="0"/>
              <a:t>число в требуемый диапазон используется функция  </a:t>
            </a:r>
          </a:p>
          <a:p>
            <a:r>
              <a:rPr lang="ru-RU" dirty="0" smtClean="0"/>
              <a:t>   </a:t>
            </a:r>
            <a:r>
              <a:rPr lang="en-US" dirty="0" err="1">
                <a:solidFill>
                  <a:srgbClr val="FF0000"/>
                </a:solidFill>
              </a:rPr>
              <a:t>isFinite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ru-RU" dirty="0">
                <a:solidFill>
                  <a:srgbClr val="FF0000"/>
                </a:solidFill>
              </a:rPr>
              <a:t>число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возвращает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true  </a:t>
            </a:r>
            <a:r>
              <a:rPr lang="ru-RU" dirty="0"/>
              <a:t>или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['</a:t>
            </a:r>
            <a:r>
              <a:rPr lang="en-US" dirty="0" err="1">
                <a:solidFill>
                  <a:srgbClr val="002060"/>
                </a:solidFill>
              </a:rPr>
              <a:t>fainait</a:t>
            </a:r>
            <a:r>
              <a:rPr lang="en-US" dirty="0" smtClean="0">
                <a:solidFill>
                  <a:srgbClr val="002060"/>
                </a:solidFill>
              </a:rPr>
              <a:t>]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82" y="2132856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Деление на 0</a:t>
            </a:r>
          </a:p>
          <a:p>
            <a:r>
              <a:rPr lang="ru-RU" dirty="0"/>
              <a:t>1</a:t>
            </a:r>
            <a:r>
              <a:rPr lang="en-US" dirty="0"/>
              <a:t>/</a:t>
            </a:r>
            <a:r>
              <a:rPr lang="ru-RU" dirty="0"/>
              <a:t>0</a:t>
            </a:r>
            <a:r>
              <a:rPr lang="en-US" dirty="0"/>
              <a:t> = Infinity // </a:t>
            </a:r>
            <a:r>
              <a:rPr lang="ru-RU" dirty="0"/>
              <a:t>то</a:t>
            </a:r>
            <a:r>
              <a:rPr lang="en-US" dirty="0"/>
              <a:t> </a:t>
            </a:r>
            <a:r>
              <a:rPr lang="ru-RU" dirty="0"/>
              <a:t>есть бесконечность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2371" y="3275692"/>
            <a:ext cx="5076564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>
                <a:solidFill>
                  <a:srgbClr val="002060"/>
                </a:solidFill>
              </a:rPr>
              <a:t>Значение </a:t>
            </a:r>
            <a:r>
              <a:rPr lang="en-US" dirty="0" err="1" smtClean="0">
                <a:solidFill>
                  <a:srgbClr val="002060"/>
                </a:solidFill>
              </a:rPr>
              <a:t>NaN</a:t>
            </a:r>
            <a:r>
              <a:rPr lang="en-US" dirty="0" smtClean="0">
                <a:solidFill>
                  <a:srgbClr val="002060"/>
                </a:solidFill>
              </a:rPr>
              <a:t> – not a number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151" y="3717032"/>
            <a:ext cx="9007594" cy="877163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1700" dirty="0" smtClean="0"/>
              <a:t>Служит для того чтобы показать, что оператор выполняющий действие над числами вернул результат не являющий числом </a:t>
            </a:r>
            <a:endParaRPr lang="en-US" sz="1700" dirty="0" smtClean="0"/>
          </a:p>
          <a:p>
            <a:r>
              <a:rPr lang="ru-RU" sz="1700" dirty="0" smtClean="0"/>
              <a:t>(</a:t>
            </a:r>
            <a:r>
              <a:rPr lang="ru-RU" sz="1700" dirty="0" smtClean="0">
                <a:solidFill>
                  <a:schemeClr val="accent2"/>
                </a:solidFill>
              </a:rPr>
              <a:t>например при делении </a:t>
            </a:r>
            <a:r>
              <a:rPr lang="en-US" sz="1700" dirty="0" smtClean="0">
                <a:solidFill>
                  <a:schemeClr val="accent2"/>
                </a:solidFill>
              </a:rPr>
              <a:t>0/</a:t>
            </a:r>
            <a:r>
              <a:rPr lang="ru-RU" sz="1700" dirty="0" smtClean="0">
                <a:solidFill>
                  <a:schemeClr val="accent2"/>
                </a:solidFill>
              </a:rPr>
              <a:t>0</a:t>
            </a:r>
            <a:r>
              <a:rPr lang="ru-RU" sz="1700" dirty="0" smtClean="0"/>
              <a:t>).</a:t>
            </a:r>
            <a:endParaRPr lang="uk-UA" sz="17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82151" y="4710043"/>
            <a:ext cx="9007594" cy="2031325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Особенности</a:t>
            </a:r>
          </a:p>
          <a:p>
            <a:r>
              <a:rPr lang="ru-RU" dirty="0" smtClean="0"/>
              <a:t>1.Любая операция с </a:t>
            </a:r>
            <a:r>
              <a:rPr lang="en-US" dirty="0" err="1" smtClean="0"/>
              <a:t>NaN</a:t>
            </a:r>
            <a:r>
              <a:rPr lang="ru-RU" dirty="0" smtClean="0"/>
              <a:t> возвращает результат  = </a:t>
            </a:r>
            <a:r>
              <a:rPr lang="en-US" dirty="0" err="1" smtClean="0"/>
              <a:t>NaN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ru-RU" dirty="0" smtClean="0"/>
              <a:t>.</a:t>
            </a:r>
            <a:r>
              <a:rPr lang="en-US" dirty="0" err="1" smtClean="0"/>
              <a:t>NaN</a:t>
            </a:r>
            <a:r>
              <a:rPr lang="ru-RU" dirty="0" smtClean="0"/>
              <a:t> не</a:t>
            </a:r>
            <a:r>
              <a:rPr lang="en-US" dirty="0" smtClean="0"/>
              <a:t> </a:t>
            </a:r>
            <a:r>
              <a:rPr lang="ru-RU" dirty="0" smtClean="0"/>
              <a:t>равно никакой величине, в том числе и самой </a:t>
            </a:r>
            <a:r>
              <a:rPr lang="en-US" dirty="0" err="1"/>
              <a:t>NaN</a:t>
            </a:r>
            <a:r>
              <a:rPr lang="ru-RU" dirty="0" smtClean="0"/>
              <a:t>.</a:t>
            </a:r>
          </a:p>
          <a:p>
            <a:r>
              <a:rPr lang="ru-RU" dirty="0"/>
              <a:t> </a:t>
            </a:r>
            <a:r>
              <a:rPr lang="ru-RU" dirty="0" smtClean="0"/>
              <a:t> т.е. </a:t>
            </a:r>
            <a:r>
              <a:rPr lang="en-US" dirty="0" smtClean="0">
                <a:solidFill>
                  <a:srgbClr val="FF0000"/>
                </a:solidFill>
              </a:rPr>
              <a:t>alert(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==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);	</a:t>
            </a:r>
            <a:r>
              <a:rPr lang="en-US" dirty="0" smtClean="0">
                <a:solidFill>
                  <a:srgbClr val="FF0000"/>
                </a:solidFill>
              </a:rPr>
              <a:t> -&gt; false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ru-RU" dirty="0" smtClean="0"/>
              <a:t>Функция </a:t>
            </a:r>
            <a:r>
              <a:rPr lang="en-US" dirty="0" err="1">
                <a:solidFill>
                  <a:schemeClr val="accent2"/>
                </a:solidFill>
              </a:rPr>
              <a:t>isNaN</a:t>
            </a:r>
            <a:r>
              <a:rPr lang="en-US" dirty="0" smtClean="0">
                <a:solidFill>
                  <a:schemeClr val="accent2"/>
                </a:solidFill>
              </a:rPr>
              <a:t>()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принимает любой тип и возвращает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если переданная величина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“not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number”</a:t>
            </a:r>
            <a:r>
              <a:rPr lang="ru-RU" dirty="0" smtClean="0"/>
              <a:t>, и </a:t>
            </a:r>
            <a:r>
              <a:rPr lang="en-US" dirty="0" smtClean="0">
                <a:solidFill>
                  <a:schemeClr val="accent2"/>
                </a:solidFill>
              </a:rPr>
              <a:t>false</a:t>
            </a:r>
            <a:r>
              <a:rPr lang="en-US" dirty="0" smtClean="0"/>
              <a:t> </a:t>
            </a:r>
            <a:r>
              <a:rPr lang="ru-RU" dirty="0" smtClean="0"/>
              <a:t>в противном случае.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14999" y="3275692"/>
            <a:ext cx="13173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smtClean="0"/>
              <a:t>nan.html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76106" y="98048"/>
            <a:ext cx="187220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Infinity</a:t>
            </a:r>
          </a:p>
        </p:txBody>
      </p:sp>
    </p:spTree>
    <p:extLst>
      <p:ext uri="{BB962C8B-B14F-4D97-AF65-F5344CB8AC3E}">
        <p14:creationId xmlns:p14="http://schemas.microsoft.com/office/powerpoint/2010/main" val="18971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5580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Приведение </a:t>
            </a:r>
            <a:r>
              <a:rPr lang="ru-RU" dirty="0" smtClean="0"/>
              <a:t>к типу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smtClean="0"/>
              <a:t>других типов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476672"/>
            <a:ext cx="9007594" cy="615553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700" dirty="0" smtClean="0">
                <a:solidFill>
                  <a:schemeClr val="accent2"/>
                </a:solidFill>
              </a:rPr>
              <a:t>Number()</a:t>
            </a:r>
            <a:r>
              <a:rPr lang="en-US" sz="1700" dirty="0" smtClean="0"/>
              <a:t> – </a:t>
            </a:r>
            <a:r>
              <a:rPr lang="ru-RU" sz="1700" dirty="0" smtClean="0"/>
              <a:t>используется для приведения к числу любого типа</a:t>
            </a:r>
            <a:r>
              <a:rPr lang="en-US" sz="1700" dirty="0" smtClean="0"/>
              <a:t> </a:t>
            </a:r>
          </a:p>
          <a:p>
            <a:r>
              <a:rPr lang="en-US" sz="1700" dirty="0" err="1" smtClean="0">
                <a:solidFill>
                  <a:schemeClr val="accent2"/>
                </a:solidFill>
              </a:rPr>
              <a:t>parseInt</a:t>
            </a:r>
            <a:r>
              <a:rPr lang="en-US" sz="1700" dirty="0" smtClean="0">
                <a:solidFill>
                  <a:schemeClr val="accent2"/>
                </a:solidFill>
              </a:rPr>
              <a:t>(),</a:t>
            </a:r>
            <a:r>
              <a:rPr lang="en-US" sz="1700" dirty="0" err="1" smtClean="0">
                <a:solidFill>
                  <a:schemeClr val="accent2"/>
                </a:solidFill>
              </a:rPr>
              <a:t>parseFloat</a:t>
            </a:r>
            <a:r>
              <a:rPr lang="en-US" sz="1700" dirty="0" smtClean="0">
                <a:solidFill>
                  <a:schemeClr val="accent2"/>
                </a:solidFill>
              </a:rPr>
              <a:t>()</a:t>
            </a:r>
            <a:r>
              <a:rPr lang="en-US" sz="1700" dirty="0" smtClean="0"/>
              <a:t>– </a:t>
            </a:r>
            <a:r>
              <a:rPr lang="ru-RU" sz="1700" dirty="0" smtClean="0"/>
              <a:t>используются </a:t>
            </a:r>
            <a:r>
              <a:rPr lang="ru-RU" sz="1700" dirty="0"/>
              <a:t>для приведения к числу </a:t>
            </a:r>
            <a:r>
              <a:rPr lang="ru-RU" sz="1700" dirty="0" smtClean="0"/>
              <a:t>строки</a:t>
            </a:r>
            <a:endParaRPr lang="uk-UA" sz="1700" dirty="0" smtClean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124744"/>
            <a:ext cx="9007594" cy="369332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Приведение с помощью </a:t>
            </a:r>
            <a:r>
              <a:rPr lang="en-US" dirty="0" smtClean="0">
                <a:solidFill>
                  <a:schemeClr val="accent2"/>
                </a:solidFill>
              </a:rPr>
              <a:t>Number(</a:t>
            </a:r>
            <a:r>
              <a:rPr lang="ru-RU" dirty="0" smtClean="0">
                <a:solidFill>
                  <a:schemeClr val="accent2"/>
                </a:solidFill>
              </a:rPr>
              <a:t>тип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ru-RU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00192" y="44624"/>
            <a:ext cx="26855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smtClean="0"/>
              <a:t>convertNumber.html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22368"/>
              </p:ext>
            </p:extLst>
          </p:nvPr>
        </p:nvGraphicFramePr>
        <p:xfrm>
          <a:off x="107504" y="1628800"/>
          <a:ext cx="8832304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Передаваемый тип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Возвращаемый тип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smtClean="0">
                          <a:solidFill>
                            <a:schemeClr val="tx1"/>
                          </a:solidFill>
                        </a:rPr>
                        <a:t>true -&gt; 1     false-&gt;0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"10"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"000011"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"-1.23"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-1.23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"0xf"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"a123"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700" b="1" dirty="0" smtClean="0">
                          <a:solidFill>
                            <a:srgbClr val="002060"/>
                          </a:solidFill>
                        </a:rPr>
                        <a:t>но</a:t>
                      </a:r>
                      <a:r>
                        <a:rPr lang="ru-RU" sz="1700" b="1" baseline="0" dirty="0" smtClean="0">
                          <a:solidFill>
                            <a:srgbClr val="002060"/>
                          </a:solidFill>
                        </a:rPr>
                        <a:t> строка </a:t>
                      </a:r>
                      <a:r>
                        <a:rPr lang="en-US" sz="1700" b="1" baseline="0" dirty="0" smtClean="0">
                          <a:solidFill>
                            <a:srgbClr val="002060"/>
                          </a:solidFill>
                        </a:rPr>
                        <a:t> "3e5" -&gt;  300000</a:t>
                      </a:r>
                      <a:endParaRPr lang="ru-RU" sz="17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""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chemeClr val="accent4"/>
                          </a:solidFill>
                        </a:rPr>
                        <a:t>Number("") -&gt; 0     </a:t>
                      </a:r>
                      <a:r>
                        <a:rPr lang="en-US" sz="1700" b="1" dirty="0" err="1" smtClean="0">
                          <a:solidFill>
                            <a:schemeClr val="accent4"/>
                          </a:solidFill>
                        </a:rPr>
                        <a:t>parseInt</a:t>
                      </a:r>
                      <a:r>
                        <a:rPr lang="en-US" sz="1700" b="1" dirty="0" smtClean="0">
                          <a:solidFill>
                            <a:schemeClr val="accent4"/>
                          </a:solidFill>
                        </a:rPr>
                        <a:t>("") -&gt; </a:t>
                      </a:r>
                      <a:r>
                        <a:rPr lang="en-US" sz="1700" b="1" dirty="0" err="1" smtClean="0">
                          <a:solidFill>
                            <a:schemeClr val="accent4"/>
                          </a:solidFill>
                        </a:rPr>
                        <a:t>NaN</a:t>
                      </a:r>
                      <a:endParaRPr lang="ru-RU" sz="17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Сначала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у объекта  вызывается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метод </a:t>
                      </a:r>
                      <a:r>
                        <a:rPr lang="en-US" sz="1600" b="1" baseline="0" dirty="0" err="1" smtClean="0">
                          <a:solidFill>
                            <a:srgbClr val="FF0000"/>
                          </a:solidFill>
                        </a:rPr>
                        <a:t>valueOf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и преобразование осуществляется по вышеприведенным правилам. Если нет метода </a:t>
                      </a:r>
                      <a:r>
                        <a:rPr lang="en-US" sz="1600" b="1" baseline="0" dirty="0" err="1" smtClean="0">
                          <a:solidFill>
                            <a:srgbClr val="FF0000"/>
                          </a:solidFill>
                        </a:rPr>
                        <a:t>valueOf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ru-RU" sz="16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то вызывается метод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600" b="1" baseline="0" dirty="0" err="1" smtClean="0">
                          <a:solidFill>
                            <a:srgbClr val="FF0000"/>
                          </a:solidFill>
                        </a:rPr>
                        <a:t>toString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также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применяются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 smtClean="0">
                          <a:solidFill>
                            <a:schemeClr val="tx1"/>
                          </a:solidFill>
                        </a:rPr>
                        <a:t>вышеуказанные правила преобразования.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9595" y="44624"/>
            <a:ext cx="6542077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>
                <a:solidFill>
                  <a:srgbClr val="002060"/>
                </a:solidFill>
              </a:rPr>
              <a:t>Способы преобразования из строки в число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58" y="476672"/>
            <a:ext cx="9007594" cy="1015663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1</a:t>
            </a:r>
            <a:r>
              <a:rPr lang="en-US" dirty="0" smtClean="0"/>
              <a:t>. </a:t>
            </a:r>
            <a:r>
              <a:rPr lang="ru-RU" dirty="0" smtClean="0"/>
              <a:t>Применить к строке любой арифметический оператор кроме </a:t>
            </a:r>
          </a:p>
          <a:p>
            <a:r>
              <a:rPr lang="ru-RU" dirty="0" smtClean="0"/>
              <a:t>   бинарного  </a:t>
            </a:r>
            <a:r>
              <a:rPr lang="ru-RU" dirty="0" err="1" smtClean="0"/>
              <a:t>опрератора</a:t>
            </a:r>
            <a:r>
              <a:rPr lang="ru-RU" dirty="0" smtClean="0"/>
              <a:t> </a:t>
            </a:r>
            <a:r>
              <a:rPr lang="ru-RU" sz="2400" dirty="0" smtClean="0">
                <a:solidFill>
                  <a:schemeClr val="accent2"/>
                </a:solidFill>
              </a:rPr>
              <a:t>+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           </a:t>
            </a:r>
            <a:r>
              <a:rPr lang="en-US" dirty="0" smtClean="0">
                <a:solidFill>
                  <a:srgbClr val="002060"/>
                </a:solidFill>
              </a:rPr>
              <a:t>a = </a:t>
            </a:r>
            <a:r>
              <a:rPr lang="ru-RU" dirty="0" smtClean="0">
                <a:solidFill>
                  <a:srgbClr val="002060"/>
                </a:solidFill>
              </a:rPr>
              <a:t>"12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ru-RU" dirty="0" smtClean="0">
                <a:solidFill>
                  <a:srgbClr val="002060"/>
                </a:solidFill>
              </a:rPr>
              <a:t> – 0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a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будет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12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36" y="1555051"/>
            <a:ext cx="9007594" cy="1846659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Применить к строке унарный оператор </a:t>
            </a:r>
            <a:r>
              <a:rPr lang="ru-RU" sz="2400" dirty="0" smtClean="0">
                <a:solidFill>
                  <a:schemeClr val="accent2"/>
                </a:solidFill>
              </a:rPr>
              <a:t>+</a:t>
            </a:r>
            <a:endParaRPr lang="ru-RU" dirty="0" smtClean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 x = </a:t>
            </a:r>
            <a:r>
              <a:rPr lang="ru-RU" dirty="0" smtClean="0">
                <a:solidFill>
                  <a:srgbClr val="002060"/>
                </a:solidFill>
              </a:rPr>
              <a:t>"12"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ru-RU" dirty="0" smtClean="0">
                <a:solidFill>
                  <a:srgbClr val="002060"/>
                </a:solidFill>
              </a:rPr>
              <a:t>  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		x = +x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x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будет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12</a:t>
            </a:r>
          </a:p>
          <a:p>
            <a:r>
              <a:rPr lang="ru-RU" dirty="0"/>
              <a:t>Но если строка не является числом – </a:t>
            </a:r>
            <a:r>
              <a:rPr lang="ru-RU" dirty="0" smtClean="0"/>
              <a:t>будет  </a:t>
            </a:r>
            <a:r>
              <a:rPr lang="en-US" dirty="0" err="1" smtClean="0">
                <a:solidFill>
                  <a:schemeClr val="accent2"/>
                </a:solidFill>
              </a:rPr>
              <a:t>NaN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x = 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ru-RU" dirty="0" smtClean="0">
                <a:solidFill>
                  <a:srgbClr val="002060"/>
                </a:solidFill>
              </a:rPr>
              <a:t>12</a:t>
            </a:r>
            <a:r>
              <a:rPr lang="en-US" dirty="0" err="1" smtClean="0">
                <a:solidFill>
                  <a:srgbClr val="002060"/>
                </a:solidFill>
              </a:rPr>
              <a:t>px</a:t>
            </a:r>
            <a:r>
              <a:rPr lang="ru-RU" dirty="0" smtClean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+x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будет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NaN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248" y="3526557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3. </a:t>
            </a:r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x = 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ru-RU" dirty="0" smtClean="0">
                <a:solidFill>
                  <a:srgbClr val="002060"/>
                </a:solidFill>
              </a:rPr>
              <a:t>12</a:t>
            </a:r>
            <a:r>
              <a:rPr lang="en-US" dirty="0" err="1" smtClean="0">
                <a:solidFill>
                  <a:srgbClr val="002060"/>
                </a:solidFill>
              </a:rPr>
              <a:t>px</a:t>
            </a:r>
            <a:r>
              <a:rPr lang="ru-RU" dirty="0" smtClean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</a:rPr>
              <a:t>parseInt</a:t>
            </a:r>
            <a:r>
              <a:rPr lang="en-US" dirty="0" smtClean="0">
                <a:solidFill>
                  <a:srgbClr val="002060"/>
                </a:solidFill>
              </a:rPr>
              <a:t>(x); </a:t>
            </a:r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ru-RU" dirty="0">
                <a:solidFill>
                  <a:srgbClr val="00B0F0"/>
                </a:solidFill>
              </a:rPr>
              <a:t>будет 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1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96" y="620688"/>
            <a:ext cx="9007594" cy="5447645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Приведение с помощью </a:t>
            </a:r>
            <a:r>
              <a:rPr lang="en-US" dirty="0" err="1" smtClean="0">
                <a:solidFill>
                  <a:schemeClr val="accent2"/>
                </a:solidFill>
              </a:rPr>
              <a:t>parseInt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ru-RU" dirty="0" smtClean="0">
                <a:solidFill>
                  <a:srgbClr val="0070C0"/>
                </a:solidFill>
              </a:rPr>
              <a:t>строка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chemeClr val="accent2"/>
                </a:solidFill>
              </a:rPr>
              <a:t> [,</a:t>
            </a:r>
            <a:r>
              <a:rPr lang="ru-RU" dirty="0" err="1" smtClean="0">
                <a:solidFill>
                  <a:srgbClr val="0070C0"/>
                </a:solidFill>
              </a:rPr>
              <a:t>система_счисления</a:t>
            </a:r>
            <a:r>
              <a:rPr lang="en-US" dirty="0" smtClean="0">
                <a:solidFill>
                  <a:schemeClr val="accent2"/>
                </a:solidFill>
              </a:rPr>
              <a:t>])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dirty="0" smtClean="0"/>
              <a:t>Особенности: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 smtClean="0"/>
              <a:t>начальные пробелы игнорируются;</a:t>
            </a:r>
            <a:endParaRPr lang="en-US" dirty="0" smtClean="0"/>
          </a:p>
          <a:p>
            <a:r>
              <a:rPr lang="en-US" dirty="0"/>
              <a:t> - </a:t>
            </a:r>
            <a:r>
              <a:rPr lang="ru-RU" dirty="0"/>
              <a:t>строка типа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1234blue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/>
              <a:t>возвратится как число </a:t>
            </a:r>
            <a:r>
              <a:rPr lang="en-US" dirty="0">
                <a:solidFill>
                  <a:srgbClr val="0070C0"/>
                </a:solidFill>
              </a:rPr>
              <a:t>1234</a:t>
            </a:r>
            <a:r>
              <a:rPr lang="ru-RU" dirty="0"/>
              <a:t> </a:t>
            </a:r>
            <a:r>
              <a:rPr lang="ru-RU" dirty="0" smtClean="0"/>
              <a:t>;</a:t>
            </a:r>
            <a:endParaRPr lang="en-US" dirty="0" smtClean="0"/>
          </a:p>
          <a:p>
            <a:endParaRPr lang="ru-RU" dirty="0"/>
          </a:p>
          <a:p>
            <a:r>
              <a:rPr lang="ru-RU" dirty="0" smtClean="0"/>
              <a:t> - если вначале идет не цифра, не знаки </a:t>
            </a:r>
            <a:r>
              <a:rPr lang="en-US" sz="2400" dirty="0" smtClean="0">
                <a:solidFill>
                  <a:srgbClr val="0070C0"/>
                </a:solidFill>
              </a:rPr>
              <a:t>"+</a:t>
            </a:r>
            <a:r>
              <a:rPr lang="en-US" sz="2400" dirty="0">
                <a:solidFill>
                  <a:srgbClr val="0070C0"/>
                </a:solidFill>
              </a:rPr>
              <a:t>"</a:t>
            </a:r>
            <a:r>
              <a:rPr lang="en-US" dirty="0" smtClean="0"/>
              <a:t>  </a:t>
            </a:r>
            <a:r>
              <a:rPr lang="ru-RU" dirty="0" smtClean="0"/>
              <a:t>или  </a:t>
            </a:r>
            <a:r>
              <a:rPr lang="en-US" sz="2400" dirty="0" smtClean="0">
                <a:solidFill>
                  <a:srgbClr val="0070C0"/>
                </a:solidFill>
              </a:rPr>
              <a:t>"-</a:t>
            </a:r>
            <a:r>
              <a:rPr lang="en-US" sz="2400" dirty="0">
                <a:solidFill>
                  <a:srgbClr val="0070C0"/>
                </a:solidFill>
              </a:rPr>
              <a:t>"</a:t>
            </a:r>
            <a:r>
              <a:rPr lang="ru-RU" dirty="0" smtClean="0"/>
              <a:t> то </a:t>
            </a:r>
          </a:p>
          <a:p>
            <a:r>
              <a:rPr lang="ru-RU" dirty="0"/>
              <a:t> </a:t>
            </a:r>
            <a:r>
              <a:rPr lang="ru-RU" dirty="0" smtClean="0"/>
              <a:t>  функция возвращает </a:t>
            </a:r>
            <a:r>
              <a:rPr lang="en-US" dirty="0" err="1" smtClean="0">
                <a:solidFill>
                  <a:schemeClr val="accent2"/>
                </a:solidFill>
              </a:rPr>
              <a:t>NaN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- </a:t>
            </a:r>
            <a:r>
              <a:rPr lang="ru-RU" dirty="0" smtClean="0"/>
              <a:t>пустая строка  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ru-RU" dirty="0" smtClean="0"/>
              <a:t> </a:t>
            </a:r>
            <a:r>
              <a:rPr lang="ru-RU" dirty="0"/>
              <a:t>возвратится как число </a:t>
            </a:r>
            <a:r>
              <a:rPr lang="en-US" dirty="0" err="1" smtClean="0">
                <a:solidFill>
                  <a:schemeClr val="accent2"/>
                </a:solidFill>
              </a:rPr>
              <a:t>NaN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 - </a:t>
            </a:r>
            <a:r>
              <a:rPr lang="ru-RU" dirty="0"/>
              <a:t>строка типа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t123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ru-RU" dirty="0" smtClean="0"/>
              <a:t> </a:t>
            </a:r>
            <a:r>
              <a:rPr lang="ru-RU" dirty="0"/>
              <a:t>возвратится как число </a:t>
            </a:r>
            <a:r>
              <a:rPr lang="en-US" dirty="0" err="1" smtClean="0">
                <a:solidFill>
                  <a:schemeClr val="accent2"/>
                </a:solidFill>
              </a:rPr>
              <a:t>NaN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smtClean="0"/>
              <a:t>;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Необязательный аргумент </a:t>
            </a:r>
            <a:r>
              <a:rPr lang="en-US" dirty="0">
                <a:solidFill>
                  <a:schemeClr val="accent2"/>
                </a:solidFill>
              </a:rPr>
              <a:t> [</a:t>
            </a:r>
            <a:r>
              <a:rPr lang="ru-RU" dirty="0" err="1">
                <a:solidFill>
                  <a:schemeClr val="accent2"/>
                </a:solidFill>
              </a:rPr>
              <a:t>система_счисления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ru-RU" dirty="0" smtClean="0"/>
              <a:t> позволяет уточнять</a:t>
            </a:r>
          </a:p>
          <a:p>
            <a:r>
              <a:rPr lang="ru-RU" dirty="0" smtClean="0"/>
              <a:t>в какой системе исчисления мы указываем входящее число</a:t>
            </a:r>
          </a:p>
          <a:p>
            <a:endParaRPr lang="ru-RU" dirty="0"/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var</a:t>
            </a:r>
            <a:r>
              <a:rPr lang="en-US" b="1" dirty="0">
                <a:solidFill>
                  <a:srgbClr val="002060"/>
                </a:solidFill>
              </a:rPr>
              <a:t> num1 = </a:t>
            </a:r>
            <a:r>
              <a:rPr lang="en-US" b="1" dirty="0" err="1" smtClean="0">
                <a:solidFill>
                  <a:srgbClr val="002060"/>
                </a:solidFill>
              </a:rPr>
              <a:t>parseInt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2060"/>
                </a:solidFill>
              </a:rPr>
              <a:t>111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2060"/>
                </a:solidFill>
              </a:rPr>
              <a:t>, </a:t>
            </a:r>
            <a:r>
              <a:rPr lang="en-US" b="1" dirty="0">
                <a:solidFill>
                  <a:srgbClr val="002060"/>
                </a:solidFill>
              </a:rPr>
              <a:t>2); </a:t>
            </a:r>
            <a:r>
              <a:rPr lang="en-US" b="1" dirty="0" smtClean="0"/>
              <a:t>// 7</a:t>
            </a:r>
            <a:endParaRPr lang="ru-RU" b="1" dirty="0" smtClean="0"/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var</a:t>
            </a:r>
            <a:r>
              <a:rPr lang="en-US" b="1" dirty="0">
                <a:solidFill>
                  <a:srgbClr val="002060"/>
                </a:solidFill>
              </a:rPr>
              <a:t> num2 =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>
                <a:solidFill>
                  <a:srgbClr val="002060"/>
                </a:solidFill>
              </a:rPr>
              <a:t>("10", 8);  </a:t>
            </a:r>
            <a:r>
              <a:rPr lang="en-US" b="1" dirty="0" smtClean="0"/>
              <a:t>// 8</a:t>
            </a:r>
            <a:endParaRPr lang="ru-RU" b="1" dirty="0" smtClean="0"/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var</a:t>
            </a:r>
            <a:r>
              <a:rPr lang="en-US" b="1" dirty="0">
                <a:solidFill>
                  <a:srgbClr val="002060"/>
                </a:solidFill>
              </a:rPr>
              <a:t> num3 =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>
                <a:solidFill>
                  <a:srgbClr val="002060"/>
                </a:solidFill>
              </a:rPr>
              <a:t>("10", 10); </a:t>
            </a:r>
            <a:r>
              <a:rPr lang="en-US" b="1" dirty="0" smtClean="0"/>
              <a:t>// 10 </a:t>
            </a:r>
            <a:endParaRPr lang="ru-RU" b="1" dirty="0" smtClean="0"/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var</a:t>
            </a:r>
            <a:r>
              <a:rPr lang="en-US" b="1" dirty="0">
                <a:solidFill>
                  <a:srgbClr val="002060"/>
                </a:solidFill>
              </a:rPr>
              <a:t> num4 = </a:t>
            </a:r>
            <a:r>
              <a:rPr lang="en-US" b="1" dirty="0" err="1">
                <a:solidFill>
                  <a:srgbClr val="002060"/>
                </a:solidFill>
              </a:rPr>
              <a:t>parseInt</a:t>
            </a:r>
            <a:r>
              <a:rPr lang="en-US" b="1" dirty="0">
                <a:solidFill>
                  <a:srgbClr val="002060"/>
                </a:solidFill>
              </a:rPr>
              <a:t>("</a:t>
            </a:r>
            <a:r>
              <a:rPr lang="en-US" b="1" dirty="0" err="1">
                <a:solidFill>
                  <a:srgbClr val="002060"/>
                </a:solidFill>
              </a:rPr>
              <a:t>ff</a:t>
            </a:r>
            <a:r>
              <a:rPr lang="en-US" b="1" dirty="0">
                <a:solidFill>
                  <a:srgbClr val="002060"/>
                </a:solidFill>
              </a:rPr>
              <a:t>", 16);  </a:t>
            </a:r>
            <a:r>
              <a:rPr lang="en-US" b="1" dirty="0" smtClean="0"/>
              <a:t>// 255</a:t>
            </a:r>
            <a:endParaRPr lang="ru-RU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00192" y="107340"/>
            <a:ext cx="26855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smtClean="0"/>
              <a:t>convertNumber.html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915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7240"/>
            <a:ext cx="6336704" cy="45943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spcBef>
                <a:spcPct val="0"/>
              </a:spcBef>
              <a:buNone/>
              <a:defRPr kumimoji="0" sz="2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Инструменты для работы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20497"/>
            <a:ext cx="9108504" cy="26204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6" b="20699"/>
          <a:stretch/>
        </p:blipFill>
        <p:spPr>
          <a:xfrm>
            <a:off x="539552" y="3933056"/>
            <a:ext cx="7960239" cy="10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96" y="620688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Приведение с помощью </a:t>
            </a:r>
            <a:r>
              <a:rPr lang="en-US" dirty="0" err="1" smtClean="0">
                <a:solidFill>
                  <a:schemeClr val="accent2"/>
                </a:solidFill>
              </a:rPr>
              <a:t>parseFloat</a:t>
            </a:r>
            <a:r>
              <a:rPr lang="en-US" dirty="0" smtClean="0">
                <a:solidFill>
                  <a:schemeClr val="accent2"/>
                </a:solidFill>
              </a:rPr>
              <a:t>("</a:t>
            </a:r>
            <a:r>
              <a:rPr lang="ru-RU" dirty="0" smtClean="0">
                <a:solidFill>
                  <a:schemeClr val="accent2"/>
                </a:solidFill>
              </a:rPr>
              <a:t>строка</a:t>
            </a:r>
            <a:r>
              <a:rPr lang="en-US" dirty="0">
                <a:solidFill>
                  <a:schemeClr val="accent2"/>
                </a:solidFill>
              </a:rPr>
              <a:t>")</a:t>
            </a:r>
            <a:r>
              <a:rPr lang="ru-RU" dirty="0" smtClean="0">
                <a:solidFill>
                  <a:schemeClr val="accent2"/>
                </a:solidFill>
              </a:rPr>
              <a:t>. </a:t>
            </a:r>
          </a:p>
          <a:p>
            <a:r>
              <a:rPr lang="ru-RU" dirty="0" smtClean="0"/>
              <a:t>Работает аналогично функции </a:t>
            </a:r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dirty="0" smtClean="0"/>
              <a:t>Особенности: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- </a:t>
            </a:r>
            <a:r>
              <a:rPr lang="ru-RU" dirty="0" smtClean="0"/>
              <a:t>начальные нули  и пробелы игнорируются;</a:t>
            </a:r>
          </a:p>
          <a:p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/>
              <a:t>строка типа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1234blue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ru-RU" dirty="0" smtClean="0"/>
              <a:t> </a:t>
            </a:r>
            <a:r>
              <a:rPr lang="ru-RU" dirty="0"/>
              <a:t>возвратится как число </a:t>
            </a:r>
            <a:r>
              <a:rPr lang="en-US" dirty="0">
                <a:solidFill>
                  <a:srgbClr val="0070C0"/>
                </a:solidFill>
              </a:rPr>
              <a:t>1234</a:t>
            </a:r>
            <a:r>
              <a:rPr lang="ru-RU" dirty="0"/>
              <a:t> 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/>
              <a:t>строка </a:t>
            </a:r>
            <a:r>
              <a:rPr lang="ru-RU" dirty="0" smtClean="0"/>
              <a:t>с 16-ричным числом, например </a:t>
            </a:r>
            <a:r>
              <a:rPr lang="en-US" dirty="0" smtClean="0">
                <a:solidFill>
                  <a:srgbClr val="0070C0"/>
                </a:solidFill>
              </a:rPr>
              <a:t>"0xAF"</a:t>
            </a:r>
            <a:r>
              <a:rPr lang="ru-RU" dirty="0" smtClean="0"/>
              <a:t> </a:t>
            </a:r>
            <a:r>
              <a:rPr lang="ru-RU" dirty="0"/>
              <a:t>возвратится </a:t>
            </a:r>
            <a:r>
              <a:rPr lang="ru-RU" dirty="0" smtClean="0"/>
              <a:t>0;</a:t>
            </a:r>
          </a:p>
          <a:p>
            <a:r>
              <a:rPr lang="ru-RU" dirty="0" smtClean="0"/>
              <a:t> - строка содержащая целое число возвратится как целое число;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0192" y="107340"/>
            <a:ext cx="26855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smtClean="0"/>
              <a:t>convertNumber.html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93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496" y="594554"/>
            <a:ext cx="9007594" cy="147732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 smtClean="0"/>
              <a:t>Math.floor</a:t>
            </a:r>
            <a:r>
              <a:rPr lang="en-US" dirty="0" smtClean="0"/>
              <a:t>(1.2</a:t>
            </a:r>
            <a:r>
              <a:rPr lang="ru-RU" dirty="0" smtClean="0"/>
              <a:t>5</a:t>
            </a:r>
            <a:r>
              <a:rPr lang="en-US" dirty="0" smtClean="0"/>
              <a:t>);  </a:t>
            </a:r>
            <a:r>
              <a:rPr lang="en-US" dirty="0" smtClean="0">
                <a:solidFill>
                  <a:srgbClr val="00B0F0"/>
                </a:solidFill>
              </a:rPr>
              <a:t>// 1 – </a:t>
            </a:r>
            <a:r>
              <a:rPr lang="ru-RU" dirty="0" smtClean="0">
                <a:solidFill>
                  <a:srgbClr val="00B0F0"/>
                </a:solidFill>
              </a:rPr>
              <a:t>округление вниз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err="1" smtClean="0"/>
              <a:t>Math.ceil</a:t>
            </a:r>
            <a:r>
              <a:rPr lang="en-US" dirty="0" smtClean="0"/>
              <a:t>(1.2</a:t>
            </a:r>
            <a:r>
              <a:rPr lang="ru-RU" dirty="0" smtClean="0"/>
              <a:t>5</a:t>
            </a:r>
            <a:r>
              <a:rPr lang="en-US" dirty="0" smtClean="0"/>
              <a:t>);  </a:t>
            </a: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ru-RU" dirty="0" smtClean="0">
                <a:solidFill>
                  <a:srgbClr val="00B0F0"/>
                </a:solidFill>
              </a:rPr>
              <a:t>2  - </a:t>
            </a:r>
            <a:r>
              <a:rPr lang="ru-RU" dirty="0">
                <a:solidFill>
                  <a:srgbClr val="00B0F0"/>
                </a:solidFill>
              </a:rPr>
              <a:t>округление </a:t>
            </a:r>
            <a:r>
              <a:rPr lang="ru-RU" dirty="0" smtClean="0">
                <a:solidFill>
                  <a:srgbClr val="00B0F0"/>
                </a:solidFill>
              </a:rPr>
              <a:t>вверх</a:t>
            </a:r>
            <a:endParaRPr lang="ru-RU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/>
              <a:t>Math.round</a:t>
            </a:r>
            <a:r>
              <a:rPr lang="en-US" dirty="0" smtClean="0"/>
              <a:t>(1.2</a:t>
            </a:r>
            <a:r>
              <a:rPr lang="ru-RU" dirty="0" smtClean="0"/>
              <a:t>5</a:t>
            </a:r>
            <a:r>
              <a:rPr lang="en-US" dirty="0" smtClean="0"/>
              <a:t>);  </a:t>
            </a: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1 - </a:t>
            </a:r>
            <a:r>
              <a:rPr lang="ru-RU" dirty="0">
                <a:solidFill>
                  <a:srgbClr val="00B0F0"/>
                </a:solidFill>
              </a:rPr>
              <a:t>округление </a:t>
            </a:r>
            <a:r>
              <a:rPr lang="ru-RU" dirty="0" smtClean="0">
                <a:solidFill>
                  <a:srgbClr val="00B0F0"/>
                </a:solidFill>
              </a:rPr>
              <a:t>до ближайшего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целого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3769" y="103272"/>
            <a:ext cx="3776461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smtClean="0">
                <a:solidFill>
                  <a:srgbClr val="002060"/>
                </a:solidFill>
              </a:rPr>
              <a:t>Округление  чисел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2239704"/>
            <a:ext cx="9007594" cy="1754326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Метод </a:t>
            </a:r>
            <a:r>
              <a:rPr lang="en-US" dirty="0" err="1" smtClean="0">
                <a:solidFill>
                  <a:schemeClr val="accent2"/>
                </a:solidFill>
              </a:rPr>
              <a:t>toFixed</a:t>
            </a:r>
            <a:r>
              <a:rPr lang="en-US" dirty="0" smtClean="0">
                <a:solidFill>
                  <a:schemeClr val="accent2"/>
                </a:solidFill>
              </a:rPr>
              <a:t>(n) </a:t>
            </a:r>
            <a:r>
              <a:rPr lang="en-US" dirty="0" smtClean="0"/>
              <a:t>– </a:t>
            </a:r>
            <a:r>
              <a:rPr lang="ru-RU" dirty="0" smtClean="0"/>
              <a:t>округляет с указанием того, сколько знаков </a:t>
            </a:r>
          </a:p>
          <a:p>
            <a:r>
              <a:rPr lang="ru-RU" dirty="0" smtClean="0"/>
              <a:t>после запятой надо оставить. </a:t>
            </a:r>
            <a:r>
              <a:rPr lang="ru-RU" i="1" dirty="0" smtClean="0">
                <a:solidFill>
                  <a:schemeClr val="accent2"/>
                </a:solidFill>
              </a:rPr>
              <a:t>Результатом работы является строка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1.2</a:t>
            </a:r>
            <a:r>
              <a:rPr lang="ru-RU" dirty="0" smtClean="0"/>
              <a:t>5</a:t>
            </a:r>
            <a:r>
              <a:rPr lang="en-US" dirty="0" smtClean="0"/>
              <a:t>.</a:t>
            </a:r>
            <a:r>
              <a:rPr lang="en-US" dirty="0" err="1" smtClean="0"/>
              <a:t>toFixed</a:t>
            </a:r>
            <a:r>
              <a:rPr lang="en-US" dirty="0" smtClean="0"/>
              <a:t>(1);  </a:t>
            </a:r>
            <a:r>
              <a:rPr lang="en-US" dirty="0" smtClean="0">
                <a:solidFill>
                  <a:srgbClr val="00B0F0"/>
                </a:solidFill>
              </a:rPr>
              <a:t>// "1.</a:t>
            </a:r>
            <a:r>
              <a:rPr lang="ru-RU" dirty="0" smtClean="0">
                <a:solidFill>
                  <a:srgbClr val="00B0F0"/>
                </a:solidFill>
              </a:rPr>
              <a:t>3</a:t>
            </a:r>
            <a:r>
              <a:rPr lang="en-US" dirty="0">
                <a:solidFill>
                  <a:srgbClr val="00B0F0"/>
                </a:solidFill>
              </a:rPr>
              <a:t>"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/>
              <a:t>1.2</a:t>
            </a:r>
            <a:r>
              <a:rPr lang="ru-RU" dirty="0"/>
              <a:t>5</a:t>
            </a:r>
            <a:r>
              <a:rPr lang="en-US" dirty="0" smtClean="0"/>
              <a:t>.</a:t>
            </a:r>
            <a:r>
              <a:rPr lang="en-US" dirty="0" err="1" smtClean="0"/>
              <a:t>toFixed</a:t>
            </a:r>
            <a:r>
              <a:rPr lang="en-US" dirty="0" smtClean="0"/>
              <a:t>(</a:t>
            </a:r>
            <a:r>
              <a:rPr lang="ru-RU" dirty="0" smtClean="0"/>
              <a:t>5</a:t>
            </a:r>
            <a:r>
              <a:rPr lang="en-US" dirty="0" smtClean="0"/>
              <a:t>);  </a:t>
            </a:r>
            <a:r>
              <a:rPr lang="en-US" dirty="0">
                <a:solidFill>
                  <a:srgbClr val="00B0F0"/>
                </a:solidFill>
              </a:rPr>
              <a:t>// "</a:t>
            </a:r>
            <a:r>
              <a:rPr lang="en-US" dirty="0" smtClean="0">
                <a:solidFill>
                  <a:srgbClr val="00B0F0"/>
                </a:solidFill>
              </a:rPr>
              <a:t>1.2</a:t>
            </a:r>
            <a:r>
              <a:rPr lang="ru-RU" dirty="0" smtClean="0">
                <a:solidFill>
                  <a:srgbClr val="00B0F0"/>
                </a:solidFill>
              </a:rPr>
              <a:t>0000</a:t>
            </a:r>
            <a:r>
              <a:rPr lang="en-US" dirty="0" smtClean="0">
                <a:solidFill>
                  <a:srgbClr val="00B0F0"/>
                </a:solidFill>
              </a:rPr>
              <a:t>"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/>
              <a:t>+</a:t>
            </a:r>
            <a:r>
              <a:rPr lang="en-US" dirty="0" smtClean="0"/>
              <a:t>1.2</a:t>
            </a:r>
            <a:r>
              <a:rPr lang="ru-RU" dirty="0"/>
              <a:t>5</a:t>
            </a:r>
            <a:r>
              <a:rPr lang="en-US" dirty="0"/>
              <a:t>.</a:t>
            </a:r>
            <a:r>
              <a:rPr lang="en-US" dirty="0" err="1"/>
              <a:t>toFixed</a:t>
            </a:r>
            <a:r>
              <a:rPr lang="en-US" dirty="0"/>
              <a:t>(1);  </a:t>
            </a: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1.</a:t>
            </a:r>
            <a:r>
              <a:rPr lang="ru-RU" dirty="0" smtClean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6" y="4149080"/>
            <a:ext cx="9007594" cy="212365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Побитовые операторы </a:t>
            </a:r>
            <a:r>
              <a:rPr lang="en-US" sz="2400" dirty="0" smtClean="0">
                <a:solidFill>
                  <a:schemeClr val="accent2"/>
                </a:solidFill>
              </a:rPr>
              <a:t>&amp;  |  ^  ~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</a:p>
          <a:p>
            <a:r>
              <a:rPr lang="ru-RU" i="1" dirty="0" smtClean="0">
                <a:solidFill>
                  <a:srgbClr val="7030A0"/>
                </a:solidFill>
              </a:rPr>
              <a:t>при применении к числу отбрасывают дробную часть</a:t>
            </a: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ru-RU" i="1" dirty="0" smtClean="0">
                <a:solidFill>
                  <a:srgbClr val="7030A0"/>
                </a:solidFill>
              </a:rPr>
              <a:t>и  приводят число к 32-битовому целому.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1.2345 ^ 0;  </a:t>
            </a:r>
            <a:r>
              <a:rPr lang="en-US" dirty="0" smtClean="0">
                <a:solidFill>
                  <a:srgbClr val="00B0F0"/>
                </a:solidFill>
              </a:rPr>
              <a:t>// 12</a:t>
            </a:r>
          </a:p>
          <a:p>
            <a:r>
              <a:rPr lang="en-US" dirty="0" smtClean="0"/>
              <a:t>~~1.2345;  </a:t>
            </a: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12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12.3 + 34.5 ^ 0;  </a:t>
            </a: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dirty="0" smtClean="0">
                <a:solidFill>
                  <a:srgbClr val="00B0F0"/>
                </a:solidFill>
              </a:rPr>
              <a:t>46</a:t>
            </a:r>
            <a:endParaRPr lang="ru-RU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44624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48264" y="44624"/>
            <a:ext cx="195016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smtClean="0"/>
              <a:t>string.html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476672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Для представления символов Юникода в языке </a:t>
            </a:r>
            <a:r>
              <a:rPr lang="ru-RU" dirty="0" err="1"/>
              <a:t>JavaScript</a:t>
            </a:r>
            <a:r>
              <a:rPr lang="ru-RU" dirty="0"/>
              <a:t> используется  кодировка UTF-16, а строки </a:t>
            </a:r>
            <a:r>
              <a:rPr lang="ru-RU" dirty="0" err="1"/>
              <a:t>JavaScript</a:t>
            </a:r>
            <a:r>
              <a:rPr lang="ru-RU" dirty="0"/>
              <a:t> являются последовательностями  16-битных значений без знака. </a:t>
            </a:r>
          </a:p>
          <a:p>
            <a:endParaRPr lang="ru-RU" dirty="0"/>
          </a:p>
          <a:p>
            <a:r>
              <a:rPr lang="ru-RU" dirty="0" smtClean="0"/>
              <a:t>Строки могут содержать 0 (пустая строка) или больше 16-ричных </a:t>
            </a:r>
            <a:r>
              <a:rPr lang="en-US" dirty="0" smtClean="0"/>
              <a:t>Unicode </a:t>
            </a:r>
            <a:r>
              <a:rPr lang="ru-RU" dirty="0" smtClean="0"/>
              <a:t>символов, которые заключаются в  двойные кавычки </a:t>
            </a:r>
            <a:r>
              <a:rPr lang="ru-RU" dirty="0" smtClean="0">
                <a:solidFill>
                  <a:srgbClr val="FF0000"/>
                </a:solidFill>
              </a:rPr>
              <a:t>"</a:t>
            </a:r>
            <a:r>
              <a:rPr lang="ru-RU" dirty="0">
                <a:solidFill>
                  <a:srgbClr val="FF0000"/>
                </a:solidFill>
              </a:rPr>
              <a:t>"</a:t>
            </a:r>
            <a:r>
              <a:rPr lang="ru-RU" dirty="0" smtClean="0"/>
              <a:t> </a:t>
            </a:r>
          </a:p>
          <a:p>
            <a:r>
              <a:rPr lang="ru-RU" dirty="0" smtClean="0"/>
              <a:t>или в одиночные кавычки </a:t>
            </a:r>
            <a:r>
              <a:rPr lang="ru-RU" dirty="0" smtClean="0">
                <a:solidFill>
                  <a:srgbClr val="FF0000"/>
                </a:solidFill>
              </a:rPr>
              <a:t>''</a:t>
            </a:r>
          </a:p>
          <a:p>
            <a:r>
              <a:rPr lang="ru-RU" dirty="0" smtClean="0"/>
              <a:t>Строки могут также включать символьные литералы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44661"/>
              </p:ext>
            </p:extLst>
          </p:nvPr>
        </p:nvGraphicFramePr>
        <p:xfrm>
          <a:off x="83840" y="2949024"/>
          <a:ext cx="8952656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Литерал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Значение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Новая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</a:rPr>
                        <a:t> строка (</a:t>
                      </a:r>
                      <a:r>
                        <a:rPr lang="en-US" sz="1700" b="1" baseline="0" dirty="0" smtClean="0">
                          <a:solidFill>
                            <a:schemeClr val="tx1"/>
                          </a:solidFill>
                        </a:rPr>
                        <a:t>Line feed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Табуляция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Carriage return</a:t>
                      </a:r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  (возврат каретки)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\\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Backslash </a:t>
                      </a:r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одиночная кавычка 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ru-RU" sz="1800" dirty="0" smtClean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1"/>
                          </a:solidFill>
                        </a:rPr>
                        <a:t>двойная кавычка "</a:t>
                      </a:r>
                      <a:r>
                        <a:rPr lang="ru-RU" sz="1600" dirty="0" smtClean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</a:rPr>
                        <a:t>xNN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Символ 1-байтной кодировки, представленный 16-ричным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</a:rPr>
                        <a:t> значением, где 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 это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700" b="1" baseline="0" dirty="0" smtClean="0">
                          <a:solidFill>
                            <a:schemeClr val="tx1"/>
                          </a:solidFill>
                        </a:rPr>
                        <a:t>А-</a:t>
                      </a:r>
                      <a:r>
                        <a:rPr lang="en-US" sz="17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</a:rPr>
                        <a:t>uNNNN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Символ в кодировке 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Unicode</a:t>
                      </a:r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</a:rPr>
                        <a:t>где 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sz="1700" b="1" dirty="0" smtClean="0">
                          <a:solidFill>
                            <a:schemeClr val="tx1"/>
                          </a:solidFill>
                        </a:rPr>
                        <a:t> это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700" b="1" baseline="0" dirty="0" smtClean="0">
                          <a:solidFill>
                            <a:schemeClr val="tx1"/>
                          </a:solidFill>
                        </a:rPr>
                        <a:t>А-</a:t>
                      </a:r>
                      <a:r>
                        <a:rPr lang="en-US" sz="1700" b="1" baseline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baseline="0" dirty="0" err="1" smtClean="0">
                          <a:solidFill>
                            <a:schemeClr val="tx1"/>
                          </a:solidFill>
                        </a:rPr>
                        <a:t>Напрмер</a:t>
                      </a:r>
                      <a:r>
                        <a:rPr lang="ru-RU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baseline="0" dirty="0" err="1" smtClean="0">
                          <a:solidFill>
                            <a:srgbClr val="7030A0"/>
                          </a:solidFill>
                        </a:rPr>
                        <a:t>var</a:t>
                      </a:r>
                      <a:r>
                        <a:rPr lang="en-US" sz="1700" b="1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700" b="1" baseline="0" dirty="0" err="1" smtClean="0">
                          <a:solidFill>
                            <a:srgbClr val="7030A0"/>
                          </a:solidFill>
                        </a:rPr>
                        <a:t>st</a:t>
                      </a:r>
                      <a:r>
                        <a:rPr lang="en-US" sz="1700" b="1" baseline="0" dirty="0" smtClean="0">
                          <a:solidFill>
                            <a:srgbClr val="7030A0"/>
                          </a:solidFill>
                        </a:rPr>
                        <a:t> = "</a:t>
                      </a:r>
                      <a:r>
                        <a:rPr lang="ru-RU" sz="1700" b="1" baseline="0" dirty="0" smtClean="0">
                          <a:solidFill>
                            <a:srgbClr val="7030A0"/>
                          </a:solidFill>
                        </a:rPr>
                        <a:t>символ  </a:t>
                      </a:r>
                      <a:r>
                        <a:rPr lang="en-US" sz="1700" b="1" baseline="0" dirty="0" smtClean="0">
                          <a:solidFill>
                            <a:srgbClr val="7030A0"/>
                          </a:solidFill>
                        </a:rPr>
                        <a:t>\u1234" </a:t>
                      </a:r>
                      <a:r>
                        <a:rPr lang="en-US" sz="17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052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110" y="2636912"/>
            <a:ext cx="8856984" cy="1754326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>
                <a:solidFill>
                  <a:schemeClr val="accent2"/>
                </a:solidFill>
              </a:rPr>
              <a:t>C</a:t>
            </a:r>
            <a:r>
              <a:rPr lang="ru-RU" dirty="0" smtClean="0">
                <a:solidFill>
                  <a:schemeClr val="accent2"/>
                </a:solidFill>
              </a:rPr>
              <a:t>троки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u-RU" dirty="0" smtClean="0">
                <a:solidFill>
                  <a:schemeClr val="accent2"/>
                </a:solidFill>
              </a:rPr>
              <a:t>не изменяются</a:t>
            </a:r>
          </a:p>
          <a:p>
            <a:endParaRPr lang="ru-RU" dirty="0"/>
          </a:p>
          <a:p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str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"String";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str</a:t>
            </a:r>
            <a:r>
              <a:rPr lang="en-US" dirty="0" smtClean="0">
                <a:solidFill>
                  <a:srgbClr val="7030A0"/>
                </a:solidFill>
              </a:rPr>
              <a:t>[3]);  // </a:t>
            </a:r>
            <a:r>
              <a:rPr lang="ru-RU" dirty="0" smtClean="0">
                <a:solidFill>
                  <a:srgbClr val="7030A0"/>
                </a:solidFill>
              </a:rPr>
              <a:t>выводит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str</a:t>
            </a:r>
            <a:r>
              <a:rPr lang="en-US" dirty="0" smtClean="0">
                <a:solidFill>
                  <a:srgbClr val="7030A0"/>
                </a:solidFill>
              </a:rPr>
              <a:t>[3]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"T";</a:t>
            </a:r>
            <a:r>
              <a:rPr lang="ru-RU" dirty="0" smtClean="0">
                <a:solidFill>
                  <a:srgbClr val="7030A0"/>
                </a:solidFill>
              </a:rPr>
              <a:t> 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alert(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rgbClr val="7030A0"/>
                </a:solidFill>
              </a:rPr>
              <a:t>[3]);  // </a:t>
            </a:r>
            <a:r>
              <a:rPr lang="ru-RU" dirty="0" smtClean="0">
                <a:solidFill>
                  <a:srgbClr val="7030A0"/>
                </a:solidFill>
              </a:rPr>
              <a:t>опять выводит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110" y="116632"/>
            <a:ext cx="8856984" cy="2308324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Получение значения символа по номеру его позиции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var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"JavaScript";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st</a:t>
            </a:r>
            <a:r>
              <a:rPr lang="en-US" dirty="0" smtClean="0">
                <a:solidFill>
                  <a:srgbClr val="7030A0"/>
                </a:solidFill>
              </a:rPr>
              <a:t>[2]);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</a:t>
            </a:r>
            <a:r>
              <a:rPr lang="en-US" dirty="0" smtClean="0"/>
              <a:t>// </a:t>
            </a:r>
            <a:r>
              <a:rPr lang="ru-RU" dirty="0"/>
              <a:t>возвратит 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st.charAt</a:t>
            </a:r>
            <a:r>
              <a:rPr lang="en-US" dirty="0" smtClean="0">
                <a:solidFill>
                  <a:srgbClr val="7030A0"/>
                </a:solidFill>
              </a:rPr>
              <a:t>(2));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// </a:t>
            </a:r>
            <a:r>
              <a:rPr lang="ru-RU" dirty="0"/>
              <a:t>возвратит 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st</a:t>
            </a:r>
            <a:r>
              <a:rPr lang="en-US" dirty="0" smtClean="0">
                <a:solidFill>
                  <a:srgbClr val="7030A0"/>
                </a:solidFill>
              </a:rPr>
              <a:t>[10]);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ru-RU" dirty="0" smtClean="0">
                <a:solidFill>
                  <a:srgbClr val="7030A0"/>
                </a:solidFill>
              </a:rPr>
              <a:t>	    </a:t>
            </a:r>
            <a:r>
              <a:rPr lang="en-US" dirty="0" smtClean="0"/>
              <a:t>// </a:t>
            </a:r>
            <a:r>
              <a:rPr lang="ru-RU" dirty="0" smtClean="0"/>
              <a:t>возвратит </a:t>
            </a:r>
            <a:r>
              <a:rPr lang="en-US" dirty="0" smtClean="0"/>
              <a:t>undefined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st.charAt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ru-RU" dirty="0" smtClean="0">
                <a:solidFill>
                  <a:srgbClr val="7030A0"/>
                </a:solidFill>
              </a:rPr>
              <a:t>10</a:t>
            </a:r>
            <a:r>
              <a:rPr lang="en-US" dirty="0" smtClean="0">
                <a:solidFill>
                  <a:srgbClr val="7030A0"/>
                </a:solidFill>
              </a:rPr>
              <a:t>));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/>
              <a:t>// </a:t>
            </a:r>
            <a:r>
              <a:rPr lang="ru-RU" dirty="0" smtClean="0"/>
              <a:t>возвратит "" 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4653136"/>
            <a:ext cx="8856984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accent2"/>
                </a:solidFill>
              </a:rPr>
              <a:t>Длина </a:t>
            </a:r>
            <a:r>
              <a:rPr lang="ru-RU" dirty="0" smtClean="0">
                <a:solidFill>
                  <a:schemeClr val="accent2"/>
                </a:solidFill>
              </a:rPr>
              <a:t>строки</a:t>
            </a:r>
          </a:p>
          <a:p>
            <a:endParaRPr lang="ru-RU" dirty="0"/>
          </a:p>
          <a:p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str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= </a:t>
            </a:r>
            <a:r>
              <a:rPr lang="en-US" dirty="0" smtClean="0">
                <a:solidFill>
                  <a:srgbClr val="7030A0"/>
                </a:solidFill>
              </a:rPr>
              <a:t>"This is </a:t>
            </a:r>
            <a:r>
              <a:rPr lang="en-US" dirty="0">
                <a:solidFill>
                  <a:srgbClr val="7030A0"/>
                </a:solidFill>
              </a:rPr>
              <a:t>string ";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str.length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21446"/>
            <a:ext cx="8856984" cy="2862322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Конкатенация</a:t>
            </a:r>
            <a:r>
              <a:rPr lang="ru-RU" dirty="0" smtClean="0"/>
              <a:t> (объединение)  строк осуществляется оператором </a:t>
            </a:r>
            <a:r>
              <a:rPr lang="ru-RU" dirty="0" smtClean="0">
                <a:solidFill>
                  <a:srgbClr val="FF0000"/>
                </a:solidFill>
              </a:rPr>
              <a:t>+</a:t>
            </a:r>
          </a:p>
          <a:p>
            <a:endParaRPr lang="ru-RU" dirty="0"/>
          </a:p>
          <a:p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lang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smtClean="0">
                <a:solidFill>
                  <a:srgbClr val="7030A0"/>
                </a:solidFill>
              </a:rPr>
              <a:t>"Java";</a:t>
            </a:r>
            <a:r>
              <a:rPr lang="ru-RU" dirty="0" smtClean="0"/>
              <a:t>  </a:t>
            </a:r>
            <a:r>
              <a:rPr lang="en-US" dirty="0" smtClean="0"/>
              <a:t>        // 4 </a:t>
            </a:r>
            <a:r>
              <a:rPr lang="ru-RU" dirty="0" smtClean="0"/>
              <a:t>символа</a:t>
            </a:r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lang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lang</a:t>
            </a:r>
            <a:r>
              <a:rPr lang="en-US" dirty="0">
                <a:solidFill>
                  <a:srgbClr val="7030A0"/>
                </a:solidFill>
              </a:rPr>
              <a:t> + "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Script";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//</a:t>
            </a:r>
            <a:r>
              <a:rPr lang="ru-RU" dirty="0" smtClean="0"/>
              <a:t> </a:t>
            </a:r>
            <a:r>
              <a:rPr lang="en-US" dirty="0"/>
              <a:t>"</a:t>
            </a:r>
            <a:r>
              <a:rPr lang="ru-RU" dirty="0" smtClean="0"/>
              <a:t> </a:t>
            </a:r>
            <a:r>
              <a:rPr lang="en-US" dirty="0" smtClean="0"/>
              <a:t>Script"</a:t>
            </a:r>
            <a:r>
              <a:rPr lang="ru-RU" dirty="0" smtClean="0"/>
              <a:t> – 7 символов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alert(</a:t>
            </a:r>
            <a:r>
              <a:rPr lang="en-US" dirty="0" err="1" smtClean="0">
                <a:solidFill>
                  <a:srgbClr val="7030A0"/>
                </a:solidFill>
              </a:rPr>
              <a:t>lang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          </a:t>
            </a:r>
            <a:r>
              <a:rPr lang="en-US" dirty="0" smtClean="0"/>
              <a:t>// </a:t>
            </a:r>
            <a:r>
              <a:rPr lang="ru-RU" dirty="0" smtClean="0"/>
              <a:t>новая</a:t>
            </a:r>
            <a:r>
              <a:rPr lang="en-US" dirty="0" smtClean="0"/>
              <a:t> </a:t>
            </a:r>
            <a:r>
              <a:rPr lang="ru-RU" dirty="0" smtClean="0"/>
              <a:t>строка </a:t>
            </a:r>
            <a:r>
              <a:rPr lang="en-US" dirty="0" smtClean="0"/>
              <a:t>11 </a:t>
            </a:r>
            <a:r>
              <a:rPr lang="ru-RU" dirty="0" smtClean="0"/>
              <a:t>символов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При конкатенации </a:t>
            </a:r>
          </a:p>
          <a:p>
            <a:r>
              <a:rPr lang="ru-RU" dirty="0"/>
              <a:t> </a:t>
            </a:r>
            <a:r>
              <a:rPr lang="ru-RU" dirty="0" smtClean="0"/>
              <a:t>- создается новая строка </a:t>
            </a:r>
            <a:r>
              <a:rPr lang="en-US" dirty="0" err="1" smtClean="0"/>
              <a:t>lang</a:t>
            </a:r>
            <a:r>
              <a:rPr lang="en-US" dirty="0" smtClean="0"/>
              <a:t> </a:t>
            </a:r>
            <a:r>
              <a:rPr lang="ru-RU" dirty="0" smtClean="0"/>
              <a:t>длиной 11 символов в которую </a:t>
            </a:r>
          </a:p>
          <a:p>
            <a:r>
              <a:rPr lang="ru-RU" dirty="0"/>
              <a:t> </a:t>
            </a:r>
            <a:r>
              <a:rPr lang="ru-RU" dirty="0" smtClean="0"/>
              <a:t>  записывается строка </a:t>
            </a:r>
            <a:r>
              <a:rPr lang="en-US" dirty="0" smtClean="0"/>
              <a:t>"Java Script" </a:t>
            </a:r>
            <a:r>
              <a:rPr lang="uk-UA" dirty="0" smtClean="0"/>
              <a:t>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оригинальные строки</a:t>
            </a:r>
            <a:r>
              <a:rPr lang="en-US" dirty="0" smtClean="0"/>
              <a:t> "Java" </a:t>
            </a:r>
            <a:r>
              <a:rPr lang="ru-RU" dirty="0" smtClean="0"/>
              <a:t> и </a:t>
            </a:r>
            <a:r>
              <a:rPr lang="en-US" dirty="0" smtClean="0"/>
              <a:t> "Script"  </a:t>
            </a:r>
            <a:r>
              <a:rPr lang="uk-UA" dirty="0" err="1" smtClean="0"/>
              <a:t>уничтожаются</a:t>
            </a:r>
            <a:r>
              <a:rPr lang="uk-UA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212976"/>
            <a:ext cx="8856984" cy="3416320"/>
          </a:xfrm>
          <a:prstGeom prst="rect">
            <a:avLst/>
          </a:prstGeom>
          <a:solidFill>
            <a:srgbClr val="92D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chemeClr val="accent2"/>
                </a:solidFill>
              </a:rPr>
              <a:t>Сравнение </a:t>
            </a:r>
            <a:r>
              <a:rPr lang="ru-RU" dirty="0" smtClean="0"/>
              <a:t>строк осуществляется путем сравнения их кодов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  </a:t>
            </a:r>
            <a:r>
              <a:rPr lang="en-US" dirty="0" smtClean="0"/>
              <a:t>        </a:t>
            </a:r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ru-RU" dirty="0" smtClean="0">
                <a:solidFill>
                  <a:srgbClr val="7030A0"/>
                </a:solidFill>
              </a:rPr>
              <a:t>а</a:t>
            </a:r>
            <a:r>
              <a:rPr lang="en-US" dirty="0" smtClean="0">
                <a:solidFill>
                  <a:srgbClr val="7030A0"/>
                </a:solidFill>
              </a:rPr>
              <a:t>" </a:t>
            </a:r>
            <a:r>
              <a:rPr lang="en-US" dirty="0">
                <a:solidFill>
                  <a:srgbClr val="7030A0"/>
                </a:solidFill>
              </a:rPr>
              <a:t>&gt; 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ru-RU" dirty="0" smtClean="0">
                <a:solidFill>
                  <a:srgbClr val="7030A0"/>
                </a:solidFill>
              </a:rPr>
              <a:t>Я</a:t>
            </a:r>
            <a:r>
              <a:rPr lang="en-US" dirty="0" smtClean="0">
                <a:solidFill>
                  <a:srgbClr val="7030A0"/>
                </a:solidFill>
              </a:rPr>
              <a:t>";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//</a:t>
            </a:r>
            <a:r>
              <a:rPr lang="ru-RU" dirty="0" smtClean="0"/>
              <a:t> </a:t>
            </a:r>
            <a:r>
              <a:rPr lang="en-US" dirty="0" smtClean="0"/>
              <a:t>true</a:t>
            </a:r>
            <a:endParaRPr lang="ru-RU" dirty="0" smtClean="0"/>
          </a:p>
          <a:p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а</a:t>
            </a:r>
            <a:r>
              <a:rPr lang="en-US" dirty="0" smtClean="0">
                <a:solidFill>
                  <a:srgbClr val="7030A0"/>
                </a:solidFill>
              </a:rPr>
              <a:t>".</a:t>
            </a:r>
            <a:r>
              <a:rPr lang="ru-RU" dirty="0" smtClean="0">
                <a:solidFill>
                  <a:srgbClr val="7030A0"/>
                </a:solidFill>
              </a:rPr>
              <a:t>с</a:t>
            </a:r>
            <a:r>
              <a:rPr lang="en-US" dirty="0" err="1" smtClean="0">
                <a:solidFill>
                  <a:srgbClr val="7030A0"/>
                </a:solidFill>
              </a:rPr>
              <a:t>harCodeAt</a:t>
            </a:r>
            <a:r>
              <a:rPr lang="en-US" dirty="0" smtClean="0">
                <a:solidFill>
                  <a:srgbClr val="7030A0"/>
                </a:solidFill>
              </a:rPr>
              <a:t>(0);</a:t>
            </a:r>
            <a:r>
              <a:rPr lang="en-US" dirty="0" smtClean="0"/>
              <a:t>// 1072</a:t>
            </a:r>
          </a:p>
          <a:p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Я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en-US" dirty="0" smtClean="0"/>
              <a:t>.</a:t>
            </a:r>
            <a:r>
              <a:rPr lang="ru-RU" dirty="0" smtClean="0">
                <a:solidFill>
                  <a:srgbClr val="7030A0"/>
                </a:solidFill>
              </a:rPr>
              <a:t>с</a:t>
            </a:r>
            <a:r>
              <a:rPr lang="en-US" dirty="0" err="1">
                <a:solidFill>
                  <a:srgbClr val="7030A0"/>
                </a:solidFill>
              </a:rPr>
              <a:t>harCodeAt</a:t>
            </a:r>
            <a:r>
              <a:rPr lang="en-US" dirty="0" smtClean="0">
                <a:solidFill>
                  <a:srgbClr val="7030A0"/>
                </a:solidFill>
              </a:rPr>
              <a:t>(0</a:t>
            </a:r>
            <a:r>
              <a:rPr lang="en-US" dirty="0">
                <a:solidFill>
                  <a:srgbClr val="7030A0"/>
                </a:solidFill>
              </a:rPr>
              <a:t>);</a:t>
            </a:r>
            <a:r>
              <a:rPr lang="en-US" dirty="0"/>
              <a:t>// </a:t>
            </a:r>
            <a:r>
              <a:rPr lang="en-US" dirty="0" smtClean="0"/>
              <a:t>1071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Коды буквы  </a:t>
            </a:r>
            <a:r>
              <a:rPr lang="ru-RU" dirty="0"/>
              <a:t>ё</a:t>
            </a:r>
          </a:p>
          <a:p>
            <a:pPr fontAlgn="ctr"/>
            <a:r>
              <a:rPr lang="ru-RU" b="0" dirty="0" smtClean="0"/>
              <a:t>Заглавная  - &amp;#</a:t>
            </a:r>
            <a:r>
              <a:rPr lang="ru-RU" b="0" dirty="0"/>
              <a:t>1025</a:t>
            </a:r>
            <a:r>
              <a:rPr lang="ru-RU" b="0" dirty="0" smtClean="0"/>
              <a:t>;</a:t>
            </a:r>
            <a:r>
              <a:rPr lang="en-US" b="0" dirty="0" smtClean="0"/>
              <a:t> (</a:t>
            </a:r>
            <a:r>
              <a:rPr lang="ru-RU" b="0" dirty="0" smtClean="0"/>
              <a:t>&amp;#</a:t>
            </a:r>
            <a:r>
              <a:rPr lang="en-US" b="0" dirty="0" smtClean="0"/>
              <a:t>x0401</a:t>
            </a:r>
            <a:r>
              <a:rPr lang="ru-RU" b="0" dirty="0" smtClean="0"/>
              <a:t>;</a:t>
            </a:r>
            <a:r>
              <a:rPr lang="en-US" b="0" dirty="0" smtClean="0"/>
              <a:t>)</a:t>
            </a:r>
            <a:endParaRPr lang="ru-RU" b="0" dirty="0"/>
          </a:p>
          <a:p>
            <a:pPr fontAlgn="ctr"/>
            <a:r>
              <a:rPr lang="ru-RU" b="0" dirty="0" smtClean="0"/>
              <a:t>Прописная  - &amp;#</a:t>
            </a:r>
            <a:r>
              <a:rPr lang="ru-RU" b="0" dirty="0"/>
              <a:t>1105</a:t>
            </a:r>
            <a:r>
              <a:rPr lang="ru-RU" b="0" dirty="0" smtClean="0"/>
              <a:t>;</a:t>
            </a:r>
            <a:r>
              <a:rPr lang="en-US" b="0" dirty="0" smtClean="0"/>
              <a:t> </a:t>
            </a:r>
            <a:r>
              <a:rPr lang="en-US" b="0" dirty="0"/>
              <a:t>(</a:t>
            </a:r>
            <a:r>
              <a:rPr lang="ru-RU" b="0" dirty="0"/>
              <a:t>&amp;#</a:t>
            </a:r>
            <a:r>
              <a:rPr lang="en-US" b="0" dirty="0" smtClean="0"/>
              <a:t>x0451</a:t>
            </a:r>
            <a:r>
              <a:rPr lang="ru-RU" b="0" dirty="0"/>
              <a:t>;</a:t>
            </a:r>
            <a:r>
              <a:rPr lang="en-US" b="0" dirty="0"/>
              <a:t>)</a:t>
            </a:r>
            <a:endParaRPr lang="ru-RU" b="0" dirty="0"/>
          </a:p>
          <a:p>
            <a:pPr fontAlgn="ctr"/>
            <a:endParaRPr lang="ru-RU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11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778" y="33049"/>
            <a:ext cx="4068452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smtClean="0"/>
              <a:t>Метод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00479"/>
            <a:ext cx="8856984" cy="14773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Метод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>
                <a:solidFill>
                  <a:srgbClr val="FF0000"/>
                </a:solidFill>
              </a:rPr>
              <a:t>([</a:t>
            </a:r>
            <a:r>
              <a:rPr lang="ru-RU" dirty="0" err="1" smtClean="0">
                <a:solidFill>
                  <a:srgbClr val="FF0000"/>
                </a:solidFill>
              </a:rPr>
              <a:t>система_счисления</a:t>
            </a:r>
            <a:r>
              <a:rPr lang="en-US" dirty="0" smtClean="0">
                <a:solidFill>
                  <a:srgbClr val="FF0000"/>
                </a:solidFill>
              </a:rPr>
              <a:t>])</a:t>
            </a:r>
            <a:r>
              <a:rPr lang="ru-RU" dirty="0" smtClean="0">
                <a:solidFill>
                  <a:srgbClr val="FF0000"/>
                </a:solidFill>
              </a:rPr>
              <a:t> –</a:t>
            </a:r>
            <a:r>
              <a:rPr lang="ru-RU" dirty="0" smtClean="0"/>
              <a:t> возвращает строковый эквивалент величины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Метод работает с типами </a:t>
            </a:r>
            <a:r>
              <a:rPr lang="en-US" dirty="0" smtClean="0">
                <a:solidFill>
                  <a:srgbClr val="FF0000"/>
                </a:solidFill>
              </a:rPr>
              <a:t>Numbers</a:t>
            </a:r>
            <a:r>
              <a:rPr lang="en-US" dirty="0">
                <a:solidFill>
                  <a:srgbClr val="FF0000"/>
                </a:solidFill>
              </a:rPr>
              <a:t>, Booleans, objects,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Необязательный аргумент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ru-RU" dirty="0" err="1" smtClean="0">
                <a:solidFill>
                  <a:srgbClr val="FF0000"/>
                </a:solidFill>
              </a:rPr>
              <a:t>система_счисления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показывает в к</a:t>
            </a:r>
            <a:r>
              <a:rPr lang="ru-RU" dirty="0"/>
              <a:t>а</a:t>
            </a:r>
            <a:r>
              <a:rPr lang="ru-RU" dirty="0" smtClean="0"/>
              <a:t>кой системе счисления возвращать результат</a:t>
            </a:r>
            <a:r>
              <a:rPr lang="en-US" dirty="0" smtClean="0"/>
              <a:t>.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9383" y="2073622"/>
            <a:ext cx="885698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 = 255;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num.toStrin</a:t>
            </a:r>
            <a:r>
              <a:rPr lang="en-US" dirty="0" smtClean="0">
                <a:solidFill>
                  <a:srgbClr val="002060"/>
                </a:solidFill>
              </a:rPr>
              <a:t>();   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// "255"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num.toString</a:t>
            </a:r>
            <a:r>
              <a:rPr lang="en-US" dirty="0" smtClean="0">
                <a:solidFill>
                  <a:srgbClr val="002060"/>
                </a:solidFill>
              </a:rPr>
              <a:t>(16);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// "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ff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779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5580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Приведение </a:t>
            </a:r>
            <a:r>
              <a:rPr lang="ru-RU" dirty="0" smtClean="0"/>
              <a:t>к типу </a:t>
            </a:r>
            <a:r>
              <a:rPr lang="en-US" dirty="0" smtClean="0"/>
              <a:t>String</a:t>
            </a:r>
            <a:r>
              <a:rPr lang="ru-RU" dirty="0" smtClean="0"/>
              <a:t> других типов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496" y="476672"/>
            <a:ext cx="9007594" cy="353943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1700" dirty="0" smtClean="0">
                <a:solidFill>
                  <a:srgbClr val="002060"/>
                </a:solidFill>
              </a:rPr>
              <a:t>Приводится методом</a:t>
            </a:r>
            <a:r>
              <a:rPr lang="ru-RU" sz="1700" dirty="0" smtClean="0">
                <a:solidFill>
                  <a:schemeClr val="accent2"/>
                </a:solidFill>
              </a:rPr>
              <a:t> </a:t>
            </a:r>
            <a:r>
              <a:rPr lang="en-US" sz="1700" dirty="0" smtClean="0">
                <a:solidFill>
                  <a:schemeClr val="accent2"/>
                </a:solidFill>
              </a:rPr>
              <a:t>"c</a:t>
            </a:r>
            <a:r>
              <a:rPr lang="ru-RU" sz="1700" dirty="0" smtClean="0">
                <a:solidFill>
                  <a:schemeClr val="accent2"/>
                </a:solidFill>
              </a:rPr>
              <a:t>трока</a:t>
            </a:r>
            <a:r>
              <a:rPr lang="en-US" sz="1700" dirty="0" smtClean="0">
                <a:solidFill>
                  <a:schemeClr val="accent2"/>
                </a:solidFill>
              </a:rPr>
              <a:t>".</a:t>
            </a:r>
            <a:r>
              <a:rPr lang="en-US" sz="1700" dirty="0" err="1" smtClean="0">
                <a:solidFill>
                  <a:schemeClr val="accent2"/>
                </a:solidFill>
              </a:rPr>
              <a:t>toString</a:t>
            </a:r>
            <a:r>
              <a:rPr lang="en-US" sz="1700" dirty="0" smtClean="0">
                <a:solidFill>
                  <a:schemeClr val="accent2"/>
                </a:solidFill>
              </a:rPr>
              <a:t>()</a:t>
            </a:r>
            <a:r>
              <a:rPr lang="en-US" sz="1700" dirty="0" smtClean="0"/>
              <a:t>   </a:t>
            </a:r>
            <a:r>
              <a:rPr lang="ru-RU" sz="1700" dirty="0" smtClean="0"/>
              <a:t>или </a:t>
            </a:r>
            <a:r>
              <a:rPr lang="en-US" sz="1700" dirty="0" smtClean="0"/>
              <a:t>  </a:t>
            </a:r>
            <a:r>
              <a:rPr lang="en-US" sz="1700" dirty="0" smtClean="0">
                <a:solidFill>
                  <a:schemeClr val="accent2"/>
                </a:solidFill>
              </a:rPr>
              <a:t>String(</a:t>
            </a:r>
            <a:r>
              <a:rPr lang="ru-RU" sz="1700" dirty="0">
                <a:solidFill>
                  <a:schemeClr val="accent2"/>
                </a:solidFill>
              </a:rPr>
              <a:t>строка</a:t>
            </a:r>
            <a:r>
              <a:rPr lang="en-US" sz="1700" dirty="0" smtClean="0">
                <a:solidFill>
                  <a:schemeClr val="accent2"/>
                </a:solidFill>
              </a:rPr>
              <a:t>)</a:t>
            </a:r>
            <a:endParaRPr lang="uk-UA" sz="17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10324"/>
              </p:ext>
            </p:extLst>
          </p:nvPr>
        </p:nvGraphicFramePr>
        <p:xfrm>
          <a:off x="107504" y="980728"/>
          <a:ext cx="88569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Передаваемый тип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true -&gt; </a:t>
                      </a:r>
                      <a:r>
                        <a:rPr lang="en-US" sz="1700" b="1" dirty="0" smtClean="0">
                          <a:solidFill>
                            <a:schemeClr val="accent2"/>
                          </a:solidFill>
                        </a:rPr>
                        <a:t>"true"</a:t>
                      </a:r>
                      <a:r>
                        <a:rPr lang="en-US" sz="1700" dirty="0" smtClean="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false-&gt;  </a:t>
                      </a:r>
                      <a:r>
                        <a:rPr kumimoji="0" lang="en-US" sz="17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"false"</a:t>
                      </a:r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12   -&gt; "12"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 smtClean="0">
                          <a:solidFill>
                            <a:srgbClr val="002060"/>
                          </a:solidFill>
                        </a:rPr>
                        <a:t>error</a:t>
                      </a:r>
                      <a:endParaRPr lang="ru-RU" sz="17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"null"</a:t>
                      </a:r>
                      <a:endParaRPr lang="ru-RU" sz="17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 smtClean="0">
                          <a:solidFill>
                            <a:srgbClr val="002060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baseline="0" dirty="0" smtClean="0">
                          <a:solidFill>
                            <a:srgbClr val="002060"/>
                          </a:solidFill>
                        </a:rPr>
                        <a:t>"undefined"</a:t>
                      </a:r>
                      <a:endParaRPr lang="ru-RU" sz="17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7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 объекта  вызывается</a:t>
                      </a:r>
                      <a:r>
                        <a:rPr kumimoji="0" lang="en-US" sz="17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7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kumimoji="0" lang="en-US" sz="17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b="1" kern="1200" dirty="0" err="1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sz="17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621" y="3645024"/>
            <a:ext cx="8856984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То</a:t>
            </a:r>
            <a:r>
              <a:rPr lang="en-US" dirty="0" smtClean="0"/>
              <a:t> </a:t>
            </a:r>
            <a:r>
              <a:rPr lang="ru-RU" dirty="0" smtClean="0"/>
              <a:t>есть функцией  </a:t>
            </a:r>
            <a:r>
              <a:rPr lang="en-US" dirty="0" smtClean="0">
                <a:solidFill>
                  <a:srgbClr val="FF0000"/>
                </a:solidFill>
              </a:rPr>
              <a:t>String()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мы приводим, если не уверены в том что строка не имеет тип </a:t>
            </a:r>
            <a:r>
              <a:rPr lang="en-US" dirty="0" smtClean="0">
                <a:solidFill>
                  <a:srgbClr val="FF0000"/>
                </a:solidFill>
              </a:rPr>
              <a:t>null </a:t>
            </a:r>
            <a:r>
              <a:rPr lang="ru-RU" dirty="0" smtClean="0"/>
              <a:t>или</a:t>
            </a:r>
            <a:r>
              <a:rPr lang="en-US" dirty="0" smtClean="0">
                <a:solidFill>
                  <a:srgbClr val="FF0000"/>
                </a:solidFill>
              </a:rPr>
              <a:t>  undefined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4460919"/>
            <a:ext cx="8856984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Можно приведение также осуществлять конкатенацией с пустой строкой, например</a:t>
            </a:r>
          </a:p>
          <a:p>
            <a:r>
              <a:rPr lang="ru-RU" b="0" dirty="0" smtClean="0"/>
              <a:t>   </a:t>
            </a:r>
            <a:r>
              <a:rPr lang="ru-RU" b="0" dirty="0" smtClean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23 + ""</a:t>
            </a:r>
            <a:r>
              <a:rPr lang="en-US" dirty="0"/>
              <a:t>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возвратит строку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22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endParaRPr lang="ru-R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00" y="44624"/>
            <a:ext cx="4063552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Коммуникация с пользователем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028" y="764704"/>
            <a:ext cx="9001000" cy="194421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2000" dirty="0" smtClean="0"/>
              <a:t>Вывод модального окна с сообщением</a:t>
            </a:r>
          </a:p>
          <a:p>
            <a:r>
              <a:rPr lang="en-US" sz="2000" i="1" dirty="0" smtClean="0"/>
              <a:t>(</a:t>
            </a:r>
            <a:r>
              <a:rPr lang="ru-RU" sz="2000" i="1" dirty="0" smtClean="0"/>
              <a:t>модальное окно означает что  работать пользователю можно будет только </a:t>
            </a:r>
            <a:r>
              <a:rPr lang="ru-RU" sz="2000" i="1" dirty="0"/>
              <a:t>с этим окном </a:t>
            </a:r>
            <a:r>
              <a:rPr lang="ru-RU" sz="2000" i="1" dirty="0" smtClean="0"/>
              <a:t> пока он не нажмет кнопку )</a:t>
            </a:r>
            <a:endParaRPr lang="en-US" sz="2000" i="1" dirty="0" smtClean="0"/>
          </a:p>
          <a:p>
            <a:endParaRPr lang="ru-RU" sz="2400" b="1" dirty="0" smtClean="0"/>
          </a:p>
          <a:p>
            <a:r>
              <a:rPr lang="ru-RU" sz="2400" b="1" dirty="0"/>
              <a:t> </a:t>
            </a:r>
            <a:r>
              <a:rPr lang="en-US" sz="2400" b="1" dirty="0" smtClean="0"/>
              <a:t>alert(</a:t>
            </a:r>
            <a:r>
              <a:rPr lang="ru-RU" sz="2400" b="1" dirty="0" smtClean="0"/>
              <a:t> "</a:t>
            </a:r>
            <a:r>
              <a:rPr lang="ru-RU" sz="2000" b="1" dirty="0" smtClean="0"/>
              <a:t>Сообщение пользователю</a:t>
            </a:r>
            <a:r>
              <a:rPr lang="ru-RU" sz="2000" b="1" dirty="0"/>
              <a:t> </a:t>
            </a:r>
            <a:r>
              <a:rPr lang="ru-RU" sz="2000" b="1" dirty="0" smtClean="0"/>
              <a:t>"</a:t>
            </a:r>
            <a:r>
              <a:rPr lang="ru-RU" sz="2400" b="1" dirty="0" smtClean="0"/>
              <a:t> </a:t>
            </a:r>
            <a:r>
              <a:rPr lang="en-US" sz="2400" b="1" dirty="0" smtClean="0"/>
              <a:t>);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00" y="2924944"/>
            <a:ext cx="8969896" cy="295232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2000" dirty="0"/>
              <a:t>Метод который дает пользователю </a:t>
            </a:r>
            <a:r>
              <a:rPr lang="ru-RU" sz="2000" dirty="0" smtClean="0"/>
              <a:t>выбор</a:t>
            </a:r>
            <a:r>
              <a:rPr lang="en-US" sz="2000" dirty="0" smtClean="0"/>
              <a:t> –</a:t>
            </a:r>
            <a:r>
              <a:rPr lang="ru-RU" sz="2000" dirty="0" smtClean="0"/>
              <a:t> выводится окно</a:t>
            </a:r>
          </a:p>
          <a:p>
            <a:r>
              <a:rPr lang="ru-RU" sz="2000" dirty="0" smtClean="0"/>
              <a:t>с двумя кнопками  </a:t>
            </a:r>
            <a:r>
              <a:rPr lang="ru-RU" sz="2000" b="1" dirty="0" smtClean="0"/>
              <a:t>"</a:t>
            </a:r>
            <a:r>
              <a:rPr lang="ru-RU" sz="2000" dirty="0" smtClean="0"/>
              <a:t>ОК</a:t>
            </a:r>
            <a:r>
              <a:rPr lang="ru-RU" sz="2000" b="1" dirty="0" smtClean="0"/>
              <a:t>"</a:t>
            </a:r>
            <a:r>
              <a:rPr lang="ru-RU" sz="2000" dirty="0" smtClean="0"/>
              <a:t>  и </a:t>
            </a:r>
            <a:r>
              <a:rPr lang="en-US" sz="2000" dirty="0" smtClean="0"/>
              <a:t> </a:t>
            </a:r>
            <a:r>
              <a:rPr lang="ru-RU" sz="2000" b="1" dirty="0"/>
              <a:t> "</a:t>
            </a:r>
            <a:r>
              <a:rPr lang="ru-RU" sz="2000" dirty="0" smtClean="0"/>
              <a:t>Отмена</a:t>
            </a:r>
            <a:r>
              <a:rPr lang="ru-RU" sz="2000" b="1" dirty="0" smtClean="0"/>
              <a:t>"</a:t>
            </a:r>
            <a:endParaRPr lang="ru-RU" sz="2000" dirty="0" smtClean="0"/>
          </a:p>
          <a:p>
            <a:endParaRPr lang="ru-RU" sz="2000" b="1" dirty="0"/>
          </a:p>
          <a:p>
            <a:r>
              <a:rPr lang="en-US" sz="2400" b="1" dirty="0" smtClean="0"/>
              <a:t>         confirm(</a:t>
            </a:r>
            <a:r>
              <a:rPr lang="ru-RU" sz="2400" b="1" dirty="0" smtClean="0"/>
              <a:t> "</a:t>
            </a:r>
            <a:r>
              <a:rPr lang="ru-RU" sz="2000" b="1" dirty="0" smtClean="0"/>
              <a:t>Сообщение пользователю</a:t>
            </a:r>
            <a:r>
              <a:rPr lang="ru-RU" sz="2000" b="1" dirty="0"/>
              <a:t> </a:t>
            </a:r>
            <a:r>
              <a:rPr lang="ru-RU" sz="2000" b="1" dirty="0" smtClean="0"/>
              <a:t>"</a:t>
            </a:r>
            <a:r>
              <a:rPr lang="ru-RU" sz="2400" b="1" dirty="0" smtClean="0"/>
              <a:t> </a:t>
            </a:r>
            <a:r>
              <a:rPr lang="en-US" sz="2400" b="1" dirty="0" smtClean="0"/>
              <a:t>);</a:t>
            </a:r>
          </a:p>
          <a:p>
            <a:endParaRPr lang="en-US" sz="2400" b="1" dirty="0"/>
          </a:p>
          <a:p>
            <a:r>
              <a:rPr lang="uk-UA" sz="2000" dirty="0" err="1"/>
              <a:t>Если</a:t>
            </a:r>
            <a:r>
              <a:rPr lang="en-US" sz="2000" dirty="0"/>
              <a:t> </a:t>
            </a:r>
            <a:r>
              <a:rPr lang="ru-RU" sz="2000" dirty="0"/>
              <a:t>нажать </a:t>
            </a:r>
            <a:r>
              <a:rPr lang="ru-RU" sz="2000" b="1" dirty="0" smtClean="0"/>
              <a:t>ОК</a:t>
            </a:r>
            <a:r>
              <a:rPr lang="ru-RU" sz="2000" dirty="0" smtClean="0"/>
              <a:t> то возвращается в скрипт </a:t>
            </a:r>
            <a:r>
              <a:rPr lang="en-US" sz="2000" b="1" dirty="0" smtClean="0"/>
              <a:t>true</a:t>
            </a:r>
          </a:p>
          <a:p>
            <a:r>
              <a:rPr lang="uk-UA" sz="2000" dirty="0" err="1" smtClean="0"/>
              <a:t>Если</a:t>
            </a:r>
            <a:r>
              <a:rPr lang="en-US" sz="2000" dirty="0" smtClean="0"/>
              <a:t> </a:t>
            </a:r>
            <a:r>
              <a:rPr lang="ru-RU" sz="2000" dirty="0"/>
              <a:t>нажать </a:t>
            </a:r>
            <a:r>
              <a:rPr lang="ru-RU" sz="2000" b="1" dirty="0" smtClean="0"/>
              <a:t>Отмена </a:t>
            </a:r>
            <a:r>
              <a:rPr lang="ru-RU" sz="2000" dirty="0" smtClean="0"/>
              <a:t> </a:t>
            </a:r>
            <a:r>
              <a:rPr lang="ru-RU" sz="2000" dirty="0"/>
              <a:t>то возвращается в скрипт </a:t>
            </a:r>
            <a:r>
              <a:rPr lang="en-US" sz="2000" b="1" dirty="0" smtClean="0"/>
              <a:t>false</a:t>
            </a:r>
            <a:endParaRPr lang="ru-RU" sz="2000" b="1" dirty="0"/>
          </a:p>
          <a:p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44624"/>
            <a:ext cx="28083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communication.html</a:t>
            </a:r>
            <a:endParaRPr lang="ru-RU" b="1" i="1" dirty="0" smtClean="0"/>
          </a:p>
          <a:p>
            <a:r>
              <a:rPr lang="en-US" b="1" i="1" dirty="0" err="1" smtClean="0"/>
              <a:t>js</a:t>
            </a:r>
            <a:r>
              <a:rPr lang="en-US" b="1" i="1" dirty="0" smtClean="0"/>
              <a:t>/communication.js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6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7504" y="908720"/>
            <a:ext cx="8935074" cy="482453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2000" dirty="0"/>
              <a:t>Метод </a:t>
            </a:r>
            <a:r>
              <a:rPr lang="ru-RU" sz="2000" dirty="0" smtClean="0"/>
              <a:t>который  выводит</a:t>
            </a:r>
            <a:r>
              <a:rPr lang="en-US" sz="2000" dirty="0" smtClean="0"/>
              <a:t> </a:t>
            </a:r>
            <a:r>
              <a:rPr lang="ru-RU" sz="2000" dirty="0" smtClean="0"/>
              <a:t>окно с кнопками и текстовым полем, </a:t>
            </a:r>
          </a:p>
          <a:p>
            <a:r>
              <a:rPr lang="ru-RU" sz="2000" dirty="0"/>
              <a:t>то есть пользователь может не только соглашаться или</a:t>
            </a:r>
          </a:p>
          <a:p>
            <a:r>
              <a:rPr lang="ru-RU" sz="2000" dirty="0"/>
              <a:t>отказываться а еще может вводить </a:t>
            </a:r>
            <a:r>
              <a:rPr lang="ru-RU" sz="2000" dirty="0" smtClean="0"/>
              <a:t>данные</a:t>
            </a:r>
          </a:p>
          <a:p>
            <a:r>
              <a:rPr lang="ru-RU" sz="2000" dirty="0" smtClean="0"/>
              <a:t>Метод принимает два параметра</a:t>
            </a:r>
            <a:endParaRPr lang="ru-RU" sz="2000" dirty="0"/>
          </a:p>
          <a:p>
            <a:endParaRPr lang="ru-RU" sz="2000" dirty="0"/>
          </a:p>
          <a:p>
            <a:r>
              <a:rPr lang="en-US" sz="2400" b="1" dirty="0" smtClean="0"/>
              <a:t>prompt(</a:t>
            </a:r>
            <a:r>
              <a:rPr lang="ru-RU" sz="2400" b="1" dirty="0" smtClean="0"/>
              <a:t>"</a:t>
            </a:r>
            <a:r>
              <a:rPr lang="ru-RU" sz="2000" b="1" dirty="0" smtClean="0"/>
              <a:t>Сообщение пользователю</a:t>
            </a:r>
            <a:r>
              <a:rPr lang="ru-RU" sz="2000" b="1" dirty="0"/>
              <a:t>  "</a:t>
            </a:r>
            <a:r>
              <a:rPr lang="en-US" sz="2000" b="1" dirty="0" smtClean="0"/>
              <a:t>,  </a:t>
            </a:r>
            <a:r>
              <a:rPr lang="ru-RU" sz="2000" b="1" dirty="0" smtClean="0"/>
              <a:t>значение поля</a:t>
            </a:r>
            <a:r>
              <a:rPr lang="en-US" sz="2400" b="1" dirty="0" smtClean="0"/>
              <a:t>);</a:t>
            </a:r>
          </a:p>
          <a:p>
            <a:endParaRPr lang="ru-RU" sz="2400" b="1" dirty="0" smtClean="0"/>
          </a:p>
          <a:p>
            <a:r>
              <a:rPr lang="uk-UA" sz="2000" dirty="0" smtClean="0"/>
              <a:t>Метод </a:t>
            </a:r>
            <a:r>
              <a:rPr lang="uk-UA" sz="2000" dirty="0" err="1" smtClean="0"/>
              <a:t>возвращает</a:t>
            </a:r>
            <a:endParaRPr lang="uk-UA" sz="2000" dirty="0" smtClean="0"/>
          </a:p>
          <a:p>
            <a:r>
              <a:rPr lang="uk-UA" sz="2000" dirty="0" smtClean="0"/>
              <a:t> - </a:t>
            </a:r>
            <a:r>
              <a:rPr lang="uk-UA" sz="2000" dirty="0" err="1" smtClean="0"/>
              <a:t>непосредственно</a:t>
            </a:r>
            <a:r>
              <a:rPr lang="uk-UA" sz="2000" dirty="0" smtClean="0"/>
              <a:t> </a:t>
            </a:r>
            <a:r>
              <a:rPr lang="uk-UA" sz="2000" dirty="0" err="1" smtClean="0"/>
              <a:t>ответ</a:t>
            </a:r>
            <a:r>
              <a:rPr lang="uk-UA" sz="2000" dirty="0" smtClean="0"/>
              <a:t> </a:t>
            </a:r>
            <a:r>
              <a:rPr lang="uk-UA" sz="2000" dirty="0" err="1" smtClean="0"/>
              <a:t>если</a:t>
            </a:r>
            <a:r>
              <a:rPr lang="uk-UA" sz="2000" dirty="0" smtClean="0"/>
              <a:t> </a:t>
            </a:r>
            <a:r>
              <a:rPr lang="uk-UA" sz="2000" dirty="0" err="1" smtClean="0"/>
              <a:t>пользователь</a:t>
            </a:r>
            <a:r>
              <a:rPr lang="uk-UA" sz="2000" dirty="0" smtClean="0"/>
              <a:t> </a:t>
            </a:r>
            <a:r>
              <a:rPr lang="uk-UA" sz="2000" dirty="0" err="1" smtClean="0"/>
              <a:t>ввел</a:t>
            </a:r>
            <a:r>
              <a:rPr lang="uk-UA" sz="2000" dirty="0" smtClean="0"/>
              <a:t> </a:t>
            </a:r>
            <a:r>
              <a:rPr lang="uk-UA" sz="2000" dirty="0" err="1" smtClean="0"/>
              <a:t>ответ</a:t>
            </a:r>
            <a:endParaRPr lang="uk-UA" sz="2000" dirty="0"/>
          </a:p>
          <a:p>
            <a:r>
              <a:rPr lang="ru-RU" sz="2000" b="1" dirty="0" smtClean="0"/>
              <a:t> </a:t>
            </a:r>
            <a:r>
              <a:rPr lang="ru-RU" sz="2000" dirty="0" smtClean="0"/>
              <a:t>- если пользователь ничего не ввел – возвращается 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ru-RU" sz="2000" b="1" dirty="0" smtClean="0"/>
              <a:t>пустая строка</a:t>
            </a:r>
            <a:endParaRPr lang="ru-RU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184" y="44624"/>
            <a:ext cx="28083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communication.html</a:t>
            </a:r>
            <a:endParaRPr lang="ru-RU" b="1" i="1" dirty="0" smtClean="0"/>
          </a:p>
          <a:p>
            <a:r>
              <a:rPr lang="en-US" b="1" i="1" dirty="0" err="1" smtClean="0"/>
              <a:t>js</a:t>
            </a:r>
            <a:r>
              <a:rPr lang="en-US" b="1" i="1" dirty="0" smtClean="0"/>
              <a:t>/communication.js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8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4624"/>
            <a:ext cx="331236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 err="1"/>
              <a:t>Лабараторная</a:t>
            </a:r>
            <a:r>
              <a:rPr lang="ru-RU" dirty="0"/>
              <a:t> работа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476672"/>
            <a:ext cx="9001000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1. Вывести по очереди 2 окна с текстовым полем, в которое </a:t>
            </a:r>
          </a:p>
          <a:p>
            <a:r>
              <a:rPr lang="ru-RU" dirty="0" smtClean="0"/>
              <a:t>   пользователь введет 2 числа.   </a:t>
            </a:r>
          </a:p>
          <a:p>
            <a:r>
              <a:rPr lang="ru-RU" dirty="0" smtClean="0"/>
              <a:t>2. После ввода второго числа вывести на экран сумму двух чисел.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1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 smtClean="0"/>
              <a:t>Развитие</a:t>
            </a:r>
            <a:r>
              <a:rPr lang="en-US" dirty="0" smtClean="0"/>
              <a:t> </a:t>
            </a:r>
            <a:r>
              <a:rPr lang="ru-RU" dirty="0" smtClean="0"/>
              <a:t>языка </a:t>
            </a:r>
            <a:r>
              <a:rPr lang="en-US" dirty="0" smtClean="0"/>
              <a:t>Java </a:t>
            </a:r>
            <a:r>
              <a:rPr lang="en-US" dirty="0"/>
              <a:t>Script</a:t>
            </a:r>
            <a:r>
              <a:rPr lang="ru-RU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620688"/>
            <a:ext cx="885698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- </a:t>
            </a:r>
            <a:r>
              <a:rPr lang="en-US" b="1" dirty="0"/>
              <a:t>HTML5  </a:t>
            </a:r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html5demos.com</a:t>
            </a:r>
            <a:r>
              <a:rPr lang="en-US" b="1" dirty="0" smtClean="0"/>
              <a:t> </a:t>
            </a:r>
          </a:p>
          <a:p>
            <a:r>
              <a:rPr lang="en-US" b="1" dirty="0"/>
              <a:t>- ECMAScript </a:t>
            </a:r>
            <a:r>
              <a:rPr lang="en-US" b="1" dirty="0" smtClean="0"/>
              <a:t>5, 6  </a:t>
            </a:r>
            <a:r>
              <a:rPr lang="en-US" b="1" dirty="0" smtClean="0">
                <a:hlinkClick r:id="rId3"/>
              </a:rPr>
              <a:t>http</a:t>
            </a:r>
            <a:r>
              <a:rPr lang="en-US" b="1" dirty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goo.gl/H8P6AF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- </a:t>
            </a:r>
            <a:r>
              <a:rPr lang="ru-RU" b="1" dirty="0" smtClean="0"/>
              <a:t>больше</a:t>
            </a:r>
            <a:r>
              <a:rPr lang="en-US" b="1" dirty="0" smtClean="0"/>
              <a:t> </a:t>
            </a:r>
            <a:r>
              <a:rPr lang="ru-RU" b="1" dirty="0" smtClean="0"/>
              <a:t>возможностей </a:t>
            </a:r>
            <a:r>
              <a:rPr lang="ru-RU" b="1" smtClean="0"/>
              <a:t>у браузеров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9122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14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Язык  сценариев</a:t>
            </a:r>
            <a:r>
              <a:rPr lang="en-US" dirty="0"/>
              <a:t>  Java Script</a:t>
            </a:r>
            <a:r>
              <a:rPr lang="ru-RU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584775"/>
          </a:xfrm>
          <a:prstGeom prst="rect">
            <a:avLst/>
          </a:prstGeom>
          <a:solidFill>
            <a:srgbClr val="92D05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/>
              <a:t>ECMAScript</a:t>
            </a:r>
            <a:r>
              <a:rPr lang="ru-RU" sz="1600" b="1" dirty="0" smtClean="0"/>
              <a:t> </a:t>
            </a:r>
            <a:r>
              <a:rPr lang="ru-RU" sz="1600" dirty="0" smtClean="0"/>
              <a:t>и </a:t>
            </a:r>
            <a:r>
              <a:rPr lang="en-US" sz="1600" b="1" dirty="0"/>
              <a:t>JavaScript </a:t>
            </a:r>
            <a:r>
              <a:rPr lang="ru-RU" sz="1600" b="1" dirty="0" smtClean="0"/>
              <a:t> </a:t>
            </a:r>
            <a:r>
              <a:rPr lang="ru-RU" sz="1600" dirty="0" smtClean="0"/>
              <a:t>часто используют как синонимы но это не одно и то же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251520" y="1239143"/>
            <a:ext cx="8712968" cy="2045841"/>
            <a:chOff x="251520" y="1815207"/>
            <a:chExt cx="8712968" cy="2045841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51520" y="1844824"/>
              <a:ext cx="8712968" cy="2016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63888" y="1815207"/>
              <a:ext cx="2212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Java Script</a:t>
              </a:r>
              <a:endParaRPr lang="ru-RU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9095" y="2414539"/>
              <a:ext cx="2520280" cy="1200329"/>
            </a:xfrm>
            <a:prstGeom prst="rect">
              <a:avLst/>
            </a:prstGeom>
            <a:solidFill>
              <a:srgbClr val="FFFF00">
                <a:alpha val="7000"/>
              </a:srgb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 smtClean="0"/>
            </a:p>
            <a:p>
              <a:pPr algn="ctr"/>
              <a:r>
                <a:rPr lang="en-US" sz="2400" b="1" dirty="0" err="1" smtClean="0"/>
                <a:t>ECMAScript</a:t>
              </a:r>
              <a:endParaRPr lang="en-US" sz="2400" b="1" dirty="0" smtClean="0"/>
            </a:p>
            <a:p>
              <a:endParaRPr lang="ru-RU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3848" y="2420888"/>
              <a:ext cx="2520280" cy="1200329"/>
            </a:xfrm>
            <a:prstGeom prst="rect">
              <a:avLst/>
            </a:prstGeom>
            <a:solidFill>
              <a:srgbClr val="FFFF00">
                <a:alpha val="7000"/>
              </a:srgb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 smtClean="0"/>
            </a:p>
            <a:p>
              <a:pPr algn="ctr"/>
              <a:r>
                <a:rPr lang="en-US" sz="2400" b="1" dirty="0" smtClean="0"/>
                <a:t>DOM</a:t>
              </a:r>
            </a:p>
            <a:p>
              <a:endParaRPr lang="ru-RU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8601" y="2427237"/>
              <a:ext cx="2520280" cy="1200329"/>
            </a:xfrm>
            <a:prstGeom prst="rect">
              <a:avLst/>
            </a:prstGeom>
            <a:solidFill>
              <a:srgbClr val="FFFF00">
                <a:alpha val="7000"/>
              </a:srgbClr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 smtClean="0"/>
            </a:p>
            <a:p>
              <a:pPr algn="ctr"/>
              <a:r>
                <a:rPr lang="en-US" sz="2400" b="1" dirty="0" smtClean="0"/>
                <a:t>BOM</a:t>
              </a:r>
            </a:p>
            <a:p>
              <a:endParaRPr lang="ru-RU" sz="24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520" y="3515130"/>
            <a:ext cx="8712968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ECMAScript</a:t>
            </a:r>
            <a:r>
              <a:rPr lang="en-US" sz="2000" b="1" dirty="0" smtClean="0"/>
              <a:t> – </a:t>
            </a:r>
            <a:r>
              <a:rPr lang="ru-RU" b="1" dirty="0" smtClean="0"/>
              <a:t>ядро языка стандарта </a:t>
            </a:r>
            <a:r>
              <a:rPr lang="en-US" b="1" dirty="0"/>
              <a:t> </a:t>
            </a:r>
            <a:r>
              <a:rPr lang="en-US" b="1" dirty="0" smtClean="0"/>
              <a:t>ECMA-262</a:t>
            </a:r>
            <a:r>
              <a:rPr lang="ru-RU" b="1" dirty="0" smtClean="0"/>
              <a:t> и это ядро </a:t>
            </a:r>
          </a:p>
          <a:p>
            <a:r>
              <a:rPr lang="ru-RU" b="1" dirty="0"/>
              <a:t>	</a:t>
            </a:r>
            <a:r>
              <a:rPr lang="ru-RU" b="1" dirty="0" smtClean="0"/>
              <a:t>	 не привязано браузеру – по сути это </a:t>
            </a:r>
          </a:p>
          <a:p>
            <a:r>
              <a:rPr lang="ru-RU" b="1" dirty="0" smtClean="0"/>
              <a:t>		 </a:t>
            </a:r>
            <a:r>
              <a:rPr lang="ru-RU" b="1" smtClean="0"/>
              <a:t>стандартизированное описание языка</a:t>
            </a:r>
            <a:endParaRPr lang="ru-RU" b="1" dirty="0" smtClean="0"/>
          </a:p>
          <a:p>
            <a:r>
              <a:rPr lang="en-US" b="1" dirty="0" smtClean="0"/>
              <a:t>ECMA-262</a:t>
            </a:r>
            <a:r>
              <a:rPr lang="ru-RU" b="1" dirty="0" smtClean="0"/>
              <a:t> описывает  </a:t>
            </a:r>
          </a:p>
          <a:p>
            <a:r>
              <a:rPr lang="ru-RU" b="1" dirty="0"/>
              <a:t> </a:t>
            </a:r>
            <a:r>
              <a:rPr lang="ru-RU" b="1" dirty="0" smtClean="0"/>
              <a:t>- синтаксис</a:t>
            </a:r>
            <a:r>
              <a:rPr lang="en-US" b="1" dirty="0" smtClean="0"/>
              <a:t> (syntax)</a:t>
            </a:r>
            <a:r>
              <a:rPr lang="ru-RU" b="1" dirty="0" smtClean="0"/>
              <a:t>;</a:t>
            </a:r>
          </a:p>
          <a:p>
            <a:r>
              <a:rPr lang="ru-RU" b="1" dirty="0"/>
              <a:t> </a:t>
            </a:r>
            <a:r>
              <a:rPr lang="ru-RU" b="1" dirty="0" smtClean="0"/>
              <a:t>- типы данных</a:t>
            </a:r>
            <a:r>
              <a:rPr lang="en-US" b="1" dirty="0" smtClean="0"/>
              <a:t> (data types)</a:t>
            </a:r>
            <a:r>
              <a:rPr lang="ru-RU" b="1" dirty="0" smtClean="0"/>
              <a:t>;</a:t>
            </a:r>
          </a:p>
          <a:p>
            <a:r>
              <a:rPr lang="ru-RU" b="1" dirty="0"/>
              <a:t> </a:t>
            </a:r>
            <a:r>
              <a:rPr lang="ru-RU" b="1" dirty="0" smtClean="0"/>
              <a:t>- выражения  (</a:t>
            </a:r>
            <a:r>
              <a:rPr lang="en-US" b="1" dirty="0" smtClean="0"/>
              <a:t>statements</a:t>
            </a:r>
            <a:r>
              <a:rPr lang="ru-RU" b="1" dirty="0" smtClean="0"/>
              <a:t>)</a:t>
            </a:r>
            <a:endParaRPr lang="en-US" b="1" dirty="0"/>
          </a:p>
          <a:p>
            <a:r>
              <a:rPr lang="ru-RU" b="1" dirty="0" smtClean="0"/>
              <a:t> - ключевые слова (</a:t>
            </a:r>
            <a:r>
              <a:rPr lang="en-US" b="1" dirty="0" smtClean="0"/>
              <a:t>keywords</a:t>
            </a:r>
            <a:r>
              <a:rPr lang="ru-RU" b="1" dirty="0"/>
              <a:t>)</a:t>
            </a:r>
            <a:endParaRPr lang="en-US" b="1" dirty="0"/>
          </a:p>
          <a:p>
            <a:r>
              <a:rPr lang="ru-RU" b="1" dirty="0" smtClean="0"/>
              <a:t> - зарезервированные слова (</a:t>
            </a:r>
            <a:r>
              <a:rPr lang="en-US" b="1" dirty="0" smtClean="0"/>
              <a:t>reserved words</a:t>
            </a:r>
            <a:r>
              <a:rPr lang="ru-RU" b="1" dirty="0" smtClean="0"/>
              <a:t>)</a:t>
            </a:r>
            <a:endParaRPr lang="en-US" b="1" dirty="0"/>
          </a:p>
          <a:p>
            <a:r>
              <a:rPr lang="ru-RU" b="1" dirty="0" smtClean="0"/>
              <a:t> - операторы (</a:t>
            </a:r>
            <a:r>
              <a:rPr lang="en-US" b="1" dirty="0" smtClean="0"/>
              <a:t>operators</a:t>
            </a:r>
            <a:r>
              <a:rPr lang="ru-RU" b="1" dirty="0" smtClean="0"/>
              <a:t>)</a:t>
            </a:r>
            <a:endParaRPr lang="en-US" b="1" dirty="0"/>
          </a:p>
          <a:p>
            <a:r>
              <a:rPr lang="ru-RU" b="1" dirty="0" smtClean="0"/>
              <a:t> - объекты (</a:t>
            </a:r>
            <a:r>
              <a:rPr lang="en-US" b="1" dirty="0" smtClean="0"/>
              <a:t>objects</a:t>
            </a:r>
            <a:r>
              <a:rPr lang="ru-RU" b="1" dirty="0" smtClean="0"/>
              <a:t> 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4603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5040560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Поддержка браузерами </a:t>
            </a:r>
            <a:r>
              <a:rPr lang="en-US" dirty="0" err="1"/>
              <a:t>ECMAScript</a:t>
            </a:r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31102"/>
              </p:ext>
            </p:extLst>
          </p:nvPr>
        </p:nvGraphicFramePr>
        <p:xfrm>
          <a:off x="251520" y="620688"/>
          <a:ext cx="8712968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Браузер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Internet Explorer 5.5–7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Internet Explorer 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частично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Internet Explorer 9+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 7.2+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Safari 3.x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Safari 4.x–5.x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Chrome 1+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Chrome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7+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(частично)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Firefox 4+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5301208"/>
            <a:ext cx="611257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https://kangax.github.io/compat-table/es6</a:t>
            </a:r>
            <a:r>
              <a:rPr lang="en-US" b="1" dirty="0" smtClean="0">
                <a:hlinkClick r:id="rId2"/>
              </a:rPr>
              <a:t>/</a:t>
            </a:r>
            <a:r>
              <a:rPr lang="en-US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103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DOM – document object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548680"/>
            <a:ext cx="8712968" cy="1815882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DOM </a:t>
            </a:r>
            <a:r>
              <a:rPr lang="en-US" dirty="0"/>
              <a:t>– </a:t>
            </a:r>
            <a:r>
              <a:rPr lang="ru-RU" dirty="0"/>
              <a:t>это </a:t>
            </a:r>
            <a:r>
              <a:rPr lang="en-US" dirty="0"/>
              <a:t> </a:t>
            </a:r>
            <a:r>
              <a:rPr lang="en-US" b="1" dirty="0"/>
              <a:t>application programming interface (API) </a:t>
            </a:r>
            <a:r>
              <a:rPr lang="ru-RU" dirty="0"/>
              <a:t>для</a:t>
            </a:r>
            <a:r>
              <a:rPr lang="en-US" dirty="0"/>
              <a:t> </a:t>
            </a:r>
            <a:r>
              <a:rPr lang="en-US" b="1" dirty="0"/>
              <a:t>XML</a:t>
            </a:r>
            <a:r>
              <a:rPr lang="en-US" dirty="0"/>
              <a:t> </a:t>
            </a:r>
            <a:r>
              <a:rPr lang="ru-RU" dirty="0"/>
              <a:t>который используется для работы с </a:t>
            </a:r>
            <a:r>
              <a:rPr lang="en-US" b="1" dirty="0" smtClean="0"/>
              <a:t>HTML</a:t>
            </a:r>
            <a:endParaRPr lang="uk-UA" b="1" dirty="0" smtClean="0"/>
          </a:p>
          <a:p>
            <a:r>
              <a:rPr lang="ru-RU" dirty="0"/>
              <a:t>Каждый </a:t>
            </a:r>
            <a:r>
              <a:rPr lang="en-US" b="1" dirty="0" smtClean="0"/>
              <a:t>HTML </a:t>
            </a:r>
            <a:r>
              <a:rPr lang="ru-RU" b="1" dirty="0" smtClean="0"/>
              <a:t>тег</a:t>
            </a:r>
            <a:r>
              <a:rPr lang="ru-RU" dirty="0" smtClean="0"/>
              <a:t> </a:t>
            </a:r>
            <a:r>
              <a:rPr lang="ru-RU" dirty="0"/>
              <a:t>считается объектом (</a:t>
            </a:r>
            <a:r>
              <a:rPr lang="en-US" b="1" dirty="0"/>
              <a:t>node</a:t>
            </a:r>
            <a:r>
              <a:rPr lang="en-US" dirty="0"/>
              <a:t> - </a:t>
            </a:r>
            <a:r>
              <a:rPr lang="ru-RU" dirty="0"/>
              <a:t>узел) </a:t>
            </a:r>
            <a:r>
              <a:rPr lang="uk-UA" dirty="0" err="1"/>
              <a:t>определенного</a:t>
            </a:r>
            <a:r>
              <a:rPr lang="uk-UA" dirty="0"/>
              <a:t> </a:t>
            </a:r>
            <a:r>
              <a:rPr lang="uk-UA" dirty="0" smtClean="0"/>
              <a:t>типа</a:t>
            </a:r>
            <a:endParaRPr lang="en-US" dirty="0" smtClean="0"/>
          </a:p>
          <a:p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результате </a:t>
            </a:r>
            <a:r>
              <a:rPr lang="en-US" dirty="0" smtClean="0"/>
              <a:t>HTML </a:t>
            </a:r>
            <a:r>
              <a:rPr lang="ru-RU" dirty="0" smtClean="0"/>
              <a:t>документ представляется в виде дерева, где узел</a:t>
            </a:r>
          </a:p>
          <a:p>
            <a:r>
              <a:rPr lang="en-US" b="1" dirty="0" smtClean="0"/>
              <a:t>&lt;html&gt;</a:t>
            </a:r>
            <a:r>
              <a:rPr lang="en-US" dirty="0" smtClean="0"/>
              <a:t> </a:t>
            </a:r>
            <a:r>
              <a:rPr lang="ru-RU" dirty="0" smtClean="0"/>
              <a:t>это корень от которого отходят ветви (вложенные </a:t>
            </a:r>
            <a:r>
              <a:rPr lang="en-US" b="1" dirty="0" smtClean="0"/>
              <a:t>html</a:t>
            </a:r>
            <a:r>
              <a:rPr lang="en-US" dirty="0" smtClean="0"/>
              <a:t> </a:t>
            </a:r>
            <a:r>
              <a:rPr lang="ru-RU" dirty="0" smtClean="0"/>
              <a:t>элементы)</a:t>
            </a:r>
            <a:endParaRPr lang="en-US" dirty="0" smtClean="0"/>
          </a:p>
          <a:p>
            <a:endParaRPr lang="en-US" b="1" dirty="0"/>
          </a:p>
          <a:p>
            <a:r>
              <a:rPr lang="ru-RU" dirty="0"/>
              <a:t>На сегодняшний день действует </a:t>
            </a:r>
            <a:r>
              <a:rPr lang="en-US" b="1" dirty="0"/>
              <a:t>Dom Level </a:t>
            </a:r>
            <a:r>
              <a:rPr lang="en-US" b="1" dirty="0" smtClean="0"/>
              <a:t>3</a:t>
            </a:r>
            <a:endParaRPr lang="ru-RU" b="1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323528" y="2513054"/>
            <a:ext cx="8424936" cy="4156306"/>
            <a:chOff x="323528" y="1196752"/>
            <a:chExt cx="6768752" cy="3220202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1196752"/>
              <a:ext cx="3563888" cy="2308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&lt;html&gt;</a:t>
              </a:r>
            </a:p>
            <a:p>
              <a:r>
                <a:rPr lang="en-US" b="1" dirty="0" smtClean="0"/>
                <a:t>   &lt;</a:t>
              </a:r>
              <a:r>
                <a:rPr lang="en-US" b="1" dirty="0"/>
                <a:t>head&gt;</a:t>
              </a:r>
            </a:p>
            <a:p>
              <a:r>
                <a:rPr lang="en-US" b="1" dirty="0" smtClean="0"/>
                <a:t>     &lt;title&gt;Page</a:t>
              </a:r>
              <a:r>
                <a:rPr lang="en-US" b="1" dirty="0"/>
                <a:t>&lt;/title&gt;</a:t>
              </a:r>
            </a:p>
            <a:p>
              <a:r>
                <a:rPr lang="en-US" b="1" dirty="0" smtClean="0"/>
                <a:t>  &lt;/</a:t>
              </a:r>
              <a:r>
                <a:rPr lang="en-US" b="1" dirty="0"/>
                <a:t>head&gt;</a:t>
              </a:r>
            </a:p>
            <a:p>
              <a:r>
                <a:rPr lang="en-US" b="1" dirty="0" smtClean="0"/>
                <a:t>  &lt;</a:t>
              </a:r>
              <a:r>
                <a:rPr lang="en-US" b="1" dirty="0"/>
                <a:t>body&gt;</a:t>
              </a:r>
            </a:p>
            <a:p>
              <a:r>
                <a:rPr lang="en-US" b="1" dirty="0" smtClean="0"/>
                <a:t>     &lt;</a:t>
              </a:r>
              <a:r>
                <a:rPr lang="en-US" b="1" dirty="0"/>
                <a:t>p&gt;Hello World!&lt;/p&gt;</a:t>
              </a:r>
            </a:p>
            <a:p>
              <a:r>
                <a:rPr lang="en-US" b="1" dirty="0" smtClean="0"/>
                <a:t>  &lt;/</a:t>
              </a:r>
              <a:r>
                <a:rPr lang="en-US" b="1" dirty="0"/>
                <a:t>body&gt;</a:t>
              </a:r>
            </a:p>
            <a:p>
              <a:r>
                <a:rPr lang="en-US" b="1" dirty="0"/>
                <a:t>&lt;/html&gt;</a:t>
              </a:r>
              <a:endParaRPr lang="ru-RU" b="1" dirty="0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82000"/>
                      </a14:imgEffect>
                      <a14:imgEffect>
                        <a14:brightnessContrast bright="70000" contrast="8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206" y="1196752"/>
              <a:ext cx="2960074" cy="322020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280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07340"/>
            <a:ext cx="4104456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BOM – browser  object model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48680"/>
            <a:ext cx="8856984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Модель позволяет работать с окнами браузеров ив нее входят расширения для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- создания новых окон браузера;</a:t>
            </a:r>
          </a:p>
          <a:p>
            <a:r>
              <a:rPr lang="ru-RU" b="1" dirty="0"/>
              <a:t> </a:t>
            </a:r>
            <a:r>
              <a:rPr lang="ru-RU" b="1" dirty="0" smtClean="0"/>
              <a:t>- перемещения, изменения размеров, закрытия окон;</a:t>
            </a:r>
          </a:p>
          <a:p>
            <a:r>
              <a:rPr lang="ru-RU" b="1" dirty="0" smtClean="0"/>
              <a:t> - работы с </a:t>
            </a:r>
            <a:r>
              <a:rPr lang="en-US" b="1" dirty="0" smtClean="0">
                <a:solidFill>
                  <a:srgbClr val="FF0000"/>
                </a:solidFill>
              </a:rPr>
              <a:t>navigator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  <a:r>
              <a:rPr lang="en-US" b="1" dirty="0" smtClean="0"/>
              <a:t>,</a:t>
            </a:r>
            <a:r>
              <a:rPr lang="ru-RU" b="1" dirty="0" smtClean="0"/>
              <a:t>который содержит информацию о </a:t>
            </a:r>
          </a:p>
          <a:p>
            <a:r>
              <a:rPr lang="ru-RU" b="1" dirty="0"/>
              <a:t> </a:t>
            </a:r>
            <a:r>
              <a:rPr lang="ru-RU" b="1" dirty="0" smtClean="0"/>
              <a:t>  браузере;</a:t>
            </a:r>
          </a:p>
          <a:p>
            <a:r>
              <a:rPr lang="ru-RU" b="1" dirty="0" smtClean="0"/>
              <a:t> - работы с </a:t>
            </a:r>
            <a:r>
              <a:rPr lang="en-US" b="1" dirty="0" smtClean="0">
                <a:solidFill>
                  <a:srgbClr val="FF0000"/>
                </a:solidFill>
              </a:rPr>
              <a:t>location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  <a:r>
              <a:rPr lang="en-US" b="1" dirty="0"/>
              <a:t>, </a:t>
            </a:r>
            <a:r>
              <a:rPr lang="ru-RU" b="1" dirty="0" smtClean="0"/>
              <a:t>который содержит информацию о   </a:t>
            </a:r>
          </a:p>
          <a:p>
            <a:r>
              <a:rPr lang="ru-RU" b="1" dirty="0"/>
              <a:t> </a:t>
            </a:r>
            <a:r>
              <a:rPr lang="ru-RU" b="1" dirty="0" smtClean="0"/>
              <a:t>  загруженной станице;</a:t>
            </a:r>
          </a:p>
          <a:p>
            <a:r>
              <a:rPr lang="ru-RU" b="1" dirty="0"/>
              <a:t> </a:t>
            </a:r>
            <a:r>
              <a:rPr lang="ru-RU" b="1" dirty="0" smtClean="0"/>
              <a:t>- работы с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screen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  <a:r>
              <a:rPr lang="en-US" b="1" dirty="0"/>
              <a:t>, </a:t>
            </a:r>
            <a:r>
              <a:rPr lang="ru-RU" b="1" dirty="0"/>
              <a:t>который содержит информацию о </a:t>
            </a:r>
            <a:endParaRPr lang="ru-RU" b="1" dirty="0" smtClean="0"/>
          </a:p>
          <a:p>
            <a:r>
              <a:rPr lang="ru-RU" b="1" dirty="0" smtClean="0"/>
              <a:t>   разрешении экрана; </a:t>
            </a:r>
          </a:p>
          <a:p>
            <a:r>
              <a:rPr lang="ru-RU" b="1" dirty="0" smtClean="0"/>
              <a:t> - работа с </a:t>
            </a:r>
            <a:r>
              <a:rPr lang="en-US" b="1" dirty="0" smtClean="0">
                <a:solidFill>
                  <a:srgbClr val="FF0000"/>
                </a:solidFill>
              </a:rPr>
              <a:t>cookies</a:t>
            </a:r>
            <a:r>
              <a:rPr lang="ru-RU" b="1" dirty="0" smtClean="0"/>
              <a:t>;</a:t>
            </a:r>
            <a:endParaRPr lang="en-US" b="1" dirty="0"/>
          </a:p>
          <a:p>
            <a:r>
              <a:rPr lang="ru-RU" b="1" dirty="0" smtClean="0"/>
              <a:t> - работа с </a:t>
            </a:r>
            <a:r>
              <a:rPr lang="en-US" b="1" dirty="0" smtClean="0">
                <a:solidFill>
                  <a:srgbClr val="FF0000"/>
                </a:solidFill>
              </a:rPr>
              <a:t>AJAX</a:t>
            </a:r>
            <a:r>
              <a:rPr lang="ru-RU" b="1" dirty="0" smtClean="0"/>
              <a:t> – поддержка объекта </a:t>
            </a:r>
            <a:r>
              <a:rPr lang="en-US" b="1" dirty="0" err="1" smtClean="0">
                <a:solidFill>
                  <a:srgbClr val="0070C0"/>
                </a:solidFill>
              </a:rPr>
              <a:t>XMLHttpRequestand</a:t>
            </a:r>
            <a:r>
              <a:rPr lang="ru-RU" b="1" dirty="0" smtClean="0"/>
              <a:t>, и для</a:t>
            </a:r>
            <a:r>
              <a:rPr lang="en-US" b="1" dirty="0" smtClean="0"/>
              <a:t> </a:t>
            </a:r>
            <a:endParaRPr lang="ru-RU" b="1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en-US" b="1" dirty="0" smtClean="0"/>
              <a:t>Internet Explorer</a:t>
            </a:r>
            <a:r>
              <a:rPr lang="ru-RU" b="1" dirty="0" smtClean="0"/>
              <a:t> старых версий - объекта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ActiveXObject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890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3688</Words>
  <Application>Microsoft Office PowerPoint</Application>
  <PresentationFormat>Экран (4:3)</PresentationFormat>
  <Paragraphs>785</Paragraphs>
  <Slides>50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Calibri</vt:lpstr>
      <vt:lpstr>Courier New</vt:lpstr>
      <vt:lpstr>Verdana</vt:lpstr>
      <vt:lpstr>Wingdings 2</vt:lpstr>
      <vt:lpstr>Wingdings 3</vt:lpstr>
      <vt:lpstr>Тема1</vt:lpstr>
      <vt:lpstr>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804</cp:revision>
  <dcterms:modified xsi:type="dcterms:W3CDTF">2016-06-07T04:31:36Z</dcterms:modified>
</cp:coreProperties>
</file>