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256" r:id="rId2"/>
    <p:sldId id="273" r:id="rId3"/>
    <p:sldId id="284" r:id="rId4"/>
    <p:sldId id="339" r:id="rId5"/>
    <p:sldId id="337" r:id="rId6"/>
    <p:sldId id="278" r:id="rId7"/>
    <p:sldId id="309" r:id="rId8"/>
    <p:sldId id="310" r:id="rId9"/>
    <p:sldId id="338" r:id="rId10"/>
    <p:sldId id="274" r:id="rId11"/>
    <p:sldId id="283" r:id="rId12"/>
    <p:sldId id="289" r:id="rId13"/>
    <p:sldId id="325" r:id="rId14"/>
    <p:sldId id="326" r:id="rId15"/>
    <p:sldId id="334" r:id="rId16"/>
    <p:sldId id="285" r:id="rId17"/>
    <p:sldId id="335" r:id="rId18"/>
    <p:sldId id="279" r:id="rId19"/>
    <p:sldId id="280" r:id="rId20"/>
    <p:sldId id="294" r:id="rId21"/>
    <p:sldId id="295" r:id="rId22"/>
    <p:sldId id="296" r:id="rId23"/>
    <p:sldId id="287" r:id="rId24"/>
    <p:sldId id="327" r:id="rId25"/>
    <p:sldId id="328" r:id="rId26"/>
    <p:sldId id="329" r:id="rId27"/>
    <p:sldId id="311" r:id="rId28"/>
    <p:sldId id="330" r:id="rId29"/>
    <p:sldId id="331" r:id="rId30"/>
    <p:sldId id="332" r:id="rId31"/>
    <p:sldId id="333" r:id="rId32"/>
    <p:sldId id="336" r:id="rId33"/>
    <p:sldId id="312" r:id="rId34"/>
    <p:sldId id="318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  <a:srgbClr val="CCFFCC"/>
    <a:srgbClr val="375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94140" autoAdjust="0"/>
  </p:normalViewPr>
  <p:slideViewPr>
    <p:cSldViewPr>
      <p:cViewPr>
        <p:scale>
          <a:sx n="80" d="100"/>
          <a:sy n="80" d="100"/>
        </p:scale>
        <p:origin x="-100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1" d="100"/>
        <a:sy n="61" d="100"/>
      </p:scale>
      <p:origin x="0" y="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tFyT1N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3v1V3c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b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ru-RU" sz="5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модуль</a:t>
            </a:r>
            <a:r>
              <a:rPr lang="en-US" sz="5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  <a:endParaRPr lang="ru-RU" sz="5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117761"/>
            <a:ext cx="3888432" cy="3589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Бинарные операторы</a:t>
            </a: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55141"/>
              </p:ext>
            </p:extLst>
          </p:nvPr>
        </p:nvGraphicFramePr>
        <p:xfrm>
          <a:off x="299864" y="620688"/>
          <a:ext cx="854427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440"/>
                <a:gridCol w="936104"/>
                <a:gridCol w="1800200"/>
                <a:gridCol w="1296144"/>
                <a:gridCol w="3456384"/>
              </a:tblGrid>
              <a:tr h="365760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Бинарные операторы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Примеры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/>
                        <a:t>+=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ru-RU" dirty="0" err="1" smtClean="0"/>
                        <a:t>ложение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+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+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    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 X</a:t>
                      </a:r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ru-RU" b="1" dirty="0" smtClean="0">
                          <a:solidFill>
                            <a:srgbClr val="00B050"/>
                          </a:solidFill>
                        </a:rPr>
                        <a:t>= 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 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-=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вычитание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 –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 Y     </a:t>
                      </a:r>
                      <a:r>
                        <a:rPr kumimoji="0" lang="en-US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ru-RU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ru-RU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ru-RU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*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*=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Умножение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* Y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     </a:t>
                      </a:r>
                      <a:r>
                        <a:rPr kumimoji="0" lang="en-US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ru-RU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ru-RU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/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/=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деление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/ Y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     </a:t>
                      </a:r>
                      <a:r>
                        <a:rPr kumimoji="0" lang="en-US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ru-RU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ru-RU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ru-RU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%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%=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остаток</a:t>
                      </a:r>
                      <a:r>
                        <a:rPr lang="ru-RU" baseline="0" dirty="0" smtClean="0"/>
                        <a:t> от </a:t>
                      </a:r>
                      <a:r>
                        <a:rPr lang="ru-RU" dirty="0" smtClean="0"/>
                        <a:t>деления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%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%</a:t>
                      </a:r>
                      <a:r>
                        <a:rPr lang="ru-RU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     </a:t>
                      </a:r>
                      <a:r>
                        <a:rPr kumimoji="0" lang="en-US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ru-RU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%= </a:t>
                      </a:r>
                      <a:r>
                        <a:rPr kumimoji="0" lang="en-US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ru-RU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496" y="3645024"/>
            <a:ext cx="9001000" cy="12311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Для операций </a:t>
            </a:r>
            <a:r>
              <a:rPr lang="en-US" b="1" dirty="0" smtClean="0"/>
              <a:t>  </a:t>
            </a:r>
            <a:r>
              <a:rPr lang="ru-RU" sz="2000" b="1" dirty="0" smtClean="0">
                <a:solidFill>
                  <a:srgbClr val="FF0000"/>
                </a:solidFill>
              </a:rPr>
              <a:t>*  </a:t>
            </a:r>
            <a:r>
              <a:rPr lang="en-US" sz="2000" b="1" dirty="0" smtClean="0">
                <a:solidFill>
                  <a:srgbClr val="FF0000"/>
                </a:solidFill>
              </a:rPr>
              <a:t>/  %</a:t>
            </a:r>
            <a:endParaRPr lang="ru-RU" sz="2000" b="1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Если  </a:t>
            </a:r>
            <a:r>
              <a:rPr lang="ru-RU" dirty="0"/>
              <a:t>любой из операндов не представлен числом, то интерпретатор производит его неявное приведение к типу </a:t>
            </a:r>
            <a:r>
              <a:rPr lang="en-US" dirty="0" smtClean="0"/>
              <a:t> </a:t>
            </a:r>
            <a:r>
              <a:rPr lang="en-US" b="1" dirty="0" smtClean="0"/>
              <a:t>Number, </a:t>
            </a:r>
            <a:r>
              <a:rPr lang="ru-RU" dirty="0" smtClean="0"/>
              <a:t>используя правила</a:t>
            </a:r>
            <a:r>
              <a:rPr lang="en-US" dirty="0" smtClean="0"/>
              <a:t>, </a:t>
            </a:r>
            <a:r>
              <a:rPr lang="ru-RU" dirty="0" smtClean="0"/>
              <a:t>действующие </a:t>
            </a:r>
            <a:r>
              <a:rPr lang="ru-RU" dirty="0"/>
              <a:t>для функции </a:t>
            </a:r>
            <a:r>
              <a:rPr lang="en-US" b="1" dirty="0"/>
              <a:t>Number</a:t>
            </a:r>
            <a:r>
              <a:rPr lang="en-US" b="1" dirty="0" smtClean="0"/>
              <a:t>()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1618" y="5013176"/>
            <a:ext cx="9001000" cy="1508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Для операци</a:t>
            </a:r>
            <a:r>
              <a:rPr lang="ru-RU" b="1" dirty="0"/>
              <a:t>и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+</a:t>
            </a:r>
          </a:p>
          <a:p>
            <a:r>
              <a:rPr lang="ru-RU" sz="2000" b="1" dirty="0" smtClean="0">
                <a:solidFill>
                  <a:srgbClr val="3756F2"/>
                </a:solidFill>
              </a:rPr>
              <a:t>- </a:t>
            </a:r>
            <a:r>
              <a:rPr lang="en-US" sz="2000" b="1" dirty="0">
                <a:solidFill>
                  <a:srgbClr val="3756F2"/>
                </a:solidFill>
              </a:rPr>
              <a:t>e</a:t>
            </a:r>
            <a:r>
              <a:rPr lang="ru-RU" sz="2000" b="1" dirty="0" err="1" smtClean="0">
                <a:solidFill>
                  <a:srgbClr val="3756F2"/>
                </a:solidFill>
              </a:rPr>
              <a:t>сли</a:t>
            </a:r>
            <a:r>
              <a:rPr lang="ru-RU" sz="2000" b="1" dirty="0" smtClean="0">
                <a:solidFill>
                  <a:srgbClr val="3756F2"/>
                </a:solidFill>
              </a:rPr>
              <a:t> </a:t>
            </a:r>
            <a:r>
              <a:rPr lang="ru-RU" sz="2000" b="1" dirty="0">
                <a:solidFill>
                  <a:srgbClr val="3756F2"/>
                </a:solidFill>
              </a:rPr>
              <a:t>оба операнда строки – производится </a:t>
            </a:r>
            <a:r>
              <a:rPr lang="ru-RU" sz="2000" b="1" dirty="0" smtClean="0">
                <a:solidFill>
                  <a:srgbClr val="3756F2"/>
                </a:solidFill>
              </a:rPr>
              <a:t>их конкатенация</a:t>
            </a:r>
            <a:endParaRPr lang="ru-RU" sz="2000" b="1" dirty="0">
              <a:solidFill>
                <a:srgbClr val="3756F2"/>
              </a:solidFill>
            </a:endParaRPr>
          </a:p>
          <a:p>
            <a:pPr marL="285750" indent="-285750">
              <a:buFontTx/>
              <a:buChar char="-"/>
              <a:defRPr/>
            </a:pPr>
            <a:r>
              <a:rPr lang="ru-RU" b="1" dirty="0" smtClean="0">
                <a:solidFill>
                  <a:srgbClr val="3756F2"/>
                </a:solidFill>
              </a:rPr>
              <a:t>если </a:t>
            </a:r>
            <a:r>
              <a:rPr lang="ru-RU" b="1" dirty="0">
                <a:solidFill>
                  <a:srgbClr val="3756F2"/>
                </a:solidFill>
              </a:rPr>
              <a:t>один из операндов строка, то второй приводится к строке </a:t>
            </a:r>
            <a:r>
              <a:rPr lang="ru-RU" b="1" dirty="0" smtClean="0">
                <a:solidFill>
                  <a:srgbClr val="3756F2"/>
                </a:solidFill>
              </a:rPr>
              <a:t>используя правила функции </a:t>
            </a:r>
            <a:r>
              <a:rPr lang="en-US" b="1" dirty="0" smtClean="0">
                <a:solidFill>
                  <a:srgbClr val="3756F2"/>
                </a:solidFill>
              </a:rPr>
              <a:t>String()</a:t>
            </a:r>
            <a:r>
              <a:rPr lang="ru-RU" b="1" dirty="0" smtClean="0">
                <a:solidFill>
                  <a:srgbClr val="3756F2"/>
                </a:solidFill>
              </a:rPr>
              <a:t>,</a:t>
            </a:r>
            <a:r>
              <a:rPr lang="en-US" b="1" dirty="0" smtClean="0">
                <a:solidFill>
                  <a:srgbClr val="3756F2"/>
                </a:solidFill>
              </a:rPr>
              <a:t> </a:t>
            </a:r>
            <a:r>
              <a:rPr lang="ru-RU" b="1" dirty="0" smtClean="0">
                <a:solidFill>
                  <a:srgbClr val="3756F2"/>
                </a:solidFill>
              </a:rPr>
              <a:t>а затем </a:t>
            </a:r>
            <a:r>
              <a:rPr lang="ru-RU" b="1" dirty="0">
                <a:solidFill>
                  <a:srgbClr val="3756F2"/>
                </a:solidFill>
              </a:rPr>
              <a:t>производится их конкатенация.</a:t>
            </a:r>
          </a:p>
        </p:txBody>
      </p:sp>
    </p:spTree>
    <p:extLst>
      <p:ext uri="{BB962C8B-B14F-4D97-AF65-F5344CB8AC3E}">
        <p14:creationId xmlns:p14="http://schemas.microsoft.com/office/powerpoint/2010/main" val="38546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120019"/>
            <a:ext cx="30963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Операции сравнения</a:t>
            </a:r>
            <a:endParaRPr lang="ru-RU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42552"/>
              </p:ext>
            </p:extLst>
          </p:nvPr>
        </p:nvGraphicFramePr>
        <p:xfrm>
          <a:off x="107504" y="1341864"/>
          <a:ext cx="892899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320480"/>
                <a:gridCol w="29523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Оператор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Название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равно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 == 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абсолютное</a:t>
                      </a:r>
                      <a:r>
                        <a:rPr lang="ru-RU" b="1" baseline="0" dirty="0" smtClean="0">
                          <a:solidFill>
                            <a:srgbClr val="002060"/>
                          </a:solidFill>
                        </a:rPr>
                        <a:t> равно</a:t>
                      </a:r>
                    </a:p>
                    <a:p>
                      <a:r>
                        <a:rPr lang="ru-RU" b="1" baseline="0" dirty="0" smtClean="0">
                          <a:solidFill>
                            <a:srgbClr val="002060"/>
                          </a:solidFill>
                        </a:rPr>
                        <a:t>(равно по типу и по значению)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 ===</a:t>
                      </a:r>
                      <a:r>
                        <a:rPr lang="uk-UA" b="1" dirty="0" smtClean="0"/>
                        <a:t> </a:t>
                      </a:r>
                      <a:r>
                        <a:rPr lang="en-US" b="1" dirty="0" smtClean="0"/>
                        <a:t>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не</a:t>
                      </a:r>
                      <a:r>
                        <a:rPr lang="ru-RU" b="1" baseline="0" dirty="0" smtClean="0">
                          <a:solidFill>
                            <a:srgbClr val="002060"/>
                          </a:solidFill>
                        </a:rPr>
                        <a:t> равно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 </a:t>
                      </a:r>
                      <a:r>
                        <a:rPr lang="ru-RU" b="1" dirty="0" smtClean="0"/>
                        <a:t>!</a:t>
                      </a:r>
                      <a:r>
                        <a:rPr lang="en-US" b="1" dirty="0" smtClean="0"/>
                        <a:t>= 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больше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 &gt;</a:t>
                      </a:r>
                      <a:r>
                        <a:rPr lang="ru-RU" b="1" dirty="0" smtClean="0"/>
                        <a:t> </a:t>
                      </a:r>
                      <a:r>
                        <a:rPr lang="en-US" b="1" dirty="0" smtClean="0"/>
                        <a:t>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Больше</a:t>
                      </a:r>
                      <a:r>
                        <a:rPr lang="ru-RU" b="1" baseline="0" dirty="0" smtClean="0">
                          <a:solidFill>
                            <a:srgbClr val="002060"/>
                          </a:solidFill>
                        </a:rPr>
                        <a:t> или равно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 &gt;</a:t>
                      </a:r>
                      <a:r>
                        <a:rPr lang="uk-UA" b="1" dirty="0" smtClean="0"/>
                        <a:t>=</a:t>
                      </a:r>
                      <a:r>
                        <a:rPr lang="ru-RU" b="1" dirty="0" smtClean="0"/>
                        <a:t> </a:t>
                      </a:r>
                      <a:r>
                        <a:rPr lang="en-US" b="1" dirty="0" smtClean="0"/>
                        <a:t>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меньше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 &lt;</a:t>
                      </a:r>
                      <a:r>
                        <a:rPr lang="ru-RU" b="1" dirty="0" smtClean="0"/>
                        <a:t> </a:t>
                      </a:r>
                      <a:r>
                        <a:rPr lang="en-US" b="1" dirty="0" smtClean="0"/>
                        <a:t>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меньше или равно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 &lt;=</a:t>
                      </a:r>
                      <a:r>
                        <a:rPr lang="ru-RU" b="1" dirty="0" smtClean="0"/>
                        <a:t> </a:t>
                      </a:r>
                      <a:r>
                        <a:rPr lang="en-US" b="1" dirty="0" smtClean="0"/>
                        <a:t>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444208" y="85727"/>
            <a:ext cx="25202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relational.html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4658" y="692696"/>
            <a:ext cx="88298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Операторы </a:t>
            </a:r>
            <a:r>
              <a:rPr lang="ru-RU" b="1" dirty="0">
                <a:solidFill>
                  <a:srgbClr val="002060"/>
                </a:solidFill>
              </a:rPr>
              <a:t>сравнения </a:t>
            </a:r>
            <a:r>
              <a:rPr lang="ru-RU" b="1" dirty="0" smtClean="0">
                <a:solidFill>
                  <a:srgbClr val="002060"/>
                </a:solidFill>
              </a:rPr>
              <a:t>возвращают </a:t>
            </a:r>
            <a:r>
              <a:rPr lang="ru-RU" b="1" dirty="0" err="1" smtClean="0">
                <a:solidFill>
                  <a:schemeClr val="accent2"/>
                </a:solidFill>
              </a:rPr>
              <a:t>true</a:t>
            </a:r>
            <a:r>
              <a:rPr lang="ru-RU" b="1" dirty="0" smtClean="0">
                <a:solidFill>
                  <a:schemeClr val="accent2"/>
                </a:solidFill>
              </a:rPr>
              <a:t> </a:t>
            </a:r>
            <a:r>
              <a:rPr lang="ru-RU" b="1" dirty="0" smtClean="0">
                <a:solidFill>
                  <a:srgbClr val="002060"/>
                </a:solidFill>
              </a:rPr>
              <a:t>или</a:t>
            </a:r>
            <a:r>
              <a:rPr lang="ru-RU" b="1" dirty="0">
                <a:solidFill>
                  <a:schemeClr val="accent2"/>
                </a:solidFill>
              </a:rPr>
              <a:t> </a:t>
            </a:r>
            <a:r>
              <a:rPr lang="ru-RU" b="1" dirty="0" err="1" smtClean="0">
                <a:solidFill>
                  <a:schemeClr val="accent2"/>
                </a:solidFill>
              </a:rPr>
              <a:t>false</a:t>
            </a:r>
            <a:r>
              <a:rPr lang="ru-RU" b="1" dirty="0" smtClean="0">
                <a:solidFill>
                  <a:schemeClr val="accent2"/>
                </a:solidFill>
              </a:rPr>
              <a:t>.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07340"/>
            <a:ext cx="50405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Правила сравнения   </a:t>
            </a:r>
            <a:r>
              <a:rPr lang="en-US" b="1" dirty="0" smtClean="0">
                <a:solidFill>
                  <a:schemeClr val="accent2"/>
                </a:solidFill>
              </a:rPr>
              <a:t>&lt;  &lt;=   &gt;   &gt;=</a:t>
            </a:r>
            <a:endParaRPr lang="ru-RU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228"/>
              </p:ext>
            </p:extLst>
          </p:nvPr>
        </p:nvGraphicFramePr>
        <p:xfrm>
          <a:off x="68001" y="1675224"/>
          <a:ext cx="8968495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9903"/>
                <a:gridCol w="532859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Оба операнда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Сравнение чисел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Оба операнда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Сравнение кодов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символов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Один из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операндов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Второй приводится в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и проводится сравнение чисел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Один из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операндов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Операнды приводятся в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и проводится сравнение чисел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Один из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операндов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У объекта вызывается метод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valueOf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и к результату применяются вышеописанные правила, после чего осуществляется сравнение.</a:t>
                      </a:r>
                    </a:p>
                    <a:p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Если нет метода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valueOf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то вызывается метод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Один из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операндов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Результат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008" y="561454"/>
            <a:ext cx="8964488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</a:t>
            </a:r>
            <a:r>
              <a:rPr lang="en-US" b="1" dirty="0" smtClean="0"/>
              <a:t> </a:t>
            </a:r>
            <a:r>
              <a:rPr lang="ru-RU" b="1" dirty="0" smtClean="0"/>
              <a:t>сравнении разных типов интерпретатор пытается преобразовать операнды в числа по правилам функции </a:t>
            </a:r>
            <a:r>
              <a:rPr lang="en-US" b="1" dirty="0" smtClean="0">
                <a:solidFill>
                  <a:schemeClr val="accent2"/>
                </a:solidFill>
              </a:rPr>
              <a:t>Number()</a:t>
            </a:r>
          </a:p>
          <a:p>
            <a:r>
              <a:rPr lang="ru-RU" b="1" dirty="0">
                <a:solidFill>
                  <a:schemeClr val="accent2"/>
                </a:solidFill>
              </a:rPr>
              <a:t>Исключение: </a:t>
            </a:r>
            <a:r>
              <a:rPr lang="ru-RU" b="1" dirty="0"/>
              <a:t>когда оба значения — </a:t>
            </a:r>
            <a:r>
              <a:rPr lang="ru-RU" b="1" dirty="0">
                <a:solidFill>
                  <a:schemeClr val="accent2"/>
                </a:solidFill>
              </a:rPr>
              <a:t>строки</a:t>
            </a:r>
            <a:r>
              <a:rPr lang="ru-RU" b="1" dirty="0"/>
              <a:t>, тогда не преобразуются.</a:t>
            </a:r>
          </a:p>
        </p:txBody>
      </p:sp>
    </p:spTree>
    <p:extLst>
      <p:ext uri="{BB962C8B-B14F-4D97-AF65-F5344CB8AC3E}">
        <p14:creationId xmlns:p14="http://schemas.microsoft.com/office/powerpoint/2010/main" val="9531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07340"/>
            <a:ext cx="80648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Правила сравнения</a:t>
            </a:r>
            <a:r>
              <a:rPr lang="en-US" dirty="0"/>
              <a:t>   </a:t>
            </a:r>
            <a:r>
              <a:rPr lang="en-US" b="1" dirty="0"/>
              <a:t>Equality</a:t>
            </a:r>
            <a:r>
              <a:rPr lang="en-US" dirty="0"/>
              <a:t>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==  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Not</a:t>
            </a:r>
            <a:r>
              <a:rPr lang="en-US" b="1" dirty="0"/>
              <a:t> Equality</a:t>
            </a:r>
            <a:r>
              <a:rPr lang="ru-RU" b="1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endParaRPr lang="ru-RU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99668"/>
              </p:ext>
            </p:extLst>
          </p:nvPr>
        </p:nvGraphicFramePr>
        <p:xfrm>
          <a:off x="68001" y="620688"/>
          <a:ext cx="8968495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9903"/>
                <a:gridCol w="532859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Оба операнда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Сравнение кодов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символов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Операнд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типа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Приводятся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 -&gt; 1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-&gt; 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Один из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операндов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Второй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строка приводится в число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Один из операндов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второй другого типа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У объекта вызывается метод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valueOf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и к результату применяются вышеописанные правила, после чего осуществляется сравнение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Величины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и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равны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н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не равны чему-то другому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Величины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и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не могут быть преобразованы в другие типы для операций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equality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если операнд  </a:t>
                      </a:r>
                      <a:r>
                        <a:rPr lang="ru-RU" b="1" dirty="0" err="1" smtClean="0">
                          <a:solidFill>
                            <a:schemeClr val="accent2"/>
                          </a:solidFill>
                        </a:rPr>
                        <a:t>NaN</a:t>
                      </a:r>
                      <a:r>
                        <a:rPr lang="ru-RU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 то операция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==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вернет  </a:t>
                      </a:r>
                      <a:r>
                        <a:rPr lang="ru-RU" b="1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                   а  операция 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!=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 вернет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Если оба операнда </a:t>
                      </a:r>
                      <a:r>
                        <a:rPr lang="ru-RU" b="1" dirty="0" err="1" smtClean="0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то сравнивается - это один и тот же </a:t>
                      </a:r>
                      <a:r>
                        <a:rPr lang="ru-RU" b="1" dirty="0" err="1" smtClean="0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?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9512" y="60840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goo.gl/tFyT1N</a:t>
            </a:r>
            <a:r>
              <a:rPr lang="en-US" b="1" dirty="0" smtClean="0"/>
              <a:t> 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5389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15373"/>
              </p:ext>
            </p:extLst>
          </p:nvPr>
        </p:nvGraphicFramePr>
        <p:xfrm>
          <a:off x="2195736" y="764704"/>
          <a:ext cx="3888432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0243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undefined  == 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undefined  &gt; 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undefined  &lt; 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"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==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 ==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==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!=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 == 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 == 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 == 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undefined == 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null == 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null &gt; 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null &gt;= 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"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"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== 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63688" y="116632"/>
            <a:ext cx="52854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Примеры применения операции сравнения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8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59732" y="102635"/>
            <a:ext cx="4968552" cy="432048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Правила  сравнения</a:t>
            </a:r>
            <a:r>
              <a:rPr lang="en-US" b="1" dirty="0" smtClean="0"/>
              <a:t> (</a:t>
            </a:r>
            <a:r>
              <a:rPr lang="ru-RU" b="1" smtClean="0"/>
              <a:t>обобщение</a:t>
            </a:r>
            <a:r>
              <a:rPr lang="en-US" b="1" smtClean="0"/>
              <a:t>)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73167"/>
              </p:ext>
            </p:extLst>
          </p:nvPr>
        </p:nvGraphicFramePr>
        <p:xfrm>
          <a:off x="107504" y="764704"/>
          <a:ext cx="8928992" cy="583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480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Что сравниваем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Правила сравнения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строка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- строка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Посимвольно сравниваются коды чисел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число – число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сравниваются  арифметически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567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-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Сравниваются как числа</a:t>
                      </a:r>
                    </a:p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   false = 0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616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и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что-то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строка – число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Все приводится к числу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–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число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Все приводится к числу при этом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   false = 0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336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трока -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Результат зависит от содержимого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строки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""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ru-RU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Правая фигурная скобка 3"/>
          <p:cNvSpPr/>
          <p:nvPr/>
        </p:nvSpPr>
        <p:spPr>
          <a:xfrm>
            <a:off x="3347864" y="4437112"/>
            <a:ext cx="432048" cy="648072"/>
          </a:xfrm>
          <a:prstGeom prst="righ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3843340" y="4761148"/>
            <a:ext cx="349732" cy="46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39952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0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437078" y="5726787"/>
            <a:ext cx="31888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77706" y="554009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123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499993" y="4437112"/>
            <a:ext cx="4536504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b="1" dirty="0" smtClean="0"/>
              <a:t>Пустая строка или строка с одним и более пробелами переводится в  </a:t>
            </a:r>
            <a:r>
              <a:rPr lang="ru-RU" b="1" dirty="0" smtClean="0">
                <a:solidFill>
                  <a:srgbClr val="FF0000"/>
                </a:solidFill>
              </a:rPr>
              <a:t>0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4461" y="554212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"123</a:t>
            </a:r>
            <a:r>
              <a:rPr lang="ru-RU" dirty="0" smtClean="0"/>
              <a:t>"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7784" y="6158302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Все остальные случаи дают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499994" y="5445224"/>
            <a:ext cx="4536504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b="1" dirty="0"/>
              <a:t>Строка содержащая только числа</a:t>
            </a:r>
          </a:p>
          <a:p>
            <a:r>
              <a:rPr lang="ru-RU" sz="1600" b="1" dirty="0"/>
              <a:t>переводится в </a:t>
            </a:r>
            <a:r>
              <a:rPr lang="ru-RU" sz="1600" b="1" dirty="0" err="1" smtClean="0"/>
              <a:t>соответсвующее</a:t>
            </a:r>
            <a:r>
              <a:rPr lang="ru-RU" sz="1600" b="1" dirty="0" smtClean="0"/>
              <a:t> число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5383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31136"/>
            <a:ext cx="4752528" cy="432048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Приоритеты операторов</a:t>
            </a: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27842"/>
              </p:ext>
            </p:extLst>
          </p:nvPr>
        </p:nvGraphicFramePr>
        <p:xfrm>
          <a:off x="1438782" y="548680"/>
          <a:ext cx="6085546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389"/>
                <a:gridCol w="3584157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unary   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unary negation  -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typeof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ru-RU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%</a:t>
                      </a:r>
                      <a:r>
                        <a:rPr kumimoji="0" lang="en-US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+  -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&gt; &gt;=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!=  ===   </a:t>
                      </a:r>
                      <a:r>
                        <a:rPr kumimoji="0" lang="ru-RU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ru-RU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^ |</a:t>
                      </a:r>
                      <a:r>
                        <a:rPr kumimoji="0" lang="en-US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||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8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117761"/>
            <a:ext cx="475252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Управляющие структуры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764704"/>
            <a:ext cx="8568952" cy="1200329"/>
          </a:xfrm>
          <a:prstGeom prst="rect">
            <a:avLst/>
          </a:prstGeom>
          <a:solidFill>
            <a:schemeClr val="accent1">
              <a:lumMod val="60000"/>
              <a:lumOff val="40000"/>
              <a:alpha val="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rgbClr val="FF0000"/>
                </a:solidFill>
              </a:rPr>
              <a:t>Управляющие структуры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-  управляют потоком исполнения  программы</a:t>
            </a:r>
            <a:r>
              <a:rPr lang="en-US" dirty="0"/>
              <a:t> </a:t>
            </a:r>
            <a:r>
              <a:rPr lang="ru-RU" dirty="0"/>
              <a:t> и бывают двух видов  ветвления  и  циклы;</a:t>
            </a:r>
          </a:p>
          <a:p>
            <a:r>
              <a:rPr lang="ru-RU" dirty="0"/>
              <a:t>Наша программа исполняется строка за строкой пока не встретит какую либо из этих структур.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204864"/>
            <a:ext cx="8568952" cy="1754326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FF0000"/>
                </a:solidFill>
              </a:rPr>
              <a:t>Ветление</a:t>
            </a:r>
            <a:r>
              <a:rPr lang="ru-RU" dirty="0"/>
              <a:t>  - </a:t>
            </a:r>
            <a:r>
              <a:rPr lang="ru-RU" dirty="0" smtClean="0"/>
              <a:t>решает </a:t>
            </a:r>
            <a:r>
              <a:rPr lang="ru-RU" dirty="0"/>
              <a:t>какой блок кода будет выполнен  следующим            </a:t>
            </a:r>
          </a:p>
          <a:p>
            <a:r>
              <a:rPr lang="ru-RU" dirty="0"/>
              <a:t>  </a:t>
            </a:r>
            <a:r>
              <a:rPr lang="ru-RU" dirty="0" smtClean="0"/>
              <a:t>          </a:t>
            </a:r>
            <a:r>
              <a:rPr lang="ru-RU" dirty="0"/>
              <a:t>в зависимости от определенного </a:t>
            </a:r>
            <a:r>
              <a:rPr lang="ru-RU" dirty="0" smtClean="0"/>
              <a:t>условия.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Цикл </a:t>
            </a:r>
            <a:r>
              <a:rPr lang="ru-RU" dirty="0"/>
              <a:t> -  просто повторяет определенный блок кода заданное </a:t>
            </a:r>
          </a:p>
          <a:p>
            <a:r>
              <a:rPr lang="ru-RU" dirty="0" smtClean="0"/>
              <a:t>         </a:t>
            </a:r>
            <a:r>
              <a:rPr lang="ru-RU" dirty="0"/>
              <a:t>количество </a:t>
            </a:r>
            <a:r>
              <a:rPr lang="ru-RU" dirty="0" smtClean="0"/>
              <a:t>раз.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7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71800" y="120019"/>
            <a:ext cx="367240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Условный оператор 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accent2"/>
                </a:solidFill>
              </a:rPr>
              <a:t>if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8488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Общий вид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8463" y="908720"/>
            <a:ext cx="7992888" cy="15841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</a:rPr>
              <a:t>i</a:t>
            </a:r>
            <a:r>
              <a:rPr lang="en-US" b="1" dirty="0" smtClean="0">
                <a:solidFill>
                  <a:schemeClr val="accent2"/>
                </a:solidFill>
              </a:rPr>
              <a:t>f (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условие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)</a:t>
            </a:r>
            <a:endParaRPr lang="ru-RU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US" sz="1600" b="1" dirty="0" smtClean="0"/>
              <a:t>   </a:t>
            </a:r>
            <a:r>
              <a:rPr lang="en-US" sz="1600" b="1" dirty="0"/>
              <a:t>/* </a:t>
            </a:r>
            <a:r>
              <a:rPr lang="ru-RU" sz="1600" b="1" dirty="0" smtClean="0"/>
              <a:t>код</a:t>
            </a:r>
            <a:r>
              <a:rPr lang="en-US" sz="1600" b="1" dirty="0" smtClean="0"/>
              <a:t> </a:t>
            </a:r>
            <a:r>
              <a:rPr lang="ru-RU" sz="1600" b="1" dirty="0" smtClean="0"/>
              <a:t>который </a:t>
            </a:r>
            <a:r>
              <a:rPr lang="en-US" sz="1600" b="1" dirty="0" smtClean="0"/>
              <a:t> </a:t>
            </a:r>
            <a:r>
              <a:rPr lang="ru-RU" sz="1600" b="1" dirty="0" smtClean="0"/>
              <a:t> будет выполнятся если условие </a:t>
            </a:r>
            <a:r>
              <a:rPr lang="en-US" sz="1600" b="1" dirty="0" smtClean="0"/>
              <a:t> true</a:t>
            </a:r>
            <a:r>
              <a:rPr lang="ru-RU" sz="1600" b="1" dirty="0" smtClean="0"/>
              <a:t> </a:t>
            </a:r>
            <a:r>
              <a:rPr lang="en-US" sz="1600" b="1" dirty="0" smtClean="0"/>
              <a:t>*/</a:t>
            </a:r>
            <a:endParaRPr lang="en-US" sz="1600" b="1" dirty="0"/>
          </a:p>
          <a:p>
            <a:r>
              <a:rPr lang="en-US" b="1" dirty="0" smtClean="0">
                <a:solidFill>
                  <a:schemeClr val="accent2"/>
                </a:solidFill>
              </a:rPr>
              <a:t>}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092767"/>
            <a:ext cx="8640960" cy="1200329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ru-RU" dirty="0">
                <a:solidFill>
                  <a:srgbClr val="C00000"/>
                </a:solidFill>
              </a:rPr>
              <a:t>Условием может быть </a:t>
            </a:r>
          </a:p>
          <a:p>
            <a:r>
              <a:rPr lang="ru-RU" dirty="0">
                <a:solidFill>
                  <a:schemeClr val="tx1"/>
                </a:solidFill>
              </a:rPr>
              <a:t>- переменная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- результат </a:t>
            </a:r>
            <a:r>
              <a:rPr lang="ru-RU" dirty="0">
                <a:solidFill>
                  <a:schemeClr val="tx1"/>
                </a:solidFill>
              </a:rPr>
              <a:t>выполнения метода (функции)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- результат </a:t>
            </a:r>
            <a:r>
              <a:rPr lang="ru-RU" dirty="0">
                <a:solidFill>
                  <a:schemeClr val="tx1"/>
                </a:solidFill>
              </a:rPr>
              <a:t>выполнения сравнения </a:t>
            </a: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ru-RU" dirty="0">
                <a:solidFill>
                  <a:schemeClr val="tx1"/>
                </a:solidFill>
              </a:rPr>
              <a:t>например </a:t>
            </a:r>
            <a:r>
              <a:rPr lang="ru-RU" dirty="0" smtClean="0">
                <a:solidFill>
                  <a:schemeClr val="tx1"/>
                </a:solidFill>
              </a:rPr>
              <a:t>двух </a:t>
            </a:r>
            <a:r>
              <a:rPr lang="ru-RU" dirty="0">
                <a:solidFill>
                  <a:schemeClr val="tx1"/>
                </a:solidFill>
              </a:rPr>
              <a:t>чисел)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323528" y="4293096"/>
            <a:ext cx="8496944" cy="1058301"/>
            <a:chOff x="323528" y="3693225"/>
            <a:chExt cx="8496944" cy="1058301"/>
          </a:xfrm>
        </p:grpSpPr>
        <p:sp>
          <p:nvSpPr>
            <p:cNvPr id="7" name="Стрелка вверх 6"/>
            <p:cNvSpPr/>
            <p:nvPr/>
          </p:nvSpPr>
          <p:spPr>
            <a:xfrm>
              <a:off x="3779912" y="3693225"/>
              <a:ext cx="936104" cy="626253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dk1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23528" y="4319478"/>
              <a:ext cx="8496944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Все эти три случая должны быть приведены к типу </a:t>
              </a:r>
              <a:r>
                <a:rPr lang="en-US" b="1" dirty="0" err="1" smtClean="0"/>
                <a:t>boolean</a:t>
              </a:r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178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92696"/>
            <a:ext cx="8424936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if (true)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console.log(</a:t>
            </a:r>
            <a:r>
              <a:rPr lang="ru-RU" b="1" dirty="0" smtClean="0"/>
              <a:t> </a:t>
            </a:r>
            <a:r>
              <a:rPr lang="en-US" b="1" dirty="0" smtClean="0"/>
              <a:t>“</a:t>
            </a:r>
            <a:r>
              <a:rPr lang="ru-RU" b="1" dirty="0" smtClean="0"/>
              <a:t>условие истинно</a:t>
            </a:r>
            <a:r>
              <a:rPr lang="en-US" b="1" dirty="0" smtClean="0"/>
              <a:t>”</a:t>
            </a:r>
            <a:r>
              <a:rPr lang="ru-RU" b="1" dirty="0" smtClean="0"/>
              <a:t> </a:t>
            </a:r>
            <a:r>
              <a:rPr lang="en-US" b="1" dirty="0" smtClean="0"/>
              <a:t>);</a:t>
            </a:r>
            <a:r>
              <a:rPr lang="ru-RU" b="1" dirty="0" smtClean="0"/>
              <a:t>  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ru-RU" b="1" dirty="0" smtClean="0"/>
          </a:p>
          <a:p>
            <a:endParaRPr lang="ru-RU" b="1" dirty="0"/>
          </a:p>
          <a:p>
            <a:r>
              <a:rPr lang="en-US" b="1" dirty="0" smtClean="0"/>
              <a:t>// </a:t>
            </a:r>
            <a:r>
              <a:rPr lang="ru-RU" b="1" dirty="0" smtClean="0"/>
              <a:t>Код в фигурных скобках  будет выполнятся всегда</a:t>
            </a:r>
            <a:endParaRPr lang="ru-RU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771800" y="120019"/>
            <a:ext cx="367240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Условный оператор 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accent2"/>
                </a:solidFill>
              </a:rPr>
              <a:t>if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113821"/>
            <a:ext cx="18722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struct.html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780928"/>
            <a:ext cx="842493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if (false)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console.log(</a:t>
            </a:r>
            <a:r>
              <a:rPr lang="ru-RU" b="1" dirty="0" smtClean="0"/>
              <a:t> </a:t>
            </a:r>
            <a:r>
              <a:rPr lang="en-US" b="1" dirty="0" smtClean="0"/>
              <a:t>“</a:t>
            </a:r>
            <a:r>
              <a:rPr lang="ru-RU" b="1" dirty="0" smtClean="0"/>
              <a:t>условие истинно</a:t>
            </a:r>
            <a:r>
              <a:rPr lang="en-US" b="1" dirty="0" smtClean="0"/>
              <a:t>”</a:t>
            </a:r>
            <a:r>
              <a:rPr lang="ru-RU" b="1" dirty="0" smtClean="0"/>
              <a:t> </a:t>
            </a:r>
            <a:r>
              <a:rPr lang="en-US" b="1" dirty="0" smtClean="0"/>
              <a:t>);</a:t>
            </a:r>
            <a:r>
              <a:rPr lang="ru-RU" b="1" dirty="0" smtClean="0"/>
              <a:t>  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ru-RU" b="1" dirty="0" smtClean="0"/>
          </a:p>
          <a:p>
            <a:endParaRPr lang="ru-RU" b="1" dirty="0"/>
          </a:p>
          <a:p>
            <a:r>
              <a:rPr lang="en-US" b="1" dirty="0" smtClean="0"/>
              <a:t>//   </a:t>
            </a:r>
            <a:r>
              <a:rPr lang="ru-RU" b="1" dirty="0" smtClean="0"/>
              <a:t>Код в фигурных скобках  никогда не будет выполнен, он   </a:t>
            </a:r>
          </a:p>
          <a:p>
            <a:r>
              <a:rPr lang="en-US" b="1" dirty="0" smtClean="0"/>
              <a:t>//</a:t>
            </a:r>
            <a:r>
              <a:rPr lang="ru-RU" b="1" dirty="0" smtClean="0"/>
              <a:t>   недосягаем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9269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116632"/>
            <a:ext cx="223224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Оператор</a:t>
            </a:r>
            <a:r>
              <a:rPr lang="ru-RU" b="1" dirty="0"/>
              <a:t>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476672"/>
            <a:ext cx="8784976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Операторы предназначены для составления выражений.</a:t>
            </a:r>
          </a:p>
          <a:p>
            <a:r>
              <a:rPr lang="ru-RU" b="1" dirty="0" smtClean="0"/>
              <a:t>Оператор применяется к одному и более оператору. 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2350621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z  =   x</a:t>
            </a:r>
            <a:r>
              <a:rPr lang="ru-RU" sz="3600" b="1" dirty="0" smtClean="0"/>
              <a:t> </a:t>
            </a:r>
            <a:r>
              <a:rPr lang="en-US" sz="3600" b="1" dirty="0" smtClean="0"/>
              <a:t> </a:t>
            </a:r>
            <a:r>
              <a:rPr lang="ru-RU" sz="3600" b="1" dirty="0" smtClean="0"/>
              <a:t> +  </a:t>
            </a:r>
            <a:r>
              <a:rPr lang="en-US" sz="3600" b="1" dirty="0" smtClean="0"/>
              <a:t> y</a:t>
            </a:r>
            <a:endParaRPr lang="ru-RU" sz="3600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07504" y="4221088"/>
            <a:ext cx="8640960" cy="100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smtClean="0"/>
              <a:t>Здесь оператор сложения применяется к двум операндам </a:t>
            </a:r>
          </a:p>
          <a:p>
            <a:r>
              <a:rPr lang="ru-RU" b="1" dirty="0" smtClean="0"/>
              <a:t>( к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X</a:t>
            </a:r>
            <a:r>
              <a:rPr lang="ru-RU" b="1" dirty="0" smtClean="0"/>
              <a:t> и </a:t>
            </a:r>
            <a:r>
              <a:rPr lang="en-US" b="1" dirty="0" smtClean="0">
                <a:solidFill>
                  <a:schemeClr val="accent2"/>
                </a:solidFill>
              </a:rPr>
              <a:t>Y</a:t>
            </a:r>
            <a:r>
              <a:rPr lang="en-US" b="1" dirty="0" smtClean="0"/>
              <a:t> </a:t>
            </a:r>
            <a:r>
              <a:rPr lang="ru-RU" b="1" dirty="0" smtClean="0"/>
              <a:t> соответственно)</a:t>
            </a:r>
            <a:r>
              <a:rPr lang="en-US" b="1" dirty="0" smtClean="0"/>
              <a:t> </a:t>
            </a:r>
            <a:r>
              <a:rPr lang="ru-RU" b="1" dirty="0" smtClean="0"/>
              <a:t>и возвращает результат сложения.</a:t>
            </a:r>
          </a:p>
          <a:p>
            <a:r>
              <a:rPr lang="ru-RU" b="1" dirty="0" smtClean="0"/>
              <a:t>Этот результат записывается в переменную </a:t>
            </a:r>
            <a:r>
              <a:rPr lang="en-US" b="1" dirty="0" smtClean="0">
                <a:solidFill>
                  <a:schemeClr val="accent2"/>
                </a:solidFill>
              </a:rPr>
              <a:t>Z</a:t>
            </a:r>
            <a:r>
              <a:rPr lang="ru-RU" b="1" dirty="0" smtClean="0"/>
              <a:t> </a:t>
            </a:r>
            <a:endParaRPr lang="ru-RU" b="1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4664797" y="1340768"/>
            <a:ext cx="1404156" cy="1512168"/>
            <a:chOff x="4664797" y="1340768"/>
            <a:chExt cx="1404156" cy="1512168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4664797" y="1340768"/>
              <a:ext cx="1404156" cy="1152128"/>
              <a:chOff x="4664797" y="1340768"/>
              <a:chExt cx="1404156" cy="115212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664797" y="1340768"/>
                <a:ext cx="1404156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>
                    <a:solidFill>
                      <a:schemeClr val="accent2"/>
                    </a:solidFill>
                  </a:rPr>
                  <a:t>оператор</a:t>
                </a:r>
                <a:endParaRPr lang="ru-RU" b="1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9" name="Прямая со стрелкой 18"/>
              <p:cNvCxnSpPr>
                <a:stCxn id="12" idx="2"/>
              </p:cNvCxnSpPr>
              <p:nvPr/>
            </p:nvCxnSpPr>
            <p:spPr>
              <a:xfrm flipH="1">
                <a:off x="5366236" y="1710100"/>
                <a:ext cx="639" cy="78279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Овал 23"/>
            <p:cNvSpPr/>
            <p:nvPr/>
          </p:nvSpPr>
          <p:spPr>
            <a:xfrm>
              <a:off x="5186564" y="2492896"/>
              <a:ext cx="360040" cy="36004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4499992" y="2996952"/>
            <a:ext cx="1800200" cy="1089412"/>
            <a:chOff x="4499992" y="2996952"/>
            <a:chExt cx="1800200" cy="1089412"/>
          </a:xfrm>
        </p:grpSpPr>
        <p:sp>
          <p:nvSpPr>
            <p:cNvPr id="26" name="TextBox 25"/>
            <p:cNvSpPr txBox="1"/>
            <p:nvPr/>
          </p:nvSpPr>
          <p:spPr>
            <a:xfrm>
              <a:off x="4844411" y="3717032"/>
              <a:ext cx="118813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solidFill>
                    <a:schemeClr val="accent2"/>
                  </a:solidFill>
                </a:rPr>
                <a:t>операнд</a:t>
              </a:r>
              <a:endParaRPr lang="ru-RU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28" name="Прямая со стрелкой 27"/>
            <p:cNvCxnSpPr>
              <a:stCxn id="26" idx="0"/>
            </p:cNvCxnSpPr>
            <p:nvPr/>
          </p:nvCxnSpPr>
          <p:spPr>
            <a:xfrm flipV="1">
              <a:off x="5438477" y="2996952"/>
              <a:ext cx="861715" cy="7200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6" idx="0"/>
            </p:cNvCxnSpPr>
            <p:nvPr/>
          </p:nvCxnSpPr>
          <p:spPr>
            <a:xfrm flipH="1" flipV="1">
              <a:off x="4499992" y="2996952"/>
              <a:ext cx="938485" cy="7200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07504" y="5661248"/>
            <a:ext cx="878497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Операторы выполняются слева - направо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2654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190" y="3625592"/>
            <a:ext cx="8568952" cy="31393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d1 = 15;</a:t>
            </a:r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st</a:t>
            </a:r>
            <a:r>
              <a:rPr lang="en-US" b="1" dirty="0"/>
              <a:t> = "</a:t>
            </a:r>
            <a:r>
              <a:rPr lang="ru-RU" b="1" dirty="0"/>
              <a:t>строка";</a:t>
            </a:r>
            <a:endParaRPr lang="ru-RU" b="1" dirty="0" smtClean="0"/>
          </a:p>
          <a:p>
            <a:endParaRPr lang="ru-RU" b="1" dirty="0"/>
          </a:p>
          <a:p>
            <a:r>
              <a:rPr lang="ru-RU" b="1" dirty="0" err="1" smtClean="0"/>
              <a:t>if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ru-RU" b="1" dirty="0" err="1"/>
              <a:t>st</a:t>
            </a:r>
            <a:r>
              <a:rPr lang="ru-RU" b="1" dirty="0"/>
              <a:t> &amp;&amp; (d1 &lt; 4))</a:t>
            </a:r>
          </a:p>
          <a:p>
            <a:r>
              <a:rPr lang="ru-RU" b="1" dirty="0"/>
              <a:t>{</a:t>
            </a:r>
          </a:p>
          <a:p>
            <a:r>
              <a:rPr lang="ru-RU" b="1" dirty="0"/>
              <a:t>    </a:t>
            </a:r>
            <a:r>
              <a:rPr lang="ru-RU" b="1" dirty="0" err="1"/>
              <a:t>alert</a:t>
            </a:r>
            <a:r>
              <a:rPr lang="ru-RU" b="1" dirty="0"/>
              <a:t>("условие истинно");</a:t>
            </a:r>
          </a:p>
          <a:p>
            <a:r>
              <a:rPr lang="ru-RU" b="1" dirty="0" smtClean="0"/>
              <a:t>}</a:t>
            </a:r>
          </a:p>
          <a:p>
            <a:r>
              <a:rPr lang="en-US" b="1" dirty="0"/>
              <a:t>else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alert("</a:t>
            </a:r>
            <a:r>
              <a:rPr lang="ru-RU" b="1" dirty="0"/>
              <a:t>условие ложно");</a:t>
            </a:r>
          </a:p>
          <a:p>
            <a:r>
              <a:rPr lang="ru-RU" b="1" dirty="0"/>
              <a:t>}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41013"/>
            <a:ext cx="48965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Полная конструкция оператора </a:t>
            </a:r>
            <a:r>
              <a:rPr lang="en-US" b="1" dirty="0" smtClean="0"/>
              <a:t>  </a:t>
            </a:r>
            <a:r>
              <a:rPr lang="en-US" sz="2000" b="1" dirty="0" smtClean="0"/>
              <a:t>if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7128792" cy="2308324"/>
          </a:xfrm>
          <a:prstGeom prst="rect">
            <a:avLst/>
          </a:prstGeom>
          <a:solidFill>
            <a:srgbClr val="CCFFCC">
              <a:alpha val="14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if( </a:t>
            </a:r>
            <a:r>
              <a:rPr lang="ru-RU" b="1" dirty="0" smtClean="0"/>
              <a:t>условие </a:t>
            </a:r>
            <a:r>
              <a:rPr lang="en-US" b="1" dirty="0" smtClean="0"/>
              <a:t>)</a:t>
            </a:r>
            <a:endParaRPr lang="ru-RU" b="1" dirty="0" smtClean="0"/>
          </a:p>
          <a:p>
            <a:r>
              <a:rPr lang="en-US" b="1" dirty="0" smtClean="0"/>
              <a:t>{</a:t>
            </a:r>
          </a:p>
          <a:p>
            <a:r>
              <a:rPr lang="uk-UA" b="1" dirty="0" smtClean="0"/>
              <a:t>    </a:t>
            </a:r>
            <a:r>
              <a:rPr lang="uk-UA" dirty="0" smtClean="0"/>
              <a:t>б</a:t>
            </a:r>
            <a:r>
              <a:rPr lang="ru-RU" dirty="0" err="1" smtClean="0"/>
              <a:t>лок</a:t>
            </a:r>
            <a:r>
              <a:rPr lang="ru-RU" dirty="0" smtClean="0"/>
              <a:t> операторов если условие выполняется</a:t>
            </a:r>
            <a:r>
              <a:rPr lang="en-US" dirty="0" smtClean="0"/>
              <a:t>      </a:t>
            </a:r>
            <a:endParaRPr lang="en-US" dirty="0"/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else</a:t>
            </a:r>
          </a:p>
          <a:p>
            <a:r>
              <a:rPr lang="en-US" b="1" dirty="0" smtClean="0"/>
              <a:t>{</a:t>
            </a:r>
            <a:endParaRPr lang="uk-UA" b="1" dirty="0" smtClean="0"/>
          </a:p>
          <a:p>
            <a:r>
              <a:rPr lang="en-US" dirty="0" smtClean="0"/>
              <a:t> </a:t>
            </a:r>
            <a:r>
              <a:rPr lang="uk-UA" dirty="0" smtClean="0"/>
              <a:t>    </a:t>
            </a:r>
            <a:r>
              <a:rPr lang="uk-UA" dirty="0"/>
              <a:t>б</a:t>
            </a:r>
            <a:r>
              <a:rPr lang="ru-RU" dirty="0" err="1"/>
              <a:t>лок</a:t>
            </a:r>
            <a:r>
              <a:rPr lang="ru-RU" dirty="0"/>
              <a:t> операторов если условие </a:t>
            </a:r>
            <a:r>
              <a:rPr lang="ru-RU" dirty="0" smtClean="0"/>
              <a:t> не выполняется</a:t>
            </a:r>
            <a:endParaRPr lang="en-US" dirty="0" smtClean="0"/>
          </a:p>
          <a:p>
            <a:r>
              <a:rPr lang="en-US" b="1" dirty="0" smtClean="0"/>
              <a:t>}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92280" y="113821"/>
            <a:ext cx="18722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struct.html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9658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80728"/>
            <a:ext cx="8640960" cy="4524315"/>
          </a:xfrm>
          <a:prstGeom prst="rect">
            <a:avLst/>
          </a:prstGeom>
          <a:solidFill>
            <a:srgbClr val="CCFFCC">
              <a:alpha val="14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if (d1 &gt; 15 )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alert("d1 &gt; 15");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if(d1 &lt; 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alert("d1 &lt; 15");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if(d1 == 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alert("d1 == 15");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alert("</a:t>
            </a:r>
            <a:r>
              <a:rPr lang="ru-RU" dirty="0"/>
              <a:t>условие не выполнено");</a:t>
            </a:r>
          </a:p>
          <a:p>
            <a:r>
              <a:rPr lang="ru-RU" dirty="0"/>
              <a:t>}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39752" y="171572"/>
            <a:ext cx="48965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Полная конструкция оператора </a:t>
            </a:r>
            <a:r>
              <a:rPr lang="en-US" b="1" dirty="0" smtClean="0"/>
              <a:t>  </a:t>
            </a:r>
            <a:r>
              <a:rPr lang="en-US" sz="2000" b="1" dirty="0" smtClean="0"/>
              <a:t>if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135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9752" y="171572"/>
            <a:ext cx="48965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Конструкция  </a:t>
            </a:r>
            <a:r>
              <a:rPr lang="en-US" b="1" dirty="0" smtClean="0"/>
              <a:t>switch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3153" y="908720"/>
            <a:ext cx="8280920" cy="39703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witch (</a:t>
            </a:r>
            <a:r>
              <a:rPr lang="ru-RU" b="1" dirty="0" smtClean="0"/>
              <a:t>выражение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   case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вариант1</a:t>
            </a:r>
            <a:r>
              <a:rPr lang="en-US" b="1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</a:t>
            </a:r>
            <a:r>
              <a:rPr lang="ru-RU" b="1" dirty="0" smtClean="0"/>
              <a:t>код</a:t>
            </a:r>
            <a:r>
              <a:rPr lang="en-US" b="1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break;</a:t>
            </a:r>
          </a:p>
          <a:p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/>
              <a:t>case</a:t>
            </a:r>
            <a:r>
              <a:rPr lang="ru-RU" b="1" dirty="0"/>
              <a:t> </a:t>
            </a:r>
            <a:r>
              <a:rPr lang="en-US" b="1" dirty="0"/>
              <a:t> </a:t>
            </a:r>
            <a:r>
              <a:rPr lang="ru-RU" b="1" dirty="0" smtClean="0"/>
              <a:t>вариант</a:t>
            </a:r>
            <a:r>
              <a:rPr lang="en-US" b="1" dirty="0" smtClean="0"/>
              <a:t>2:</a:t>
            </a:r>
            <a:endParaRPr lang="en-US" b="1" dirty="0"/>
          </a:p>
          <a:p>
            <a:r>
              <a:rPr lang="en-US" b="1" dirty="0"/>
              <a:t>           </a:t>
            </a:r>
            <a:r>
              <a:rPr lang="ru-RU" b="1" dirty="0"/>
              <a:t>код</a:t>
            </a:r>
            <a:r>
              <a:rPr lang="en-US" b="1" dirty="0"/>
              <a:t>;</a:t>
            </a:r>
          </a:p>
          <a:p>
            <a:r>
              <a:rPr lang="en-US" b="1" dirty="0"/>
              <a:t>           break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b="1" dirty="0" smtClean="0"/>
              <a:t>    default:        </a:t>
            </a:r>
          </a:p>
          <a:p>
            <a:r>
              <a:rPr lang="en-US" b="1" dirty="0" smtClean="0"/>
              <a:t>          </a:t>
            </a:r>
            <a:r>
              <a:rPr lang="ru-RU" b="1" dirty="0" smtClean="0"/>
              <a:t>код</a:t>
            </a:r>
            <a:r>
              <a:rPr lang="en-US" b="1" dirty="0"/>
              <a:t>;</a:t>
            </a:r>
          </a:p>
          <a:p>
            <a:r>
              <a:rPr lang="en-US" b="1" dirty="0"/>
              <a:t>          </a:t>
            </a:r>
            <a:r>
              <a:rPr lang="en-US" b="1" dirty="0" smtClean="0"/>
              <a:t>break</a:t>
            </a:r>
            <a:r>
              <a:rPr lang="en-US" b="1" dirty="0"/>
              <a:t>;</a:t>
            </a:r>
          </a:p>
          <a:p>
            <a:r>
              <a:rPr lang="en-US" b="1" dirty="0" smtClean="0"/>
              <a:t>}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17901" y="764704"/>
            <a:ext cx="4051698" cy="972108"/>
          </a:xfrm>
          <a:prstGeom prst="rect">
            <a:avLst/>
          </a:prstGeom>
          <a:solidFill>
            <a:srgbClr val="ABDFE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smtClean="0"/>
              <a:t>Это может быть как выражение так и переменная,  или строка , или число</a:t>
            </a:r>
            <a:endParaRPr lang="ru-RU" b="1" dirty="0"/>
          </a:p>
        </p:txBody>
      </p:sp>
      <p:cxnSp>
        <p:nvCxnSpPr>
          <p:cNvPr id="7" name="Прямая со стрелкой 6"/>
          <p:cNvCxnSpPr>
            <a:stCxn id="4" idx="1"/>
          </p:cNvCxnSpPr>
          <p:nvPr/>
        </p:nvCxnSpPr>
        <p:spPr>
          <a:xfrm flipH="1" flipV="1">
            <a:off x="2699792" y="1124744"/>
            <a:ext cx="2118109" cy="126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90" y="801415"/>
            <a:ext cx="890030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условие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dirty="0" smtClean="0"/>
              <a:t>  </a:t>
            </a:r>
            <a:r>
              <a:rPr lang="ru-RU" dirty="0" smtClean="0"/>
              <a:t>Код если условие </a:t>
            </a:r>
            <a:r>
              <a:rPr lang="en-US" b="1" dirty="0" smtClean="0"/>
              <a:t>true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ru-RU" dirty="0"/>
              <a:t>Код если </a:t>
            </a:r>
            <a:r>
              <a:rPr lang="ru-RU" dirty="0" smtClean="0"/>
              <a:t>условие </a:t>
            </a:r>
            <a:r>
              <a:rPr lang="en-US" b="1" dirty="0" smtClean="0"/>
              <a:t>false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6191" y="171572"/>
            <a:ext cx="48965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Тернарный оператор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6191" y="1556792"/>
            <a:ext cx="8739216" cy="16619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err="1"/>
              <a:t>var</a:t>
            </a:r>
            <a:r>
              <a:rPr lang="ru-RU" dirty="0"/>
              <a:t> d1 = 5;</a:t>
            </a:r>
          </a:p>
          <a:p>
            <a:endParaRPr lang="ru-RU" dirty="0"/>
          </a:p>
          <a:p>
            <a:r>
              <a:rPr lang="ru-RU" dirty="0"/>
              <a:t>(</a:t>
            </a:r>
            <a:r>
              <a:rPr lang="ru-RU" b="1" dirty="0"/>
              <a:t>d1 &gt; 4</a:t>
            </a:r>
            <a:r>
              <a:rPr lang="ru-RU" dirty="0"/>
              <a:t>) 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ru-RU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alert </a:t>
            </a:r>
            <a:r>
              <a:rPr lang="ru-RU" dirty="0" smtClean="0"/>
              <a:t>("</a:t>
            </a:r>
            <a:r>
              <a:rPr lang="ru-RU" dirty="0"/>
              <a:t>Условие выполнено")  </a:t>
            </a:r>
            <a:endParaRPr lang="en-US" dirty="0" smtClean="0"/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ru-RU" dirty="0" smtClean="0"/>
              <a:t> </a:t>
            </a:r>
            <a:r>
              <a:rPr lang="en-US" dirty="0" smtClean="0"/>
              <a:t> alert</a:t>
            </a:r>
            <a:r>
              <a:rPr lang="ru-RU" dirty="0" smtClean="0"/>
              <a:t>("</a:t>
            </a:r>
            <a:r>
              <a:rPr lang="ru-RU" dirty="0"/>
              <a:t>Условие не выполнено") 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948264" y="172918"/>
            <a:ext cx="1800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trenar.html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017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7129" y="116632"/>
            <a:ext cx="2366639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Цикл </a:t>
            </a:r>
            <a:r>
              <a:rPr lang="en-US" b="1" dirty="0" smtClean="0"/>
              <a:t>  </a:t>
            </a:r>
            <a:r>
              <a:rPr lang="en-US" sz="2400" b="1" dirty="0" smtClean="0"/>
              <a:t>for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764704"/>
            <a:ext cx="8928992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начальное выражение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выражение обновления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;)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блок кода</a:t>
            </a: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251520" y="2276872"/>
            <a:ext cx="8136904" cy="1200329"/>
            <a:chOff x="251520" y="2276872"/>
            <a:chExt cx="8136904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251520" y="2276872"/>
              <a:ext cx="8136904" cy="1200329"/>
            </a:xfrm>
            <a:prstGeom prst="rect">
              <a:avLst/>
            </a:prstGeom>
            <a:solidFill>
              <a:srgbClr val="00B050">
                <a:alpha val="16000"/>
              </a:srgb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for(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var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i=0; 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i 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&lt; 3; 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i++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n-NO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document.write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("Итерация 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номер 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" 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+ i 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"&lt;br&gt;«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971600" y="2296122"/>
              <a:ext cx="1368152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627784" y="2305747"/>
              <a:ext cx="936104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815916" y="2310380"/>
              <a:ext cx="576064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9" name="Прямая со стрелкой 8"/>
          <p:cNvCxnSpPr/>
          <p:nvPr/>
        </p:nvCxnSpPr>
        <p:spPr>
          <a:xfrm>
            <a:off x="1331640" y="1052736"/>
            <a:ext cx="324036" cy="122413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2987824" y="1124744"/>
            <a:ext cx="1152128" cy="11521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139952" y="1052736"/>
            <a:ext cx="2232248" cy="122413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3645024"/>
            <a:ext cx="8568952" cy="2585323"/>
          </a:xfrm>
          <a:prstGeom prst="rect">
            <a:avLst/>
          </a:prstGeom>
          <a:solidFill>
            <a:srgbClr val="FFC000">
              <a:alpha val="6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Порядок выполнения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Выполняется начальное выражение (оно выполняется один раз)</a:t>
            </a:r>
          </a:p>
          <a:p>
            <a:endParaRPr lang="ru-RU" dirty="0" smtClean="0"/>
          </a:p>
          <a:p>
            <a:r>
              <a:rPr lang="ru-RU" dirty="0" smtClean="0"/>
              <a:t>2. Проверяется условие</a:t>
            </a:r>
          </a:p>
          <a:p>
            <a:r>
              <a:rPr lang="ru-RU" dirty="0" smtClean="0"/>
              <a:t>3. Если условие </a:t>
            </a:r>
            <a:r>
              <a:rPr lang="en-US" b="1" dirty="0" smtClean="0"/>
              <a:t>true</a:t>
            </a:r>
            <a:r>
              <a:rPr lang="en-US" dirty="0" smtClean="0"/>
              <a:t> </a:t>
            </a:r>
            <a:r>
              <a:rPr lang="ru-RU" dirty="0" smtClean="0"/>
              <a:t>  выполняется блок кода</a:t>
            </a:r>
          </a:p>
          <a:p>
            <a:r>
              <a:rPr lang="ru-RU" dirty="0" smtClean="0"/>
              <a:t>    </a:t>
            </a:r>
            <a:r>
              <a:rPr lang="ru-RU" dirty="0"/>
              <a:t>Если условие </a:t>
            </a:r>
            <a:r>
              <a:rPr lang="en-US" b="1" dirty="0" smtClean="0"/>
              <a:t>false</a:t>
            </a:r>
            <a:r>
              <a:rPr lang="en-US" dirty="0" smtClean="0"/>
              <a:t> </a:t>
            </a:r>
            <a:r>
              <a:rPr lang="ru-RU" dirty="0" smtClean="0"/>
              <a:t>  цикл завершается</a:t>
            </a:r>
          </a:p>
          <a:p>
            <a:pPr marL="342900" indent="-342900">
              <a:buAutoNum type="arabicPeriod" startAt="4"/>
            </a:pPr>
            <a:r>
              <a:rPr lang="ru-RU" dirty="0" smtClean="0"/>
              <a:t>Выполняется выражение обновления</a:t>
            </a:r>
          </a:p>
          <a:p>
            <a:pPr marL="342900" indent="-342900">
              <a:buAutoNum type="arabicPeriod" startAt="4"/>
            </a:pPr>
            <a:endParaRPr lang="ru-RU" dirty="0" smtClean="0"/>
          </a:p>
          <a:p>
            <a:pPr marL="342900" indent="-342900">
              <a:buAutoNum type="arabicPeriod" startAt="4"/>
            </a:pPr>
            <a:r>
              <a:rPr lang="ru-RU" dirty="0" smtClean="0"/>
              <a:t>И далее выполняются циклично блоки       2 -3 - 4</a:t>
            </a:r>
          </a:p>
        </p:txBody>
      </p:sp>
    </p:spTree>
    <p:extLst>
      <p:ext uri="{BB962C8B-B14F-4D97-AF65-F5344CB8AC3E}">
        <p14:creationId xmlns:p14="http://schemas.microsoft.com/office/powerpoint/2010/main" val="9450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5736" y="116632"/>
            <a:ext cx="4032448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Схема  алгоритма цикла </a:t>
            </a:r>
            <a:r>
              <a:rPr lang="en-US" b="1" dirty="0" smtClean="0"/>
              <a:t>  for</a:t>
            </a:r>
            <a:endParaRPr lang="ru-RU" b="1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79812" y="836712"/>
            <a:ext cx="2664296" cy="504056"/>
          </a:xfrm>
          <a:prstGeom prst="round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 i = 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Ромб 6"/>
          <p:cNvSpPr/>
          <p:nvPr/>
        </p:nvSpPr>
        <p:spPr>
          <a:xfrm>
            <a:off x="2987824" y="1772816"/>
            <a:ext cx="2448272" cy="1224136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 &lt; 3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2339752" y="4653136"/>
            <a:ext cx="720080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5436096" y="2377755"/>
            <a:ext cx="648072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987824" y="3429000"/>
            <a:ext cx="2448272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В</a:t>
            </a:r>
            <a:r>
              <a:rPr lang="ru-RU" dirty="0" smtClean="0">
                <a:solidFill>
                  <a:schemeClr val="tx1"/>
                </a:solidFill>
              </a:rPr>
              <a:t>ы</a:t>
            </a:r>
            <a:r>
              <a:rPr lang="uk-UA" dirty="0" err="1" smtClean="0">
                <a:solidFill>
                  <a:schemeClr val="tx1"/>
                </a:solidFill>
              </a:rPr>
              <a:t>полнение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кода</a:t>
            </a:r>
            <a:endParaRPr lang="uk-UA" dirty="0" smtClean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uk-UA" dirty="0" smtClean="0">
                <a:solidFill>
                  <a:schemeClr val="tx1"/>
                </a:solidFill>
              </a:rPr>
              <a:t> скобках </a:t>
            </a:r>
            <a:r>
              <a:rPr lang="en-US" dirty="0" smtClean="0">
                <a:solidFill>
                  <a:schemeClr val="tx1"/>
                </a:solidFill>
              </a:rPr>
              <a:t>{  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1960" y="30596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436096" y="20608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860032" y="5754960"/>
            <a:ext cx="2448272" cy="9144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Дальнейшее выполнение программы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339752" y="2384884"/>
            <a:ext cx="648072" cy="1642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3" idx="0"/>
          </p:cNvCxnSpPr>
          <p:nvPr/>
        </p:nvCxnSpPr>
        <p:spPr>
          <a:xfrm>
            <a:off x="4211960" y="2996952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6084168" y="2377755"/>
            <a:ext cx="0" cy="335550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" idx="2"/>
          </p:cNvCxnSpPr>
          <p:nvPr/>
        </p:nvCxnSpPr>
        <p:spPr>
          <a:xfrm>
            <a:off x="4211960" y="1340768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2339752" y="2377755"/>
            <a:ext cx="0" cy="2275381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4211960" y="4077072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059832" y="4509120"/>
            <a:ext cx="2448272" cy="324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i++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8230" y="4987042"/>
            <a:ext cx="8568952" cy="17543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/>
              <a:t>for(var i =0; </a:t>
            </a:r>
            <a:r>
              <a:rPr lang="nn-NO" b="1" dirty="0" smtClean="0"/>
              <a:t>i</a:t>
            </a:r>
            <a:r>
              <a:rPr lang="ru-RU" b="1" dirty="0" smtClean="0"/>
              <a:t> </a:t>
            </a:r>
            <a:r>
              <a:rPr lang="nn-NO" b="1" dirty="0" smtClean="0"/>
              <a:t>&lt;</a:t>
            </a:r>
            <a:r>
              <a:rPr lang="ru-RU" b="1" dirty="0" smtClean="0"/>
              <a:t> </a:t>
            </a:r>
            <a:r>
              <a:rPr lang="nn-NO" b="1" dirty="0" smtClean="0"/>
              <a:t>10 </a:t>
            </a:r>
            <a:r>
              <a:rPr lang="nn-NO" b="1" dirty="0"/>
              <a:t>; i++ )</a:t>
            </a:r>
          </a:p>
          <a:p>
            <a:r>
              <a:rPr lang="nn-NO" b="1" dirty="0"/>
              <a:t>{</a:t>
            </a:r>
          </a:p>
          <a:p>
            <a:r>
              <a:rPr lang="nn-NO" b="1" dirty="0"/>
              <a:t>    if(i == 1 || i == 5 ) </a:t>
            </a:r>
            <a:r>
              <a:rPr lang="nn-NO" b="1" dirty="0" smtClean="0">
                <a:solidFill>
                  <a:schemeClr val="accent2"/>
                </a:solidFill>
              </a:rPr>
              <a:t> </a:t>
            </a:r>
            <a:r>
              <a:rPr lang="nn-NO" b="1" dirty="0">
                <a:solidFill>
                  <a:schemeClr val="accent2"/>
                </a:solidFill>
              </a:rPr>
              <a:t>continue;</a:t>
            </a:r>
            <a:r>
              <a:rPr lang="nn-NO" b="1" dirty="0"/>
              <a:t>  </a:t>
            </a:r>
          </a:p>
          <a:p>
            <a:r>
              <a:rPr lang="nn-NO" b="1" dirty="0"/>
              <a:t>    </a:t>
            </a:r>
            <a:endParaRPr lang="ru-RU" b="1" dirty="0" smtClean="0"/>
          </a:p>
          <a:p>
            <a:r>
              <a:rPr lang="ru-RU" b="1" dirty="0" smtClean="0"/>
              <a:t>    </a:t>
            </a:r>
            <a:r>
              <a:rPr lang="nn-NO" b="1" dirty="0" smtClean="0"/>
              <a:t>document.write</a:t>
            </a:r>
            <a:r>
              <a:rPr lang="nn-NO" b="1" dirty="0"/>
              <a:t>( i + "&lt;</a:t>
            </a:r>
            <a:r>
              <a:rPr lang="nn-NO" b="1" dirty="0" smtClean="0"/>
              <a:t>br&gt;");</a:t>
            </a:r>
            <a:endParaRPr lang="nn-NO" b="1" dirty="0"/>
          </a:p>
          <a:p>
            <a:r>
              <a:rPr lang="nn-NO" b="1" dirty="0"/>
              <a:t>}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428471"/>
            <a:ext cx="8640960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for(var i=0; i &lt; 10; i++)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document.write (  </a:t>
            </a:r>
            <a:r>
              <a:rPr lang="nn-NO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 + " * " </a:t>
            </a:r>
            <a:r>
              <a:rPr lang="nn-NO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nn-NO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</a:t>
            </a:r>
            <a:r>
              <a:rPr lang="nn-NO" b="1" dirty="0">
                <a:latin typeface="Courier New" pitchFamily="49" charset="0"/>
                <a:cs typeface="Courier New" pitchFamily="49" charset="0"/>
              </a:rPr>
              <a:t>+ " = " + </a:t>
            </a:r>
            <a:r>
              <a:rPr lang="nn-NO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i*i</a:t>
            </a:r>
            <a:r>
              <a:rPr lang="nn-NO" b="1" dirty="0">
                <a:latin typeface="Courier New" pitchFamily="49" charset="0"/>
                <a:cs typeface="Courier New" pitchFamily="49" charset="0"/>
              </a:rPr>
              <a:t> + "&lt;</a:t>
            </a: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br&gt;");</a:t>
            </a:r>
            <a:endParaRPr lang="nn-NO" b="1" dirty="0">
              <a:latin typeface="Courier New" pitchFamily="49" charset="0"/>
              <a:cs typeface="Courier New" pitchFamily="49" charset="0"/>
            </a:endParaRP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380312" y="21224"/>
            <a:ext cx="138441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for.html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28788"/>
            <a:ext cx="8568952" cy="230832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i =0;</a:t>
            </a:r>
          </a:p>
          <a:p>
            <a:r>
              <a:rPr lang="en-US" b="1" dirty="0"/>
              <a:t>for(; ; 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</a:t>
            </a:r>
            <a:r>
              <a:rPr lang="en-US" b="1" dirty="0" err="1"/>
              <a:t>document.write</a:t>
            </a:r>
            <a:r>
              <a:rPr lang="en-US" b="1" dirty="0"/>
              <a:t>( i + "&lt;</a:t>
            </a:r>
            <a:r>
              <a:rPr lang="en-US" b="1" dirty="0" err="1" smtClean="0"/>
              <a:t>br</a:t>
            </a:r>
            <a:r>
              <a:rPr lang="en-US" b="1" dirty="0" smtClean="0"/>
              <a:t>&gt;");</a:t>
            </a:r>
            <a:endParaRPr lang="en-US" b="1" dirty="0"/>
          </a:p>
          <a:p>
            <a:r>
              <a:rPr lang="en-US" b="1" dirty="0"/>
              <a:t>    </a:t>
            </a:r>
            <a:endParaRPr lang="ru-RU" b="1" dirty="0" smtClean="0"/>
          </a:p>
          <a:p>
            <a:r>
              <a:rPr lang="ru-RU" b="1" dirty="0"/>
              <a:t> </a:t>
            </a:r>
            <a:r>
              <a:rPr lang="ru-RU" b="1" dirty="0" smtClean="0"/>
              <a:t>   </a:t>
            </a:r>
            <a:r>
              <a:rPr lang="en-US" b="1" dirty="0" smtClean="0"/>
              <a:t>if(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==20)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break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/>
              <a:t>    i++;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3528" y="4545124"/>
            <a:ext cx="4824536" cy="396044"/>
          </a:xfrm>
          <a:prstGeom prst="round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continue – </a:t>
            </a:r>
            <a:r>
              <a:rPr lang="ru-RU" b="1" dirty="0">
                <a:solidFill>
                  <a:schemeClr val="tx1"/>
                </a:solidFill>
              </a:rPr>
              <a:t>переход в начало цикла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1520" y="1700808"/>
            <a:ext cx="3600400" cy="387660"/>
          </a:xfrm>
          <a:prstGeom prst="round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reak – </a:t>
            </a:r>
            <a:r>
              <a:rPr lang="ru-RU" b="1" dirty="0" smtClean="0">
                <a:solidFill>
                  <a:schemeClr val="tx1"/>
                </a:solidFill>
              </a:rPr>
              <a:t>прерывание цикла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8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2305" y="116632"/>
            <a:ext cx="2785519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Цикл </a:t>
            </a:r>
            <a:r>
              <a:rPr lang="en-US" b="1" dirty="0" smtClean="0"/>
              <a:t>  for - in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732240" y="116632"/>
            <a:ext cx="12875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for.html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6190" y="801415"/>
            <a:ext cx="890030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for(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имя_переменной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выражение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) 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//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выполняемый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код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305" y="2276872"/>
            <a:ext cx="88341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Предназначен этот цикл для обхода всех свойств объекта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946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2682786"/>
            <a:ext cx="8856984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i = 0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b="1" dirty="0" smtClean="0"/>
              <a:t>while( i </a:t>
            </a:r>
            <a:r>
              <a:rPr lang="en-US" b="1" dirty="0"/>
              <a:t>&lt; </a:t>
            </a:r>
            <a:r>
              <a:rPr lang="en-US" b="1" dirty="0" smtClean="0"/>
              <a:t>5 )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    </a:t>
            </a:r>
            <a:r>
              <a:rPr lang="en-US" b="1" dirty="0" err="1" smtClean="0"/>
              <a:t>document.write</a:t>
            </a:r>
            <a:r>
              <a:rPr lang="en-US" b="1" dirty="0" smtClean="0"/>
              <a:t> (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 smtClean="0"/>
              <a:t> + </a:t>
            </a:r>
            <a:r>
              <a:rPr lang="en-US" b="1" dirty="0"/>
              <a:t>"</a:t>
            </a:r>
            <a:r>
              <a:rPr lang="en-US" b="1" dirty="0" smtClean="0"/>
              <a:t> * " </a:t>
            </a:r>
            <a:r>
              <a:rPr lang="en-US" b="1" dirty="0"/>
              <a:t>+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/>
              <a:t> + " = " + </a:t>
            </a:r>
            <a:r>
              <a:rPr lang="en-US" b="1" dirty="0">
                <a:solidFill>
                  <a:srgbClr val="FF0000"/>
                </a:solidFill>
              </a:rPr>
              <a:t>i*i</a:t>
            </a:r>
            <a:r>
              <a:rPr lang="en-US" b="1" dirty="0"/>
              <a:t> + "&lt;</a:t>
            </a:r>
            <a:r>
              <a:rPr lang="en-US" b="1" dirty="0" err="1" smtClean="0"/>
              <a:t>br</a:t>
            </a:r>
            <a:r>
              <a:rPr lang="en-US" b="1" dirty="0" smtClean="0"/>
              <a:t>&gt;");</a:t>
            </a:r>
            <a:endParaRPr lang="en-US" b="1" dirty="0"/>
          </a:p>
          <a:p>
            <a:r>
              <a:rPr lang="en-US" b="1" dirty="0"/>
              <a:t>    i++;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95736" y="116632"/>
            <a:ext cx="2808312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Цикл </a:t>
            </a:r>
            <a:r>
              <a:rPr lang="en-US" b="1" dirty="0" smtClean="0"/>
              <a:t>  wh</a:t>
            </a:r>
            <a:r>
              <a:rPr lang="en-US" b="1" dirty="0"/>
              <a:t>i</a:t>
            </a:r>
            <a:r>
              <a:rPr lang="en-US" b="1" dirty="0" smtClean="0"/>
              <a:t>le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849694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while (</a:t>
            </a:r>
            <a:r>
              <a:rPr lang="ru-RU" b="1" dirty="0" smtClean="0"/>
              <a:t> условие 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ru-RU" dirty="0" smtClean="0"/>
              <a:t> блок кода</a:t>
            </a:r>
            <a:endParaRPr lang="en-US" dirty="0" smtClean="0"/>
          </a:p>
          <a:p>
            <a:r>
              <a:rPr lang="en-US" b="1" dirty="0" smtClean="0"/>
              <a:t>}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88224" y="116632"/>
            <a:ext cx="187856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while.html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5001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5736" y="116632"/>
            <a:ext cx="4608512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Схема  алгоритма цикла </a:t>
            </a:r>
            <a:r>
              <a:rPr lang="en-US" b="1" dirty="0" smtClean="0"/>
              <a:t>  while</a:t>
            </a:r>
            <a:endParaRPr lang="ru-RU" b="1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79812" y="836712"/>
            <a:ext cx="2664296" cy="504056"/>
          </a:xfrm>
          <a:prstGeom prst="round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 i = 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Ромб 6"/>
          <p:cNvSpPr/>
          <p:nvPr/>
        </p:nvSpPr>
        <p:spPr>
          <a:xfrm>
            <a:off x="2987824" y="1772816"/>
            <a:ext cx="2448272" cy="1224136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 &lt; 3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2339752" y="4653136"/>
            <a:ext cx="720080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5436096" y="2377755"/>
            <a:ext cx="648072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987824" y="3429000"/>
            <a:ext cx="2448272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В</a:t>
            </a:r>
            <a:r>
              <a:rPr lang="ru-RU" dirty="0" smtClean="0">
                <a:solidFill>
                  <a:schemeClr val="tx1"/>
                </a:solidFill>
              </a:rPr>
              <a:t>ы</a:t>
            </a:r>
            <a:r>
              <a:rPr lang="uk-UA" dirty="0" err="1" smtClean="0">
                <a:solidFill>
                  <a:schemeClr val="tx1"/>
                </a:solidFill>
              </a:rPr>
              <a:t>полнение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кода</a:t>
            </a:r>
            <a:endParaRPr lang="uk-UA" dirty="0" smtClean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uk-UA" dirty="0" smtClean="0">
                <a:solidFill>
                  <a:schemeClr val="tx1"/>
                </a:solidFill>
              </a:rPr>
              <a:t> скобках </a:t>
            </a:r>
            <a:r>
              <a:rPr lang="en-US" dirty="0" smtClean="0">
                <a:solidFill>
                  <a:schemeClr val="tx1"/>
                </a:solidFill>
              </a:rPr>
              <a:t>{  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1960" y="30596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436096" y="20608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860032" y="5754960"/>
            <a:ext cx="2448272" cy="9144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Дальнейшее выполнение программы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339752" y="2384884"/>
            <a:ext cx="648072" cy="1642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3" idx="0"/>
          </p:cNvCxnSpPr>
          <p:nvPr/>
        </p:nvCxnSpPr>
        <p:spPr>
          <a:xfrm>
            <a:off x="4211960" y="2996952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6084168" y="2377755"/>
            <a:ext cx="0" cy="335550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" idx="2"/>
          </p:cNvCxnSpPr>
          <p:nvPr/>
        </p:nvCxnSpPr>
        <p:spPr>
          <a:xfrm>
            <a:off x="4211960" y="1340768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2339752" y="2377755"/>
            <a:ext cx="0" cy="2275381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4211960" y="4077072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059832" y="4509120"/>
            <a:ext cx="2448272" cy="324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i++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611396"/>
            <a:ext cx="240552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Арифметические</a:t>
            </a:r>
            <a:endParaRPr lang="en-US" b="1" dirty="0" smtClean="0">
              <a:solidFill>
                <a:schemeClr val="accent2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2965" y="1268760"/>
            <a:ext cx="8928992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Арифметические</a:t>
            </a:r>
            <a:r>
              <a:rPr lang="ru-RU" b="1" dirty="0" smtClean="0"/>
              <a:t> операторы  делятся на унарные и бинарные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1166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Операторы </a:t>
            </a:r>
            <a:r>
              <a:rPr lang="ru-RU" b="1" dirty="0" smtClean="0"/>
              <a:t>бывают</a:t>
            </a:r>
            <a:endParaRPr lang="ru-RU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2513033" y="563896"/>
            <a:ext cx="5227319" cy="461665"/>
            <a:chOff x="2513033" y="563896"/>
            <a:chExt cx="5227319" cy="46166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923928" y="563896"/>
              <a:ext cx="3816424" cy="4616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chemeClr val="accent2"/>
                  </a:solidFill>
                </a:rPr>
                <a:t>*  /   +    -  %</a:t>
              </a:r>
            </a:p>
          </p:txBody>
        </p:sp>
        <p:cxnSp>
          <p:nvCxnSpPr>
            <p:cNvPr id="16" name="Прямая со стрелкой 15"/>
            <p:cNvCxnSpPr>
              <a:stCxn id="5" idx="3"/>
              <a:endCxn id="14" idx="1"/>
            </p:cNvCxnSpPr>
            <p:nvPr/>
          </p:nvCxnSpPr>
          <p:spPr>
            <a:xfrm flipV="1">
              <a:off x="2513033" y="794729"/>
              <a:ext cx="1410895" cy="133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107504" y="2048215"/>
            <a:ext cx="240552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Логические</a:t>
            </a:r>
            <a:endParaRPr lang="en-US" b="1" dirty="0" smtClean="0">
              <a:solidFill>
                <a:schemeClr val="accent2"/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2513033" y="1988840"/>
            <a:ext cx="5227319" cy="461665"/>
            <a:chOff x="2513033" y="552021"/>
            <a:chExt cx="5227319" cy="461665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3923928" y="552021"/>
              <a:ext cx="3816424" cy="4616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chemeClr val="accent2"/>
                  </a:solidFill>
                </a:rPr>
                <a:t>&amp;&amp;     ||     !</a:t>
              </a:r>
            </a:p>
          </p:txBody>
        </p:sp>
        <p:cxnSp>
          <p:nvCxnSpPr>
            <p:cNvPr id="21" name="Прямая со стрелкой 20"/>
            <p:cNvCxnSpPr>
              <a:stCxn id="18" idx="3"/>
              <a:endCxn id="20" idx="1"/>
            </p:cNvCxnSpPr>
            <p:nvPr/>
          </p:nvCxnSpPr>
          <p:spPr>
            <a:xfrm flipV="1">
              <a:off x="2513033" y="782854"/>
              <a:ext cx="1410895" cy="1320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Прямоугольник 21"/>
          <p:cNvSpPr/>
          <p:nvPr/>
        </p:nvSpPr>
        <p:spPr>
          <a:xfrm>
            <a:off x="107504" y="2904029"/>
            <a:ext cx="240552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Сравнения</a:t>
            </a:r>
            <a:endParaRPr lang="en-US" b="1" dirty="0" smtClean="0">
              <a:solidFill>
                <a:schemeClr val="accent2"/>
              </a:solidFill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2513033" y="2678404"/>
            <a:ext cx="6379447" cy="830997"/>
            <a:chOff x="2513033" y="552021"/>
            <a:chExt cx="6379447" cy="830997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3923928" y="552021"/>
              <a:ext cx="4968552" cy="83099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chemeClr val="accent2"/>
                  </a:solidFill>
                </a:rPr>
                <a:t> &gt;   &lt;   &gt;=   &lt;=   </a:t>
              </a:r>
            </a:p>
            <a:p>
              <a:r>
                <a:rPr lang="en-US" sz="2400" b="1" dirty="0" smtClean="0">
                  <a:solidFill>
                    <a:schemeClr val="accent2"/>
                  </a:solidFill>
                </a:rPr>
                <a:t>  == </a:t>
              </a:r>
              <a:r>
                <a:rPr lang="en-US" sz="2400" b="1" dirty="0">
                  <a:solidFill>
                    <a:schemeClr val="accent2"/>
                  </a:solidFill>
                </a:rPr>
                <a:t> != </a:t>
              </a:r>
              <a:r>
                <a:rPr lang="en-US" sz="2400" b="1" dirty="0" smtClean="0">
                  <a:solidFill>
                    <a:schemeClr val="accent2"/>
                  </a:solidFill>
                </a:rPr>
                <a:t> ===   !==</a:t>
              </a:r>
            </a:p>
          </p:txBody>
        </p:sp>
        <p:cxnSp>
          <p:nvCxnSpPr>
            <p:cNvPr id="25" name="Прямая со стрелкой 24"/>
            <p:cNvCxnSpPr>
              <a:stCxn id="22" idx="3"/>
              <a:endCxn id="24" idx="1"/>
            </p:cNvCxnSpPr>
            <p:nvPr/>
          </p:nvCxnSpPr>
          <p:spPr>
            <a:xfrm>
              <a:off x="2513033" y="962312"/>
              <a:ext cx="1410895" cy="520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365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8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82786"/>
            <a:ext cx="8352928" cy="2308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i = 0;</a:t>
            </a:r>
          </a:p>
          <a:p>
            <a:r>
              <a:rPr lang="en-US" b="1" dirty="0" smtClean="0"/>
              <a:t>do</a:t>
            </a:r>
          </a:p>
          <a:p>
            <a:r>
              <a:rPr lang="en-US" b="1" dirty="0" smtClean="0"/>
              <a:t>{</a:t>
            </a:r>
            <a:endParaRPr lang="en-US" b="1" dirty="0"/>
          </a:p>
          <a:p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("</a:t>
            </a:r>
            <a:r>
              <a:rPr lang="ru-RU" dirty="0"/>
              <a:t>Итерация " + </a:t>
            </a:r>
            <a:r>
              <a:rPr lang="en-US" dirty="0"/>
              <a:t>i +"&lt;</a:t>
            </a:r>
            <a:r>
              <a:rPr lang="en-US" dirty="0" err="1" smtClean="0"/>
              <a:t>br</a:t>
            </a:r>
            <a:r>
              <a:rPr lang="en-US" dirty="0" smtClean="0"/>
              <a:t>&gt;");</a:t>
            </a:r>
            <a:endParaRPr lang="en-US" dirty="0"/>
          </a:p>
          <a:p>
            <a:r>
              <a:rPr lang="en-US" dirty="0"/>
              <a:t>    i++;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/>
              <a:t>while ( i &lt; 5 )</a:t>
            </a: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02305" y="116632"/>
            <a:ext cx="3240360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Цикл </a:t>
            </a:r>
            <a:r>
              <a:rPr lang="en-US" b="1" dirty="0" smtClean="0"/>
              <a:t>  do - </a:t>
            </a:r>
            <a:r>
              <a:rPr lang="en-US" b="1" dirty="0" err="1" smtClean="0"/>
              <a:t>wihle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92696"/>
            <a:ext cx="849694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do</a:t>
            </a:r>
          </a:p>
          <a:p>
            <a:r>
              <a:rPr lang="en-US" b="1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ru-RU" dirty="0" smtClean="0"/>
              <a:t> блок кода</a:t>
            </a:r>
            <a:endParaRPr lang="en-US" dirty="0" smtClean="0"/>
          </a:p>
          <a:p>
            <a:r>
              <a:rPr lang="en-US" b="1" dirty="0" smtClean="0"/>
              <a:t>}</a:t>
            </a:r>
          </a:p>
          <a:p>
            <a:r>
              <a:rPr lang="en-US" b="1" dirty="0"/>
              <a:t>while (</a:t>
            </a:r>
            <a:r>
              <a:rPr lang="ru-RU" b="1" dirty="0"/>
              <a:t> условие 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32240" y="116632"/>
            <a:ext cx="156324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while.html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3454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1680" y="116632"/>
            <a:ext cx="5112568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Схема  алгоритма цикла </a:t>
            </a:r>
            <a:r>
              <a:rPr lang="en-US" b="1" dirty="0" smtClean="0"/>
              <a:t>  do-while</a:t>
            </a:r>
            <a:endParaRPr lang="ru-RU" b="1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79812" y="836712"/>
            <a:ext cx="2664296" cy="504056"/>
          </a:xfrm>
          <a:prstGeom prst="round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 i= 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Ромб 6"/>
          <p:cNvSpPr/>
          <p:nvPr/>
        </p:nvSpPr>
        <p:spPr>
          <a:xfrm>
            <a:off x="2987824" y="3645024"/>
            <a:ext cx="2448272" cy="1224136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 &lt; 3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2253486" y="4273846"/>
            <a:ext cx="720080" cy="0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935067" y="1794140"/>
            <a:ext cx="2448272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В</a:t>
            </a:r>
            <a:r>
              <a:rPr lang="ru-RU" dirty="0" smtClean="0">
                <a:solidFill>
                  <a:schemeClr val="tx1"/>
                </a:solidFill>
              </a:rPr>
              <a:t>ы</a:t>
            </a:r>
            <a:r>
              <a:rPr lang="uk-UA" dirty="0" err="1" smtClean="0">
                <a:solidFill>
                  <a:schemeClr val="tx1"/>
                </a:solidFill>
              </a:rPr>
              <a:t>полнение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кода</a:t>
            </a:r>
            <a:endParaRPr lang="uk-UA" dirty="0" smtClean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uk-UA" dirty="0" smtClean="0">
                <a:solidFill>
                  <a:schemeClr val="tx1"/>
                </a:solidFill>
              </a:rPr>
              <a:t> скобках </a:t>
            </a:r>
            <a:r>
              <a:rPr lang="en-US" dirty="0" smtClean="0">
                <a:solidFill>
                  <a:schemeClr val="tx1"/>
                </a:solidFill>
              </a:rPr>
              <a:t>{  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3528" y="38284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301404" y="49279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997449" y="5646990"/>
            <a:ext cx="2448272" cy="9144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Дальнейшее выполнение программы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270242" y="2118176"/>
            <a:ext cx="64807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4211960" y="3196222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218856" y="4869160"/>
            <a:ext cx="0" cy="76243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" idx="2"/>
          </p:cNvCxnSpPr>
          <p:nvPr/>
        </p:nvCxnSpPr>
        <p:spPr>
          <a:xfrm>
            <a:off x="4211960" y="1340768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2253486" y="2118176"/>
            <a:ext cx="0" cy="2142273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4211960" y="2440138"/>
            <a:ext cx="0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059832" y="2872186"/>
            <a:ext cx="2448272" cy="324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i++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07340"/>
            <a:ext cx="8136904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Таким образом логическое сравнение</a:t>
            </a:r>
            <a:r>
              <a:rPr lang="en-US" b="1" dirty="0" smtClean="0"/>
              <a:t> </a:t>
            </a:r>
            <a:r>
              <a:rPr lang="ru-RU" b="1" dirty="0" smtClean="0"/>
              <a:t>осуществляется в</a:t>
            </a:r>
            <a:endParaRPr lang="ru-RU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76349"/>
              </p:ext>
            </p:extLst>
          </p:nvPr>
        </p:nvGraphicFramePr>
        <p:xfrm>
          <a:off x="175505" y="1988840"/>
          <a:ext cx="8968495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295"/>
                <a:gridCol w="63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undefined, null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числа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все в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0,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строки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непустая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строка в 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true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""   в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7030A0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объекты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все в 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true</a:t>
                      </a:r>
                      <a:r>
                        <a:rPr lang="ru-RU" b="1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(даже пустые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{}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548680"/>
            <a:ext cx="4608512" cy="120032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- </a:t>
            </a:r>
            <a:r>
              <a:rPr lang="en-US" b="1" dirty="0" smtClean="0"/>
              <a:t>if, while, for</a:t>
            </a:r>
          </a:p>
          <a:p>
            <a:r>
              <a:rPr lang="ru-RU" b="1" dirty="0" smtClean="0"/>
              <a:t>- </a:t>
            </a:r>
            <a:r>
              <a:rPr lang="ru-RU" b="1" dirty="0"/>
              <a:t>л</a:t>
            </a:r>
            <a:r>
              <a:rPr lang="ru-RU" b="1" dirty="0" smtClean="0"/>
              <a:t>огических операциях</a:t>
            </a:r>
            <a:r>
              <a:rPr lang="en-US" b="1" dirty="0" smtClean="0"/>
              <a:t> ! &amp;&amp; ||</a:t>
            </a:r>
          </a:p>
          <a:p>
            <a:r>
              <a:rPr lang="en-US" b="1" dirty="0" smtClean="0"/>
              <a:t>- Boolean(</a:t>
            </a:r>
            <a:r>
              <a:rPr lang="en-US" b="1" dirty="0" err="1" smtClean="0"/>
              <a:t>val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- !!</a:t>
            </a:r>
            <a:r>
              <a:rPr lang="en-US" b="1" dirty="0" err="1" smtClean="0"/>
              <a:t>val</a:t>
            </a:r>
            <a:r>
              <a:rPr lang="ru-RU" b="1" dirty="0" smtClean="0"/>
              <a:t> 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985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1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57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29265"/>
            <a:ext cx="8928992" cy="258532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 smtClean="0"/>
              <a:t>Если операнды различного типа, то </a:t>
            </a:r>
            <a:r>
              <a:rPr lang="en-US" b="1" dirty="0" smtClean="0">
                <a:solidFill>
                  <a:srgbClr val="002060"/>
                </a:solidFill>
              </a:rPr>
              <a:t>JavaScript</a:t>
            </a:r>
            <a:r>
              <a:rPr lang="en-US" b="1" dirty="0" smtClean="0"/>
              <a:t> </a:t>
            </a:r>
            <a:r>
              <a:rPr lang="ru-RU" b="1" dirty="0" smtClean="0"/>
              <a:t>приводит </a:t>
            </a:r>
            <a:r>
              <a:rPr lang="ru-RU" b="1" dirty="0" smtClean="0">
                <a:solidFill>
                  <a:schemeClr val="accent2"/>
                </a:solidFill>
              </a:rPr>
              <a:t>неявное преобразование</a:t>
            </a:r>
            <a:r>
              <a:rPr lang="ru-RU" b="1" dirty="0" smtClean="0"/>
              <a:t> одного из этих операторов к типу другого.</a:t>
            </a:r>
          </a:p>
          <a:p>
            <a:endParaRPr lang="ru-RU" b="1" dirty="0"/>
          </a:p>
          <a:p>
            <a:r>
              <a:rPr lang="ru-RU" b="1" i="1" dirty="0" smtClean="0">
                <a:solidFill>
                  <a:srgbClr val="002060"/>
                </a:solidFill>
              </a:rPr>
              <a:t>Что означает неявное ?</a:t>
            </a:r>
          </a:p>
          <a:p>
            <a:r>
              <a:rPr lang="ru-RU" b="1" dirty="0" smtClean="0"/>
              <a:t>Преобразование осуществляет интерпретатор </a:t>
            </a:r>
            <a:r>
              <a:rPr lang="en-US" b="1" dirty="0" smtClean="0"/>
              <a:t>JavaScript</a:t>
            </a:r>
            <a:r>
              <a:rPr lang="ru-RU" b="1" dirty="0" smtClean="0"/>
              <a:t> по своим алгоритмам. 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</a:p>
          <a:p>
            <a:endParaRPr lang="ru-RU" b="1" dirty="0"/>
          </a:p>
          <a:p>
            <a:r>
              <a:rPr lang="ru-RU" b="1" i="1" dirty="0" smtClean="0">
                <a:solidFill>
                  <a:srgbClr val="002060"/>
                </a:solidFill>
              </a:rPr>
              <a:t>Какое тип к какому приводится ?</a:t>
            </a:r>
            <a:endParaRPr lang="ru-RU" b="1" i="1" dirty="0">
              <a:solidFill>
                <a:srgbClr val="002060"/>
              </a:solidFill>
            </a:endParaRPr>
          </a:p>
          <a:p>
            <a:r>
              <a:rPr lang="ru-RU" b="1" dirty="0" smtClean="0"/>
              <a:t>Это мы как раз будем изучать далее.</a:t>
            </a:r>
            <a:endParaRPr lang="en-US" b="1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107504" y="2996952"/>
            <a:ext cx="8928992" cy="2232248"/>
            <a:chOff x="107504" y="3573016"/>
            <a:chExt cx="8928992" cy="2232248"/>
          </a:xfrm>
        </p:grpSpPr>
        <p:sp>
          <p:nvSpPr>
            <p:cNvPr id="7" name="TextBox 6"/>
            <p:cNvSpPr txBox="1"/>
            <p:nvPr/>
          </p:nvSpPr>
          <p:spPr>
            <a:xfrm>
              <a:off x="107504" y="3573016"/>
              <a:ext cx="8928992" cy="92333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var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num</a:t>
              </a:r>
              <a:r>
                <a:rPr lang="en-US" b="1" dirty="0" smtClean="0"/>
                <a:t> </a:t>
              </a:r>
              <a:r>
                <a:rPr lang="en-US" b="1" dirty="0"/>
                <a:t>= </a:t>
              </a:r>
              <a:r>
                <a:rPr lang="en-US" b="1" dirty="0" smtClean="0"/>
                <a:t>24,</a:t>
              </a:r>
            </a:p>
            <a:p>
              <a:r>
                <a:rPr lang="en-US" b="1" dirty="0" smtClean="0"/>
                <a:t>    </a:t>
              </a:r>
              <a:r>
                <a:rPr lang="en-US" b="1" dirty="0" err="1" smtClean="0"/>
                <a:t>st</a:t>
              </a:r>
              <a:r>
                <a:rPr lang="en-US" b="1" dirty="0" smtClean="0"/>
                <a:t> = "</a:t>
              </a:r>
              <a:r>
                <a:rPr lang="en-US" b="1" dirty="0"/>
                <a:t>text</a:t>
              </a:r>
              <a:r>
                <a:rPr lang="en-US" b="1" dirty="0" smtClean="0"/>
                <a:t>";</a:t>
              </a:r>
            </a:p>
            <a:p>
              <a:r>
                <a:rPr lang="en-US" b="1" dirty="0" smtClean="0"/>
                <a:t>console.log( </a:t>
              </a:r>
              <a:r>
                <a:rPr lang="en-US" b="1" dirty="0" err="1" smtClean="0"/>
                <a:t>num</a:t>
              </a:r>
              <a:r>
                <a:rPr lang="en-US" b="1" dirty="0" smtClean="0"/>
                <a:t> + </a:t>
              </a:r>
              <a:r>
                <a:rPr lang="en-US" b="1" dirty="0" err="1" smtClean="0"/>
                <a:t>st</a:t>
              </a:r>
              <a:r>
                <a:rPr lang="en-US" b="1" dirty="0" smtClean="0"/>
                <a:t> );   </a:t>
              </a:r>
              <a:r>
                <a:rPr lang="en-US" b="1" i="1" dirty="0" smtClean="0">
                  <a:solidFill>
                    <a:schemeClr val="bg1">
                      <a:lumMod val="50000"/>
                    </a:schemeClr>
                  </a:solidFill>
                </a:rPr>
                <a:t>// "24text</a:t>
              </a:r>
              <a:r>
                <a:rPr lang="en-US" b="1" i="1" dirty="0">
                  <a:solidFill>
                    <a:schemeClr val="bg1">
                      <a:lumMod val="50000"/>
                    </a:schemeClr>
                  </a:solidFill>
                </a:rPr>
                <a:t>"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07504" y="4509120"/>
              <a:ext cx="8928992" cy="1296144"/>
            </a:xfrm>
            <a:prstGeom prst="rect">
              <a:avLst/>
            </a:prstGeom>
            <a:solidFill>
              <a:srgbClr val="CCFFCC">
                <a:alpha val="17000"/>
              </a:srgbClr>
            </a:solidFill>
            <a:ln w="127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b="1" dirty="0" smtClean="0"/>
                <a:t>Как действовал </a:t>
              </a:r>
              <a:r>
                <a:rPr lang="en-US" b="1" dirty="0" smtClean="0"/>
                <a:t>Java Script </a:t>
              </a:r>
              <a:r>
                <a:rPr lang="ru-RU" b="1" dirty="0" smtClean="0"/>
                <a:t>в этом</a:t>
              </a:r>
              <a:r>
                <a:rPr lang="en-US" b="1" dirty="0" smtClean="0"/>
                <a:t> </a:t>
              </a:r>
              <a:r>
                <a:rPr lang="ru-RU" b="1" dirty="0" smtClean="0"/>
                <a:t>случае</a:t>
              </a:r>
            </a:p>
            <a:p>
              <a:r>
                <a:rPr lang="ru-RU" dirty="0" smtClean="0"/>
                <a:t>- интерпретатор проанализировал переменные,</a:t>
              </a:r>
              <a:r>
                <a:rPr lang="en-US" dirty="0" smtClean="0"/>
                <a:t> </a:t>
              </a:r>
              <a:r>
                <a:rPr lang="ru-RU" dirty="0" smtClean="0"/>
                <a:t>обнаружил </a:t>
              </a:r>
              <a:r>
                <a:rPr lang="en-US" dirty="0" smtClean="0"/>
                <a:t> </a:t>
              </a:r>
              <a:r>
                <a:rPr lang="ru-RU" dirty="0" smtClean="0"/>
                <a:t>что    </a:t>
              </a:r>
            </a:p>
            <a:p>
              <a:r>
                <a:rPr lang="ru-RU" dirty="0" smtClean="0"/>
                <a:t>  складываются переменные типа </a:t>
              </a:r>
              <a:r>
                <a:rPr lang="en-US" b="1" dirty="0" smtClean="0"/>
                <a:t>string</a:t>
              </a:r>
              <a:r>
                <a:rPr lang="en-US" dirty="0" smtClean="0"/>
                <a:t> </a:t>
              </a:r>
              <a:r>
                <a:rPr lang="ru-RU" dirty="0" smtClean="0"/>
                <a:t> и типа </a:t>
              </a:r>
              <a:r>
                <a:rPr lang="en-US" b="1" dirty="0" smtClean="0"/>
                <a:t>number</a:t>
              </a:r>
              <a:r>
                <a:rPr lang="ru-RU" dirty="0" smtClean="0"/>
                <a:t>, и</a:t>
              </a:r>
              <a:r>
                <a:rPr lang="en-US" dirty="0" smtClean="0"/>
                <a:t> 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 </a:t>
              </a:r>
              <a:r>
                <a:rPr lang="ru-RU" b="1" dirty="0" smtClean="0">
                  <a:solidFill>
                    <a:schemeClr val="accent2"/>
                  </a:solidFill>
                </a:rPr>
                <a:t> неявно</a:t>
              </a:r>
              <a:r>
                <a:rPr lang="en-US" b="1" dirty="0" smtClean="0">
                  <a:solidFill>
                    <a:schemeClr val="accent2"/>
                  </a:solidFill>
                </a:rPr>
                <a:t> </a:t>
              </a:r>
              <a:r>
                <a:rPr lang="ru-RU" b="1" dirty="0" smtClean="0">
                  <a:solidFill>
                    <a:schemeClr val="accent2"/>
                  </a:solidFill>
                </a:rPr>
                <a:t>перевел переменную </a:t>
              </a:r>
              <a:r>
                <a:rPr lang="ru-RU" dirty="0" smtClean="0"/>
                <a:t>типа</a:t>
              </a:r>
              <a:r>
                <a:rPr lang="ru-RU" b="1" dirty="0" smtClean="0"/>
                <a:t> </a:t>
              </a:r>
              <a:r>
                <a:rPr lang="en-US" b="1" dirty="0" smtClean="0"/>
                <a:t>number</a:t>
              </a:r>
              <a:r>
                <a:rPr lang="ru-RU" b="1" dirty="0" smtClean="0"/>
                <a:t> </a:t>
              </a:r>
              <a:r>
                <a:rPr lang="ru-RU" dirty="0"/>
                <a:t>в тип </a:t>
              </a:r>
              <a:r>
                <a:rPr lang="en-US" b="1" dirty="0" smtClean="0"/>
                <a:t>string</a:t>
              </a:r>
              <a:endParaRPr lang="ru-RU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5522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117761"/>
            <a:ext cx="388843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Унарные операторы</a:t>
            </a:r>
            <a:endParaRPr lang="ru-RU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2232"/>
              </p:ext>
            </p:extLst>
          </p:nvPr>
        </p:nvGraphicFramePr>
        <p:xfrm>
          <a:off x="279467" y="764704"/>
          <a:ext cx="8613013" cy="1981200"/>
        </p:xfrm>
        <a:graphic>
          <a:graphicData uri="http://schemas.openxmlformats.org/drawingml/2006/table">
            <a:tbl>
              <a:tblPr firstRow="1" bandRow="1">
                <a:solidFill>
                  <a:srgbClr val="ABDFEB"/>
                </a:solidFill>
                <a:tableStyleId>{5C22544A-7EE6-4342-B048-85BDC9FD1C3A}</a:tableStyleId>
              </a:tblPr>
              <a:tblGrid>
                <a:gridCol w="2492333"/>
                <a:gridCol w="1296144"/>
                <a:gridCol w="4824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increment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Сначала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 производится какое-то   действие над переменной, а потом переменная увеличивается  (уменьшается ) на единицу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decrement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x--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increment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++x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Сначала  переменная увеличивается  (уменьшается ) на единицу,  а  уже затем производится  действие над  ней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prefix i</a:t>
                      </a:r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ncrement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--x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51520" y="3429000"/>
            <a:ext cx="8568952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d1 = 24;</a:t>
            </a:r>
            <a:endParaRPr lang="ru-RU" b="1" dirty="0"/>
          </a:p>
          <a:p>
            <a:endParaRPr lang="ru-RU" b="1" dirty="0"/>
          </a:p>
          <a:p>
            <a:r>
              <a:rPr lang="en-US" b="1" dirty="0"/>
              <a:t>console.log(d1++);  </a:t>
            </a:r>
            <a:r>
              <a:rPr lang="en-US" dirty="0"/>
              <a:t>// </a:t>
            </a:r>
            <a:r>
              <a:rPr lang="ru-RU" dirty="0"/>
              <a:t>будет 24</a:t>
            </a:r>
          </a:p>
          <a:p>
            <a:r>
              <a:rPr lang="en-US" b="1" dirty="0"/>
              <a:t>console.log(d1);</a:t>
            </a:r>
            <a:r>
              <a:rPr lang="ru-RU" b="1" dirty="0"/>
              <a:t> </a:t>
            </a:r>
            <a:r>
              <a:rPr lang="en-US" dirty="0"/>
              <a:t>// </a:t>
            </a:r>
            <a:r>
              <a:rPr lang="ru-RU" dirty="0"/>
              <a:t>будет 25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console.log(</a:t>
            </a:r>
            <a:r>
              <a:rPr lang="ru-RU" b="1" dirty="0"/>
              <a:t>++</a:t>
            </a:r>
            <a:r>
              <a:rPr lang="en-US" b="1" dirty="0"/>
              <a:t>d1);  </a:t>
            </a:r>
            <a:r>
              <a:rPr lang="en-US" dirty="0"/>
              <a:t>// </a:t>
            </a:r>
            <a:r>
              <a:rPr lang="ru-RU" dirty="0"/>
              <a:t>будет 25</a:t>
            </a:r>
          </a:p>
          <a:p>
            <a:r>
              <a:rPr lang="en-US" b="1" dirty="0"/>
              <a:t>console.log(d1);</a:t>
            </a:r>
            <a:r>
              <a:rPr lang="ru-RU" b="1" dirty="0"/>
              <a:t> </a:t>
            </a:r>
            <a:r>
              <a:rPr lang="en-US" dirty="0"/>
              <a:t>// </a:t>
            </a:r>
            <a:r>
              <a:rPr lang="ru-RU" dirty="0"/>
              <a:t>будет 25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020272" y="117761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binary.html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3725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56446"/>
              </p:ext>
            </p:extLst>
          </p:nvPr>
        </p:nvGraphicFramePr>
        <p:xfrm>
          <a:off x="107504" y="692696"/>
          <a:ext cx="8928992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70567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Тип данных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Результат приведения  ++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ru-RU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"123" -&gt; 123,  "123a" -&gt; </a:t>
                      </a:r>
                      <a:r>
                        <a:rPr kumimoji="0"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  "" -&gt; 0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Boolean 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true </a:t>
                      </a:r>
                      <a:r>
                        <a:rPr lang="en-US" sz="1600" b="1" baseline="0" dirty="0" smtClean="0"/>
                        <a:t>-&gt;  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1,  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false</a:t>
                      </a:r>
                      <a:r>
                        <a:rPr lang="ru-RU" sz="1600" b="1" dirty="0" smtClean="0"/>
                        <a:t> </a:t>
                      </a:r>
                      <a:r>
                        <a:rPr lang="en-US" sz="1600" b="1" dirty="0" smtClean="0"/>
                        <a:t>-&gt; 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 0</a:t>
                      </a:r>
                      <a:endParaRPr lang="ru-RU" sz="16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null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null -&gt; 0</a:t>
                      </a:r>
                      <a:endParaRPr lang="ru-RU" sz="16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undefined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</a:rPr>
                        <a:t>NaN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++   -&gt;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</a:rPr>
                        <a:t>NaN</a:t>
                      </a:r>
                      <a:endParaRPr lang="ru-RU" sz="16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object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Применительно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 к объекту вызывается его метод </a:t>
                      </a:r>
                      <a:endParaRPr lang="uk-UA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600" b="1" baseline="0" dirty="0" err="1" smtClean="0">
                          <a:solidFill>
                            <a:srgbClr val="002060"/>
                          </a:solidFill>
                        </a:rPr>
                        <a:t>valueOf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()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, возвращаемое им значение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приводится к числу по правилам функции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Number(),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и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затем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 применяется операция декремента(инкремента)</a:t>
                      </a:r>
                    </a:p>
                    <a:p>
                      <a:pPr algn="l"/>
                      <a:endParaRPr lang="ru-RU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Если метод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valueOf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 отсутствует, то вызывается метод 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, возвращаемое им значение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приводится к числу по правилам функции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Number(),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 и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затем  применяется операция декремента(</a:t>
                      </a:r>
                      <a:r>
                        <a:rPr lang="ru-RU" sz="1600" b="1" baseline="0" dirty="0" err="1" smtClean="0">
                          <a:solidFill>
                            <a:schemeClr val="tx1"/>
                          </a:solidFill>
                        </a:rPr>
                        <a:t>инкр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107340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Унарные операторы могут применяться к любому типу данных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097" y="116632"/>
            <a:ext cx="4044697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smtClean="0"/>
              <a:t>Логический оператор </a:t>
            </a:r>
            <a:r>
              <a:rPr lang="en-US" b="1" dirty="0" smtClean="0"/>
              <a:t>AND  &amp;&amp;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36097" y="620688"/>
            <a:ext cx="3528392" cy="1138773"/>
          </a:xfrm>
          <a:prstGeom prst="rect">
            <a:avLst/>
          </a:prstGeom>
          <a:solidFill>
            <a:schemeClr val="accent1">
              <a:lumMod val="60000"/>
              <a:lumOff val="40000"/>
              <a:alpha val="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700" b="1" dirty="0" smtClean="0"/>
              <a:t>Например</a:t>
            </a:r>
          </a:p>
          <a:p>
            <a:r>
              <a:rPr lang="en-US" sz="1700" b="1" dirty="0" smtClean="0"/>
              <a:t>d</a:t>
            </a:r>
            <a:r>
              <a:rPr lang="ru-RU" sz="1700" b="1" dirty="0" smtClean="0"/>
              <a:t>1 = </a:t>
            </a:r>
            <a:r>
              <a:rPr lang="en-US" sz="1700" b="1" dirty="0" smtClean="0"/>
              <a:t>true;</a:t>
            </a:r>
          </a:p>
          <a:p>
            <a:r>
              <a:rPr lang="en-US" sz="1700" b="1" dirty="0" smtClean="0"/>
              <a:t>d2 = false;</a:t>
            </a:r>
            <a:endParaRPr lang="ru-RU" sz="1700" b="1" dirty="0" smtClean="0"/>
          </a:p>
          <a:p>
            <a:r>
              <a:rPr lang="en-US" sz="1700" b="1" dirty="0" smtClean="0"/>
              <a:t>result </a:t>
            </a:r>
            <a:r>
              <a:rPr lang="en-US" sz="1700" b="1" dirty="0"/>
              <a:t>= </a:t>
            </a:r>
            <a:r>
              <a:rPr lang="en-US" sz="1700" b="1" dirty="0" smtClean="0"/>
              <a:t>d1 </a:t>
            </a:r>
            <a:r>
              <a:rPr lang="en-US" sz="1700" b="1" dirty="0"/>
              <a:t>&amp;&amp; </a:t>
            </a:r>
            <a:r>
              <a:rPr lang="en-US" sz="1700" b="1" dirty="0" smtClean="0"/>
              <a:t>d2;//false</a:t>
            </a:r>
            <a:endParaRPr lang="ru-RU" sz="17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28702"/>
              </p:ext>
            </p:extLst>
          </p:nvPr>
        </p:nvGraphicFramePr>
        <p:xfrm>
          <a:off x="179512" y="566688"/>
          <a:ext cx="5184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1-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й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операнд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2-й операнд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Результат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28386"/>
              </p:ext>
            </p:extLst>
          </p:nvPr>
        </p:nvGraphicFramePr>
        <p:xfrm>
          <a:off x="148386" y="3335496"/>
          <a:ext cx="881610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873"/>
                <a:gridCol w="4760229"/>
              </a:tblGrid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Возвращается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expr1 &amp;&amp; expr2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Если 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expr1</a:t>
                      </a:r>
                      <a:r>
                        <a:rPr lang="ru-RU" b="1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может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быть преобразован в 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</a:rPr>
                        <a:t>false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то возвращается 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</a:rPr>
                        <a:t>expr1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, иначе – 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</a:rPr>
                        <a:t>expr2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Любой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из операндов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Любой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из операндов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Любой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из операндов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undefined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undefined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2627620"/>
            <a:ext cx="8712968" cy="646331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Операнды для логического оператора</a:t>
            </a:r>
            <a:r>
              <a:rPr lang="ru-RU" b="1" dirty="0" smtClean="0"/>
              <a:t> </a:t>
            </a:r>
            <a:r>
              <a:rPr lang="en-US" b="1" dirty="0" smtClean="0"/>
              <a:t>AND </a:t>
            </a:r>
            <a:r>
              <a:rPr lang="ru-RU" dirty="0" smtClean="0"/>
              <a:t>могут быть любого типа</a:t>
            </a:r>
            <a:endParaRPr lang="en-US" dirty="0" smtClean="0"/>
          </a:p>
          <a:p>
            <a:r>
              <a:rPr lang="ru-RU" dirty="0" smtClean="0"/>
              <a:t>Преобразовани</a:t>
            </a:r>
            <a:r>
              <a:rPr lang="ru-RU" dirty="0"/>
              <a:t>е</a:t>
            </a:r>
            <a:r>
              <a:rPr lang="ru-RU" dirty="0" smtClean="0"/>
              <a:t> типов осуществляется по правилам </a:t>
            </a:r>
            <a:r>
              <a:rPr lang="en-US" b="1" dirty="0" smtClean="0"/>
              <a:t>Boolean()</a:t>
            </a:r>
            <a:endParaRPr lang="ru-RU" b="1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7236296" y="85727"/>
            <a:ext cx="17281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logic.html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009" y="5805264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goo.gl/3v1V3c</a:t>
            </a:r>
            <a:r>
              <a:rPr lang="en-US" b="1" dirty="0" smtClean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169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097" y="116632"/>
            <a:ext cx="3906839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smtClean="0"/>
              <a:t>Логический оператор </a:t>
            </a:r>
            <a:r>
              <a:rPr lang="en-US" b="1" dirty="0" smtClean="0"/>
              <a:t>OR  ||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548680"/>
            <a:ext cx="3700637" cy="1138773"/>
          </a:xfrm>
          <a:prstGeom prst="rect">
            <a:avLst/>
          </a:prstGeom>
          <a:solidFill>
            <a:schemeClr val="accent1">
              <a:lumMod val="60000"/>
              <a:lumOff val="40000"/>
              <a:alpha val="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 smtClean="0"/>
              <a:t>Например</a:t>
            </a:r>
          </a:p>
          <a:p>
            <a:r>
              <a:rPr lang="en-US" sz="1700" b="1" dirty="0" smtClean="0"/>
              <a:t>d</a:t>
            </a:r>
            <a:r>
              <a:rPr lang="ru-RU" sz="1700" b="1" dirty="0" smtClean="0"/>
              <a:t>1 = </a:t>
            </a:r>
            <a:r>
              <a:rPr lang="en-US" sz="1700" b="1" dirty="0" smtClean="0"/>
              <a:t>true;</a:t>
            </a:r>
          </a:p>
          <a:p>
            <a:r>
              <a:rPr lang="en-US" sz="1700" b="1" dirty="0" smtClean="0"/>
              <a:t>d2 = false;</a:t>
            </a:r>
            <a:endParaRPr lang="ru-RU" sz="1700" b="1" dirty="0" smtClean="0"/>
          </a:p>
          <a:p>
            <a:r>
              <a:rPr lang="en-US" sz="1700" b="1" dirty="0" smtClean="0"/>
              <a:t>result </a:t>
            </a:r>
            <a:r>
              <a:rPr lang="en-US" sz="1700" b="1" dirty="0"/>
              <a:t>= </a:t>
            </a:r>
            <a:r>
              <a:rPr lang="en-US" sz="1700" b="1" dirty="0" smtClean="0"/>
              <a:t>d1 ||  d2; // true</a:t>
            </a:r>
            <a:endParaRPr lang="ru-RU" sz="17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75503"/>
              </p:ext>
            </p:extLst>
          </p:nvPr>
        </p:nvGraphicFramePr>
        <p:xfrm>
          <a:off x="179512" y="566688"/>
          <a:ext cx="51125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800200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1-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й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операнд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2-й операнд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Результат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92628"/>
              </p:ext>
            </p:extLst>
          </p:nvPr>
        </p:nvGraphicFramePr>
        <p:xfrm>
          <a:off x="156087" y="3425408"/>
          <a:ext cx="881610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849"/>
                <a:gridCol w="4976253"/>
              </a:tblGrid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Возвращается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expr1 &amp;&amp; expr2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Если 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expr1</a:t>
                      </a:r>
                      <a:r>
                        <a:rPr lang="ru-RU" b="1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может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быть преобразован в 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</a:rPr>
                        <a:t>true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то возвращается 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</a:rPr>
                        <a:t>expr1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, иначе – 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</a:rPr>
                        <a:t>expr2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Оба операнда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Оба операнда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Оба операнда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undefined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undefined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5264" y="2561312"/>
            <a:ext cx="8841434" cy="646331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Операнды для логического оператора </a:t>
            </a:r>
            <a:r>
              <a:rPr lang="en-US" b="1" dirty="0" smtClean="0"/>
              <a:t>OR </a:t>
            </a:r>
            <a:r>
              <a:rPr lang="ru-RU" b="1" dirty="0" smtClean="0"/>
              <a:t>могут быть любого типа</a:t>
            </a:r>
          </a:p>
          <a:p>
            <a:r>
              <a:rPr lang="ru-RU" dirty="0"/>
              <a:t>Преобразование типов осуществляется по правилам </a:t>
            </a:r>
            <a:r>
              <a:rPr lang="en-US" b="1" dirty="0"/>
              <a:t>Boolean()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236296" y="85727"/>
            <a:ext cx="17281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logic.html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261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6786" y="116632"/>
            <a:ext cx="3922869" cy="400110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smtClean="0"/>
              <a:t>Логический оператор </a:t>
            </a:r>
            <a:r>
              <a:rPr lang="en-US" b="1" dirty="0" smtClean="0"/>
              <a:t>NOT  </a:t>
            </a:r>
            <a:r>
              <a:rPr lang="en-US" sz="2000" b="1" dirty="0" smtClean="0">
                <a:solidFill>
                  <a:schemeClr val="accent2"/>
                </a:solidFill>
              </a:rPr>
              <a:t>!</a:t>
            </a:r>
            <a:r>
              <a:rPr lang="ru-RU" b="1" dirty="0" smtClean="0"/>
              <a:t> </a:t>
            </a: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46104"/>
              </p:ext>
            </p:extLst>
          </p:nvPr>
        </p:nvGraphicFramePr>
        <p:xfrm>
          <a:off x="1187624" y="1484784"/>
          <a:ext cx="68407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536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Тип операнда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Что возвращает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Пустая строка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“”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Число 0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Число не равное 0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(включая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Infinity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Непустая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 строка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“string”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04" y="4941168"/>
            <a:ext cx="8841434" cy="923330"/>
          </a:xfrm>
          <a:prstGeom prst="rect">
            <a:avLst/>
          </a:prstGeom>
          <a:solidFill>
            <a:schemeClr val="accent1">
              <a:lumMod val="60000"/>
              <a:lumOff val="40000"/>
              <a:alpha val="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Двойной логический оператор </a:t>
            </a:r>
            <a:r>
              <a:rPr lang="en-US" b="1" dirty="0" smtClean="0"/>
              <a:t>NOT  </a:t>
            </a:r>
            <a:r>
              <a:rPr lang="ru-RU" b="1" dirty="0" smtClean="0">
                <a:solidFill>
                  <a:schemeClr val="accent2"/>
                </a:solidFill>
              </a:rPr>
              <a:t>!</a:t>
            </a:r>
            <a:r>
              <a:rPr lang="en-US" b="1" dirty="0" smtClean="0">
                <a:solidFill>
                  <a:schemeClr val="accent2"/>
                </a:solidFill>
              </a:rPr>
              <a:t>!</a:t>
            </a:r>
            <a:r>
              <a:rPr lang="ru-RU" b="1" dirty="0" smtClean="0">
                <a:solidFill>
                  <a:schemeClr val="accent2"/>
                </a:solidFill>
              </a:rPr>
              <a:t> </a:t>
            </a:r>
            <a:r>
              <a:rPr lang="ru-RU" b="1" dirty="0" smtClean="0"/>
              <a:t>используется для приведения величины переменной в ее логический эквивалент</a:t>
            </a:r>
            <a:r>
              <a:rPr lang="en-US" b="1" dirty="0" smtClean="0"/>
              <a:t>,</a:t>
            </a:r>
            <a:r>
              <a:rPr lang="ru-RU" b="1" dirty="0" smtClean="0"/>
              <a:t> то есть его действие эквивалентно действию функции </a:t>
            </a:r>
            <a:r>
              <a:rPr lang="en-US" b="1" dirty="0" smtClean="0"/>
              <a:t>Boolean()</a:t>
            </a:r>
            <a:endParaRPr lang="ru-RU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6714"/>
              </p:ext>
            </p:extLst>
          </p:nvPr>
        </p:nvGraphicFramePr>
        <p:xfrm>
          <a:off x="107504" y="620688"/>
          <a:ext cx="89289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7920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/>
                          </a:solidFill>
                        </a:rPr>
                        <a:t>!expr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Возвратит</a:t>
                      </a:r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</a:t>
                      </a:r>
                      <a:r>
                        <a:rPr kumimoji="0" lang="en-US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может быть преобразован в </a:t>
                      </a:r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ru-RU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иначе</a:t>
                      </a:r>
                      <a:r>
                        <a:rPr kumimoji="0" lang="ru-RU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вернет </a:t>
                      </a:r>
                      <a:r>
                        <a:rPr kumimoji="0" lang="en-US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4227</TotalTime>
  <Words>2115</Words>
  <Application>Microsoft Office PowerPoint</Application>
  <PresentationFormat>Экран (4:3)</PresentationFormat>
  <Paragraphs>558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Тема1</vt:lpstr>
      <vt:lpstr>Java Script (модуль 2)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754</cp:revision>
  <dcterms:modified xsi:type="dcterms:W3CDTF">2014-12-24T10:19:46Z</dcterms:modified>
</cp:coreProperties>
</file>