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31"/>
  </p:notesMasterIdLst>
  <p:sldIdLst>
    <p:sldId id="256" r:id="rId3"/>
    <p:sldId id="322" r:id="rId4"/>
    <p:sldId id="271" r:id="rId5"/>
    <p:sldId id="272" r:id="rId6"/>
    <p:sldId id="276" r:id="rId7"/>
    <p:sldId id="277" r:id="rId8"/>
    <p:sldId id="278" r:id="rId9"/>
    <p:sldId id="286" r:id="rId10"/>
    <p:sldId id="323" r:id="rId11"/>
    <p:sldId id="324" r:id="rId12"/>
    <p:sldId id="279" r:id="rId13"/>
    <p:sldId id="280" r:id="rId14"/>
    <p:sldId id="281" r:id="rId15"/>
    <p:sldId id="282" r:id="rId16"/>
    <p:sldId id="283" r:id="rId17"/>
    <p:sldId id="325" r:id="rId18"/>
    <p:sldId id="326" r:id="rId19"/>
    <p:sldId id="327" r:id="rId20"/>
    <p:sldId id="320" r:id="rId21"/>
    <p:sldId id="328" r:id="rId22"/>
    <p:sldId id="329" r:id="rId23"/>
    <p:sldId id="330" r:id="rId24"/>
    <p:sldId id="331" r:id="rId25"/>
    <p:sldId id="332" r:id="rId26"/>
    <p:sldId id="333" r:id="rId27"/>
    <p:sldId id="287" r:id="rId28"/>
    <p:sldId id="288" r:id="rId29"/>
    <p:sldId id="31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одная часть" id="{698DCF0B-AC9E-4833-A83A-33FF9EE83D76}">
          <p14:sldIdLst>
            <p14:sldId id="256"/>
            <p14:sldId id="322"/>
            <p14:sldId id="271"/>
            <p14:sldId id="272"/>
            <p14:sldId id="276"/>
            <p14:sldId id="277"/>
            <p14:sldId id="278"/>
            <p14:sldId id="286"/>
            <p14:sldId id="323"/>
            <p14:sldId id="324"/>
            <p14:sldId id="279"/>
            <p14:sldId id="280"/>
            <p14:sldId id="281"/>
            <p14:sldId id="282"/>
            <p14:sldId id="283"/>
            <p14:sldId id="325"/>
            <p14:sldId id="326"/>
            <p14:sldId id="327"/>
            <p14:sldId id="320"/>
            <p14:sldId id="328"/>
            <p14:sldId id="329"/>
            <p14:sldId id="330"/>
            <p14:sldId id="331"/>
            <p14:sldId id="332"/>
            <p14:sldId id="333"/>
            <p14:sldId id="287"/>
            <p14:sldId id="28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1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44824"/>
            <a:ext cx="6984776" cy="165618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sz="8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Стили шрифтов</a:t>
            </a:r>
            <a:endParaRPr lang="ru-RU" sz="8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73364"/>
            <a:ext cx="435648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Расчет браузером </a:t>
            </a:r>
            <a:r>
              <a:rPr lang="en-US" dirty="0"/>
              <a:t>line-height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12968" cy="646331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Если свойство </a:t>
            </a:r>
            <a:r>
              <a:rPr lang="en-US" dirty="0" smtClean="0"/>
              <a:t>line-height</a:t>
            </a:r>
            <a:r>
              <a:rPr lang="ru-RU" dirty="0" smtClean="0"/>
              <a:t> </a:t>
            </a:r>
            <a:r>
              <a:rPr lang="uk-UA" dirty="0" smtClean="0">
                <a:solidFill>
                  <a:schemeClr val="tx1"/>
                </a:solidFill>
              </a:rPr>
              <a:t>задано в </a:t>
            </a:r>
            <a:r>
              <a:rPr lang="uk-UA" dirty="0" smtClean="0">
                <a:solidFill>
                  <a:srgbClr val="0070C0"/>
                </a:solidFill>
              </a:rPr>
              <a:t>%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или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то величина этого свойства </a:t>
            </a:r>
            <a:r>
              <a:rPr lang="ru-RU" dirty="0" err="1" smtClean="0">
                <a:solidFill>
                  <a:schemeClr val="tx1"/>
                </a:solidFill>
              </a:rPr>
              <a:t>расчитывается</a:t>
            </a:r>
            <a:r>
              <a:rPr lang="ru-RU" dirty="0" smtClean="0">
                <a:solidFill>
                  <a:schemeClr val="tx1"/>
                </a:solidFill>
              </a:rPr>
              <a:t> относительно размера шрифта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848" y="1340768"/>
            <a:ext cx="8712968" cy="4247317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&lt;style&gt;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p{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   font-size:2em; // = 32px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line-height:2em;   // = 64px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     }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&lt;/style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&lt;body&gt;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  &lt;p&gt; this is paragraph&lt;/p&gt;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&lt;/body&gt;</a:t>
            </a:r>
            <a:endParaRPr lang="en-US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3024336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 c</a:t>
            </a:r>
            <a:r>
              <a:rPr lang="ru-RU" sz="18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войства шрифтов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476672"/>
            <a:ext cx="8856984" cy="1200329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Шрифт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может быть задан общим тегом </a:t>
            </a: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font: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[font-style font-variant font-weight]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font-size/line-height   font-family;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916832"/>
            <a:ext cx="8712968" cy="4524315"/>
          </a:xfrm>
          <a:prstGeom prst="rect">
            <a:avLst/>
          </a:prstGeom>
          <a:gradFill>
            <a:gsLst>
              <a:gs pos="0">
                <a:srgbClr val="92D050">
                  <a:alpha val="27000"/>
                </a:srgbClr>
              </a:gs>
              <a:gs pos="50000">
                <a:schemeClr val="bg1"/>
              </a:gs>
              <a:gs pos="100000">
                <a:srgbClr val="92D050">
                  <a:alpha val="13000"/>
                </a:srgbClr>
              </a:gs>
            </a:gsLst>
            <a:lin ang="16200000" scaled="0"/>
          </a:gra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.layer1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{ 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font</a:t>
            </a:r>
            <a:r>
              <a:rPr lang="fr-F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16px </a:t>
            </a:r>
            <a:r>
              <a:rPr lang="fr-F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sans-serif; </a:t>
            </a:r>
            <a:endParaRPr lang="fr-FR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fr-FR" b="1" dirty="0">
                <a:latin typeface="Courier New" pitchFamily="49" charset="0"/>
                <a:cs typeface="Courier New" pitchFamily="49" charset="0"/>
              </a:rPr>
            </a:b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h1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{ 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fr-F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font: 200%  </a:t>
            </a:r>
            <a:r>
              <a:rPr lang="fr-F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arial, sans-serif;  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p.myclass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span.sp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font: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italic normal  bold 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1em/1.2em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Arial;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fr-FR" b="1" dirty="0">
                <a:latin typeface="Courier New" pitchFamily="49" charset="0"/>
                <a:cs typeface="Courier New" pitchFamily="49" charset="0"/>
              </a:rPr>
            </a:b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 =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Тест в параграфе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span class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Текст в теге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span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&lt;/p&gt;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44624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01_font_property.html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2592288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Свойства текста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64704"/>
            <a:ext cx="8208912" cy="2585323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letter-spacing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normal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значение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Определяет интервал между символами в пределах элемента.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Например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letter-spacing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1em; 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3868013"/>
            <a:ext cx="8208912" cy="2585323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word-spacing: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normal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значение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Устанавливает интервал между словами.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Например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word-spacing :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12px;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44624"/>
            <a:ext cx="33123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01_font_property.html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3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44624"/>
            <a:ext cx="252028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Свойства текста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64704"/>
            <a:ext cx="8208912" cy="3970318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text-align: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center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justify 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Определяет горизонтальное выравнивание текста в пределах элемента.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Этот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 наследуется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поэтому может быть установлен для целого блока для воздействия на все вложенные в него элементы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justify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выравнивание по ширине, что означает одновременное  выравнивание по левому и правому краю.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Чтобы произвести это действие браузер в этом случае               добавляет пробелы между словами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44624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01_font_property.html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244827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Красная </a:t>
            </a:r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строка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548680"/>
            <a:ext cx="8712968" cy="5355312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text-indent: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значение </a:t>
            </a: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проценты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Устанавливает величину отступа первой строки блока текста (например, для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элемента 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...&lt;/p&gt;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П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ри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этом воздействия на все остальные строки не оказывается.   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Допускается отрицательное значение для создания выступа первой строки, но следует проверить, чтобы текст не выходил за пределы окна браузера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Например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text-indent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30px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4624"/>
            <a:ext cx="31683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01_font_property.html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496" y="692696"/>
            <a:ext cx="9001000" cy="5078313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vertical-align: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baseline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bottom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middle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super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text-bottom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text-top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top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Выравнивает строчный элемент по вертикали относительно своего родителя или окружающего текста.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Это свойство работает для всех элементов как выравнивание строчных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элементов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ля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элементов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&lt;td&gt;...&lt;/td&gt;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выравнивается весь их контент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4624"/>
            <a:ext cx="388843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/>
              <a:t>Вертикальное выравнивание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107340"/>
            <a:ext cx="33123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03_vertical_align.html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8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73374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vertical-align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baseline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 bottom | middle | sub | super |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text-bottom | text-top | top | inherit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значение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проценты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484784"/>
            <a:ext cx="8928992" cy="5078313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b="1" dirty="0">
                <a:solidFill>
                  <a:schemeClr val="accent2"/>
                </a:solidFill>
              </a:rPr>
              <a:t>Особенности</a:t>
            </a:r>
            <a:endParaRPr lang="en-US" b="1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задавать свойство </a:t>
            </a:r>
            <a:r>
              <a:rPr lang="ru-RU" b="1" dirty="0" err="1"/>
              <a:t>vertical-align</a:t>
            </a:r>
            <a:r>
              <a:rPr lang="ru-RU" dirty="0"/>
              <a:t> в  </a:t>
            </a:r>
            <a:r>
              <a:rPr lang="ru-RU" b="1" dirty="0"/>
              <a:t>% </a:t>
            </a:r>
            <a:r>
              <a:rPr lang="ru-RU" dirty="0"/>
              <a:t> то величина </a:t>
            </a:r>
            <a:endParaRPr lang="ru-RU" dirty="0" smtClean="0"/>
          </a:p>
          <a:p>
            <a:r>
              <a:rPr lang="ru-RU" dirty="0" smtClean="0"/>
              <a:t>   </a:t>
            </a:r>
            <a:r>
              <a:rPr lang="ru-RU" dirty="0" err="1" smtClean="0"/>
              <a:t>расчитывается</a:t>
            </a:r>
            <a:r>
              <a:rPr lang="ru-RU" dirty="0" smtClean="0"/>
              <a:t> </a:t>
            </a:r>
            <a:r>
              <a:rPr lang="ru-RU" dirty="0"/>
              <a:t>от высоты линии этого </a:t>
            </a:r>
            <a:r>
              <a:rPr lang="ru-RU" dirty="0" smtClean="0"/>
              <a:t>элемента(от </a:t>
            </a:r>
            <a:r>
              <a:rPr lang="ru-RU" b="1" dirty="0" smtClean="0"/>
              <a:t>line-height</a:t>
            </a:r>
            <a:r>
              <a:rPr lang="ru-RU" dirty="0" smtClean="0"/>
              <a:t>)</a:t>
            </a:r>
          </a:p>
          <a:p>
            <a:r>
              <a:rPr lang="ru-RU" dirty="0" smtClean="0"/>
              <a:t>2. Свойство </a:t>
            </a:r>
            <a:r>
              <a:rPr lang="ru-RU" b="1" dirty="0" err="1"/>
              <a:t>vertical-align</a:t>
            </a:r>
            <a:r>
              <a:rPr lang="ru-RU" dirty="0"/>
              <a:t> </a:t>
            </a:r>
            <a:r>
              <a:rPr lang="ru-RU" dirty="0" smtClean="0"/>
              <a:t>может принимать отрицательные </a:t>
            </a:r>
          </a:p>
          <a:p>
            <a:r>
              <a:rPr lang="ru-RU" dirty="0"/>
              <a:t> </a:t>
            </a:r>
            <a:r>
              <a:rPr lang="ru-RU" dirty="0" smtClean="0"/>
              <a:t>  значения</a:t>
            </a:r>
          </a:p>
          <a:p>
            <a:endParaRPr lang="en-US" b="1" dirty="0" smtClean="0"/>
          </a:p>
          <a:p>
            <a:r>
              <a:rPr lang="en-US" b="1" dirty="0" smtClean="0"/>
              <a:t>middle</a:t>
            </a:r>
            <a:r>
              <a:rPr lang="en-US" dirty="0" smtClean="0"/>
              <a:t> – </a:t>
            </a:r>
            <a:r>
              <a:rPr lang="ru-RU" dirty="0" smtClean="0"/>
              <a:t>выравнивание по середине базовой линии</a:t>
            </a:r>
            <a:endParaRPr lang="ru-RU" dirty="0"/>
          </a:p>
          <a:p>
            <a:endParaRPr lang="ru-RU" b="1" dirty="0" smtClean="0"/>
          </a:p>
          <a:p>
            <a:r>
              <a:rPr lang="en-US" b="1" dirty="0" smtClean="0"/>
              <a:t>t</a:t>
            </a:r>
            <a:r>
              <a:rPr lang="ru-RU" b="1" dirty="0" err="1" smtClean="0"/>
              <a:t>op</a:t>
            </a:r>
            <a:r>
              <a:rPr lang="ru-RU" b="1" dirty="0" smtClean="0"/>
              <a:t>  -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выравнивание </a:t>
            </a:r>
            <a:r>
              <a:rPr lang="ru-RU" dirty="0"/>
              <a:t>верхнего края элемента по верху </a:t>
            </a:r>
            <a:r>
              <a:rPr lang="ru-RU" b="1" dirty="0">
                <a:solidFill>
                  <a:srgbClr val="0070C0"/>
                </a:solidFill>
              </a:rPr>
              <a:t>самого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        высокого</a:t>
            </a:r>
            <a:r>
              <a:rPr lang="ru-RU" dirty="0" smtClean="0"/>
              <a:t> </a:t>
            </a:r>
            <a:r>
              <a:rPr lang="ru-RU" dirty="0"/>
              <a:t>элемента </a:t>
            </a:r>
            <a:r>
              <a:rPr lang="ru-RU" dirty="0" smtClean="0"/>
              <a:t>в строке строки.</a:t>
            </a:r>
            <a:endParaRPr lang="ru-RU" b="1" dirty="0" smtClean="0"/>
          </a:p>
          <a:p>
            <a:r>
              <a:rPr lang="ru-RU" b="1" dirty="0" err="1" smtClean="0"/>
              <a:t>bottom</a:t>
            </a:r>
            <a:r>
              <a:rPr lang="ru-RU" dirty="0" smtClean="0"/>
              <a:t> - выравнивание основания элемента </a:t>
            </a:r>
            <a:r>
              <a:rPr lang="ru-RU" dirty="0"/>
              <a:t>по </a:t>
            </a:r>
            <a:r>
              <a:rPr lang="ru-RU" b="1" dirty="0" smtClean="0">
                <a:solidFill>
                  <a:srgbClr val="0070C0"/>
                </a:solidFill>
              </a:rPr>
              <a:t>нижней части</a:t>
            </a:r>
          </a:p>
          <a:p>
            <a:r>
              <a:rPr lang="ru-RU" b="1" dirty="0" smtClean="0">
                <a:solidFill>
                  <a:srgbClr val="0070C0"/>
                </a:solidFill>
              </a:rPr>
              <a:t>	  элемента строки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----------------------------------------------------------------</a:t>
            </a:r>
          </a:p>
          <a:p>
            <a:r>
              <a:rPr lang="ru-RU" b="1" dirty="0" err="1" smtClean="0"/>
              <a:t>text-top</a:t>
            </a:r>
            <a:r>
              <a:rPr lang="ru-RU" dirty="0" smtClean="0"/>
              <a:t> - </a:t>
            </a:r>
            <a:r>
              <a:rPr lang="ru-RU" dirty="0"/>
              <a:t>верхняя часть элемента выравнивается </a:t>
            </a:r>
            <a:r>
              <a:rPr lang="ru-RU" dirty="0" smtClean="0"/>
              <a:t>по </a:t>
            </a:r>
            <a:r>
              <a:rPr lang="ru-RU" b="1" dirty="0">
                <a:solidFill>
                  <a:srgbClr val="0070C0"/>
                </a:solidFill>
              </a:rPr>
              <a:t>ве</a:t>
            </a:r>
            <a:r>
              <a:rPr lang="ru-RU" b="1" dirty="0" smtClean="0">
                <a:solidFill>
                  <a:srgbClr val="0070C0"/>
                </a:solidFill>
              </a:rPr>
              <a:t>рхней</a:t>
            </a:r>
          </a:p>
          <a:p>
            <a:r>
              <a:rPr lang="ru-RU" b="1" dirty="0" smtClean="0">
                <a:solidFill>
                  <a:srgbClr val="0070C0"/>
                </a:solidFill>
              </a:rPr>
              <a:t>           границе </a:t>
            </a:r>
            <a:r>
              <a:rPr lang="ru-RU" b="1" dirty="0">
                <a:solidFill>
                  <a:srgbClr val="0070C0"/>
                </a:solidFill>
              </a:rPr>
              <a:t>кегельной </a:t>
            </a:r>
            <a:r>
              <a:rPr lang="ru-RU" b="1" dirty="0" smtClean="0">
                <a:solidFill>
                  <a:srgbClr val="0070C0"/>
                </a:solidFill>
              </a:rPr>
              <a:t>площадки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chemeClr val="accent2"/>
                </a:solidFill>
              </a:rPr>
              <a:t>соседней</a:t>
            </a:r>
            <a:r>
              <a:rPr lang="ru-RU" b="1" dirty="0" smtClean="0">
                <a:solidFill>
                  <a:srgbClr val="0070C0"/>
                </a:solidFill>
              </a:rPr>
              <a:t> строчной области</a:t>
            </a:r>
            <a:endParaRPr lang="ru-RU" b="1" dirty="0">
              <a:solidFill>
                <a:srgbClr val="0070C0"/>
              </a:solidFill>
            </a:endParaRPr>
          </a:p>
          <a:p>
            <a:endParaRPr lang="ru-RU" b="1" dirty="0" smtClean="0"/>
          </a:p>
          <a:p>
            <a:r>
              <a:rPr lang="ru-RU" b="1" dirty="0" err="1" smtClean="0"/>
              <a:t>text-bottom</a:t>
            </a:r>
            <a:r>
              <a:rPr lang="ru-RU" dirty="0" smtClean="0"/>
              <a:t> </a:t>
            </a:r>
            <a:r>
              <a:rPr lang="ru-RU" dirty="0"/>
              <a:t>- нижняя часть элемента выравнивается по </a:t>
            </a:r>
            <a:r>
              <a:rPr lang="ru-RU" b="1" dirty="0">
                <a:solidFill>
                  <a:srgbClr val="0070C0"/>
                </a:solidFill>
              </a:rPr>
              <a:t>нижней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             </a:t>
            </a:r>
            <a:r>
              <a:rPr lang="ru-RU" b="1" dirty="0">
                <a:solidFill>
                  <a:srgbClr val="0070C0"/>
                </a:solidFill>
              </a:rPr>
              <a:t>границе </a:t>
            </a:r>
            <a:r>
              <a:rPr lang="ru-RU" b="1" dirty="0">
                <a:solidFill>
                  <a:schemeClr val="accent2"/>
                </a:solidFill>
              </a:rPr>
              <a:t>соседней</a:t>
            </a:r>
            <a:r>
              <a:rPr lang="ru-RU" b="1" dirty="0">
                <a:solidFill>
                  <a:srgbClr val="0070C0"/>
                </a:solidFill>
              </a:rPr>
              <a:t> строчной области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2376264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vertical-align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44624"/>
            <a:ext cx="33123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03_vertical_align.html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28184" y="30332"/>
            <a:ext cx="24482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04_text-top.html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863"/>
            <a:ext cx="9144000" cy="40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928992" cy="2862322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b="1" dirty="0">
                <a:solidFill>
                  <a:srgbClr val="C00000"/>
                </a:solidFill>
              </a:rPr>
              <a:t>Свойство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b="1" dirty="0" err="1">
                <a:solidFill>
                  <a:srgbClr val="00B050"/>
                </a:solidFill>
              </a:rPr>
              <a:t>vertical-align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можно разделить на три простых правила: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ru-RU" b="1" dirty="0" smtClean="0"/>
              <a:t>Оно </a:t>
            </a:r>
            <a:r>
              <a:rPr lang="ru-RU" b="1" dirty="0"/>
              <a:t>применяется только к элементам со </a:t>
            </a:r>
            <a:r>
              <a:rPr lang="ru-RU" b="1" dirty="0" smtClean="0"/>
              <a:t>свойствами</a:t>
            </a:r>
            <a:endParaRPr lang="en-US" b="1" dirty="0" smtClean="0"/>
          </a:p>
          <a:p>
            <a:r>
              <a:rPr lang="en-US" b="1" dirty="0" smtClean="0"/>
              <a:t>   </a:t>
            </a:r>
            <a:r>
              <a:rPr lang="ru-RU" b="1" dirty="0" err="1" smtClean="0">
                <a:solidFill>
                  <a:srgbClr val="0070C0"/>
                </a:solidFill>
              </a:rPr>
              <a:t>display</a:t>
            </a:r>
            <a:r>
              <a:rPr lang="ru-RU" b="1" dirty="0">
                <a:solidFill>
                  <a:srgbClr val="0070C0"/>
                </a:solidFill>
              </a:rPr>
              <a:t>: </a:t>
            </a:r>
            <a:r>
              <a:rPr lang="ru-RU" b="1" dirty="0" err="1">
                <a:solidFill>
                  <a:srgbClr val="0070C0"/>
                </a:solidFill>
              </a:rPr>
              <a:t>inline</a:t>
            </a:r>
            <a:r>
              <a:rPr lang="ru-RU" b="1" dirty="0">
                <a:solidFill>
                  <a:srgbClr val="0070C0"/>
                </a:solidFill>
              </a:rPr>
              <a:t>; </a:t>
            </a:r>
            <a:r>
              <a:rPr lang="ru-RU" b="1" dirty="0"/>
              <a:t>и </a:t>
            </a:r>
            <a:r>
              <a:rPr lang="ru-RU" b="1" dirty="0" err="1" smtClean="0">
                <a:solidFill>
                  <a:srgbClr val="0070C0"/>
                </a:solidFill>
              </a:rPr>
              <a:t>display:inline-block</a:t>
            </a:r>
            <a:r>
              <a:rPr lang="ru-RU" b="1" dirty="0">
                <a:solidFill>
                  <a:srgbClr val="0070C0"/>
                </a:solidFill>
              </a:rPr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2. </a:t>
            </a:r>
            <a:r>
              <a:rPr lang="ru-RU" b="1" dirty="0" smtClean="0"/>
              <a:t>Оно </a:t>
            </a:r>
            <a:r>
              <a:rPr lang="ru-RU" b="1" dirty="0"/>
              <a:t>влияет на положение самого элемента, а не его содержимого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ru-RU" b="1" dirty="0" smtClean="0"/>
              <a:t>(</a:t>
            </a:r>
            <a:r>
              <a:rPr lang="ru-RU" b="1" dirty="0"/>
              <a:t>за исключением табличных ячеек)</a:t>
            </a:r>
          </a:p>
          <a:p>
            <a:endParaRPr lang="en-US" b="1" dirty="0" smtClean="0"/>
          </a:p>
          <a:p>
            <a:r>
              <a:rPr lang="en-US" b="1" dirty="0" smtClean="0"/>
              <a:t>3. </a:t>
            </a:r>
            <a:r>
              <a:rPr lang="ru-RU" b="1" dirty="0" smtClean="0"/>
              <a:t>Когда </a:t>
            </a:r>
            <a:r>
              <a:rPr lang="ru-RU" b="1" dirty="0"/>
              <a:t>оно применяется к табличной ячейке, то влияет на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ru-RU" b="1" dirty="0" smtClean="0"/>
              <a:t>содержимое </a:t>
            </a:r>
            <a:r>
              <a:rPr lang="ru-RU" b="1" dirty="0"/>
              <a:t>ячейки, а не на саму ячейку.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6787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44624"/>
            <a:ext cx="277180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Обработка </a:t>
            </a:r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пробелов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548680"/>
            <a:ext cx="8856984" cy="2585323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white-space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Устанавливает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порядок обработки  пробельных символов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аналог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элемента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запрет переноса символов в элементе на новую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строку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44624"/>
            <a:ext cx="33123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01_font_property.html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3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7" y="44624"/>
            <a:ext cx="9144000" cy="3264509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248198"/>
              </p:ext>
            </p:extLst>
          </p:nvPr>
        </p:nvGraphicFramePr>
        <p:xfrm>
          <a:off x="1259632" y="3645024"/>
          <a:ext cx="5976664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Относительные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размеры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Проценты 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px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Пикселы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em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Высоты используемого элементом шрифта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ex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Высота  символа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  элемента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6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70176" y="44624"/>
            <a:ext cx="1403648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uk-UA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Практика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548680"/>
            <a:ext cx="8856984" cy="369332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Выравнивание блоков по вертикали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96752"/>
            <a:ext cx="44644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vertical_center_block_1.html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691516"/>
            <a:ext cx="44644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vertical_center_block_2.html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6809" y="33591"/>
            <a:ext cx="151216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en-US" dirty="0"/>
              <a:t>Web Fonts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92696"/>
            <a:ext cx="8928992" cy="646331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Это технология которая позволяет загружать и временно устанавливать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шрифты на хост клиента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01" y="1628800"/>
            <a:ext cx="8856984" cy="2862322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itchFamily="49" charset="0"/>
                <a:cs typeface="Courier New" pitchFamily="49" charset="0"/>
              </a:rPr>
              <a:t>Группа по разработке 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WebFonts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http://www.w3.org/Fonts/WG/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CSS Fonts Module Level 3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http://www.w3.org/TR/css3-fonts/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Посмотреть  готовность модулей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CSS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можно здесь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http://www.w3.org/Style/CSS/current-work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2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68052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Поддержка </a:t>
            </a:r>
            <a:r>
              <a:rPr lang="en-US" dirty="0" smtClean="0"/>
              <a:t>web font </a:t>
            </a:r>
            <a:r>
              <a:rPr lang="ru-RU" dirty="0" smtClean="0"/>
              <a:t>браузерами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51028" y="836712"/>
          <a:ext cx="881346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08720"/>
            <a:ext cx="560717" cy="5607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77052"/>
            <a:ext cx="560717" cy="5607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895877"/>
            <a:ext cx="560717" cy="5607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908720"/>
            <a:ext cx="560717" cy="5607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916787"/>
            <a:ext cx="560717" cy="5607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8917432" cy="24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576064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Поддержка форматов </a:t>
            </a:r>
            <a:r>
              <a:rPr lang="en-US" dirty="0" smtClean="0"/>
              <a:t>web font </a:t>
            </a:r>
            <a:r>
              <a:rPr lang="ru-RU" dirty="0" smtClean="0"/>
              <a:t>браузерами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51028" y="836712"/>
          <a:ext cx="881346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@font-face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 Type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ttf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Open Type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otf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SVG fonts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svg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SVGz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fonts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eot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Embedded-Open Type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eot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Web Open Type Format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woff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6.0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9.0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27" y="908720"/>
            <a:ext cx="560717" cy="5607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63" y="877052"/>
            <a:ext cx="560717" cy="5607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83" y="895877"/>
            <a:ext cx="560717" cy="5607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908720"/>
            <a:ext cx="560717" cy="5607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39" y="916787"/>
            <a:ext cx="560717" cy="5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287" y="116632"/>
            <a:ext cx="8928992" cy="2031325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Ч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тобы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включить шрифты, используя правило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font-face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Загрузить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сервер шрифты в нескольких файловых форматах,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чтобы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обеспечить поддержку всех браузеров.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2. О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писать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 создать связь с этим шрифтом в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правиле @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font-fасе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Включить название шрифта в значение свойства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так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же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как мы делаем для системных шрифтов.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291" y="2348880"/>
            <a:ext cx="8856984" cy="2308324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Пример блока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@font-face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@font-face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font-family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fontName1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source;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font-weight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weight;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font-style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style;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6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163" y="188640"/>
            <a:ext cx="8856984" cy="4524315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Связываем файлы шрифтов с правилами в блоке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@font-face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@font-face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fontName1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'../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fonts/Gothic-webfont.eot1t?#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iefix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')</a:t>
            </a:r>
            <a:r>
              <a:rPr lang="ru-RU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	 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			     format(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eot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'),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../fonts/Gothic-webfont.woff1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format(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woff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'),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../fonts/Gothic-webfont.ttf') format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truetype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'),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../fonts/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Gothic-webfont.svg#webfontFHzvtkso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						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svg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font-weight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weight;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font-style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style;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0291" y="4859868"/>
            <a:ext cx="8856984" cy="1477328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нужно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добавить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endParaRPr lang="en-US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http-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X-UA-Compatible"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content="IE=Edge"&gt;</a:t>
            </a:r>
            <a:endParaRPr lang="ru-RU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чтобы он не работал в режиме обратной совместимости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compatibility 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78413"/>
            <a:ext cx="892899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Задать размер шрифта  для элементов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-&gt;  100 %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/>
              <a:t>    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892899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Параграф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с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class="first"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отформатировать 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-  начертание шрифта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размер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шрифта     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-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стиль шрифта  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endParaRPr lang="ru-RU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492896"/>
            <a:ext cx="892899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Параграф с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class="second"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отформатировать 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- начертание шрифта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tahoma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-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вариант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шрифта 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font-variant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small-caps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параграфе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найти словосочетание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духовной линии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сделать его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наклонным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стилем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endParaRPr lang="ru-RU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077072"/>
            <a:ext cx="892899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 параграфе  с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class="formula"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отформатировать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значения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тегах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span&gt;result&lt;/span&gt;  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span&gt;2&lt;/span&gt;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так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чтобы  текст имел вид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4653136"/>
            <a:ext cx="3456384" cy="60384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tx2"/>
                </a:solidFill>
              </a:rPr>
              <a:t>S</a:t>
            </a:r>
            <a:r>
              <a:rPr lang="en-US" sz="3600" baseline="-25000" dirty="0" err="1">
                <a:solidFill>
                  <a:schemeClr val="tx2"/>
                </a:solidFill>
              </a:rPr>
              <a:t>result</a:t>
            </a:r>
            <a:r>
              <a:rPr lang="en-US" sz="4800" baseline="-25000" dirty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= Ax</a:t>
            </a:r>
            <a:r>
              <a:rPr lang="ru-RU" sz="4400" baseline="30000" dirty="0">
                <a:solidFill>
                  <a:schemeClr val="tx2"/>
                </a:solidFill>
              </a:rPr>
              <a:t>2</a:t>
            </a:r>
            <a:endParaRPr lang="ru-RU" sz="2400" baseline="30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44624"/>
            <a:ext cx="16561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HOME.html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35332"/>
            <a:ext cx="2520280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12083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8928992" cy="3016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Для параграфа с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="third"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назначить стили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начертание шрифта полужирным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сделать отступ первой строки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40px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indent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найти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Ипполита Матвеевича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задать в этом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выражении межсимвольное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расстояние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3px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letter-spacing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найти подстроку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Сделал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свое дело — и уходи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и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заключить ее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 кавычки-елочки (использовать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html-entities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laquo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raquo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Вид подстроки должен получиться таким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«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Сделал свое дело — и уходи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.»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60" y="3212976"/>
            <a:ext cx="895113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7.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Для параграфа с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="fourth"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fourth"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сделать межстрочный интервал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найти все словосочетания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Ипполит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Матвеевич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и сделать их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полужирным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курсивом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каждое предложение текста  расположить так чтобы оно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начиналось с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новой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строки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316835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 c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войства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шрифтов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20688"/>
            <a:ext cx="8856984" cy="34163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font-family :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имя шрифта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; </a:t>
            </a:r>
          </a:p>
          <a:p>
            <a:pPr eaLnBrk="0" hangingPunct="0"/>
            <a:r>
              <a:rPr lang="ru-RU" b="1" dirty="0" smtClean="0">
                <a:latin typeface="Courier New" pitchFamily="49" charset="0"/>
              </a:rPr>
              <a:t>Может </a:t>
            </a:r>
            <a:r>
              <a:rPr lang="ru-RU" b="1" dirty="0">
                <a:latin typeface="Courier New" pitchFamily="49" charset="0"/>
              </a:rPr>
              <a:t>указываться  несколько </a:t>
            </a:r>
            <a:r>
              <a:rPr lang="ru-RU" b="1" dirty="0" smtClean="0">
                <a:latin typeface="Courier New" pitchFamily="49" charset="0"/>
              </a:rPr>
              <a:t>имен </a:t>
            </a:r>
            <a:r>
              <a:rPr lang="ru-RU" b="1" dirty="0">
                <a:latin typeface="Courier New" pitchFamily="49" charset="0"/>
              </a:rPr>
              <a:t>шрифтов разделенных запятыми.</a:t>
            </a:r>
          </a:p>
          <a:p>
            <a:pPr eaLnBrk="0" hangingPunct="0"/>
            <a:r>
              <a:rPr lang="ru-RU" b="1" dirty="0" smtClean="0">
                <a:latin typeface="Courier New" pitchFamily="49" charset="0"/>
              </a:rPr>
              <a:t>Название </a:t>
            </a:r>
            <a:r>
              <a:rPr lang="ru-RU" b="1" dirty="0">
                <a:latin typeface="Courier New" pitchFamily="49" charset="0"/>
              </a:rPr>
              <a:t>шрифта состоящее из нескольких слов берется в кавычки (апострофы)</a:t>
            </a:r>
          </a:p>
          <a:p>
            <a:pPr eaLnBrk="0" hangingPunct="0"/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                          </a:t>
            </a:r>
          </a:p>
          <a:p>
            <a:pPr eaLnBrk="0" hangingPunct="0"/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Универсальные семейства шрифтов:</a:t>
            </a:r>
            <a:br>
              <a:rPr lang="ru-RU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serif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—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шрифты с засечками, типа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Times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;</a:t>
            </a:r>
            <a:br>
              <a:rPr lang="ru-RU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sans-serif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—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рубленные шрифты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–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например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Arial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;</a:t>
            </a:r>
            <a:br>
              <a:rPr lang="ru-RU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cursive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—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курсивные шрифты;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/>
            </a:r>
            <a:br>
              <a:rPr lang="ru-RU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fantasy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—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декоративные шрифты;</a:t>
            </a:r>
            <a:br>
              <a:rPr lang="ru-RU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monospace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—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моноширинные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шрифты, ширина каждого символа в таком </a:t>
            </a:r>
          </a:p>
          <a:p>
            <a:pPr eaLnBrk="0" hangingPunct="0"/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                      семействе одинакова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</a:rPr>
              <a:t>.</a:t>
            </a:r>
            <a:endParaRPr lang="ru-RU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508" y="4361036"/>
            <a:ext cx="885698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serif,  ′Times New Roman′,  Times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h2, h3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family : Verdana, Tahoma, sans-serif; 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style = ″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font-family:Verdana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sans-serif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″&gt;   …   &lt;/p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107340"/>
            <a:ext cx="31683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01_fonts_property.html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5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5765" y="44624"/>
            <a:ext cx="3538736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 c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войства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шрифтов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594554"/>
            <a:ext cx="88569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 : 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размер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шрифта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Могут указываться </a:t>
            </a:r>
          </a:p>
          <a:p>
            <a:r>
              <a: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абсолютный размер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mm, in, pc, cm</a:t>
            </a:r>
            <a:r>
              <a: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 относительный размер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ex)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 значение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например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14px)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 проценты ( % </a:t>
            </a:r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309" y="2492896"/>
            <a:ext cx="8916187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 указании в относительных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еденицах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 100% берется размер шрифта родительского элемента.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0309" y="4077072"/>
            <a:ext cx="8856984" cy="2592288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body { font-size : 30px;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one {  font-size:80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%;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.two {  font-size:80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кст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будет размером  -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&lt;div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two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Текст вложенного блока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размером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&lt;/div&gt;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&lt;/div&gt;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4283804"/>
            <a:ext cx="309634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80% </a:t>
            </a:r>
            <a:r>
              <a:rPr lang="en-US" b="1" dirty="0" smtClean="0"/>
              <a:t> </a:t>
            </a:r>
            <a:r>
              <a:rPr lang="ru-RU" b="1" dirty="0" smtClean="0"/>
              <a:t>от </a:t>
            </a:r>
            <a:r>
              <a:rPr lang="en-US" b="1" dirty="0" smtClean="0"/>
              <a:t> </a:t>
            </a:r>
            <a:r>
              <a:rPr lang="ru-RU" b="1" dirty="0" smtClean="0"/>
              <a:t>30 </a:t>
            </a:r>
            <a:r>
              <a:rPr lang="en-US" b="1" dirty="0" err="1"/>
              <a:t>px</a:t>
            </a:r>
            <a:r>
              <a:rPr lang="en-US" b="1" dirty="0"/>
              <a:t> = 24 </a:t>
            </a:r>
            <a:r>
              <a:rPr lang="en-US" b="1" dirty="0" err="1" smtClean="0"/>
              <a:t>px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68144" y="4643844"/>
            <a:ext cx="309634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80% </a:t>
            </a:r>
            <a:r>
              <a:rPr lang="ru-RU" b="1" dirty="0"/>
              <a:t>от </a:t>
            </a:r>
            <a:r>
              <a:rPr lang="en-US" b="1" dirty="0" smtClean="0"/>
              <a:t>24</a:t>
            </a:r>
            <a:r>
              <a:rPr lang="ru-RU" b="1" dirty="0" smtClean="0"/>
              <a:t> </a:t>
            </a:r>
            <a:r>
              <a:rPr lang="en-US" b="1" dirty="0" err="1"/>
              <a:t>px</a:t>
            </a:r>
            <a:r>
              <a:rPr lang="en-US" b="1" dirty="0"/>
              <a:t> = </a:t>
            </a:r>
            <a:r>
              <a:rPr lang="en-US" b="1" dirty="0" smtClean="0"/>
              <a:t> </a:t>
            </a:r>
            <a:r>
              <a:rPr lang="ru-RU" b="1" dirty="0" smtClean="0"/>
              <a:t>19 </a:t>
            </a:r>
            <a:r>
              <a:rPr lang="en-US" b="1" dirty="0" err="1" smtClean="0"/>
              <a:t>px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01_font_property.html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00192" y="3635732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02_font_size.html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3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9055" y="44624"/>
            <a:ext cx="2960777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 c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войства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шрифтов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65976"/>
            <a:ext cx="885698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font-style: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обычный шрифт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курсивный шрифт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oblique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наклонный шрифт.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Определяет начертание шрифта — обычное, курсивное или наклонное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Курсив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специальный шрифт имитирующий рукописный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Наклонный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образуется путем наклона обычных знаков вправо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font-style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italic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 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font-family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'Times New Roman', Times, serif;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font-style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italic; 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01_font_property.html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0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8680" y="44624"/>
            <a:ext cx="296267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 c</a:t>
            </a:r>
            <a:r>
              <a:rPr lang="ru-RU" sz="18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войства шрифтов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548680"/>
            <a:ext cx="88569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font-weight: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 </a:t>
            </a:r>
            <a:endParaRPr lang="ru-RU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bolder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lighter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( 200, 300, 400, 500, 600, 700, 800, 900 )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Устанавливает насыщенность шрифта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654910"/>
            <a:ext cx="8856984" cy="2862322"/>
          </a:xfrm>
          <a:prstGeom prst="rect">
            <a:avLst/>
          </a:prstGeom>
          <a:gradFill>
            <a:gsLst>
              <a:gs pos="0">
                <a:srgbClr val="92D050">
                  <a:alpha val="12000"/>
                </a:srgbClr>
              </a:gs>
              <a:gs pos="98491">
                <a:srgbClr val="92D050">
                  <a:alpha val="10000"/>
                </a:srgbClr>
              </a:gs>
              <a:gs pos="50000">
                <a:schemeClr val="bg1"/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h1 { font-weight: normal }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b="1" dirty="0">
                <a:latin typeface="Courier New" pitchFamily="49" charset="0"/>
                <a:cs typeface="Courier New" pitchFamily="49" charset="0"/>
              </a:rPr>
            </a:b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maroon;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/*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Цвет текста */</a:t>
            </a:r>
            <a:br>
              <a:rPr lang="ru-RU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font-weight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600;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Жирное начертание */</a:t>
            </a:r>
            <a:br>
              <a:rPr lang="ru-RU" sz="2000" dirty="0">
                <a:latin typeface="Courier New" pitchFamily="49" charset="0"/>
                <a:cs typeface="Courier New" pitchFamily="49" charset="0"/>
              </a:rPr>
            </a:b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h1&gt;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Заголовок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&lt;/h1&gt;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&lt;p&gt;&lt;span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Текст параграфа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4624"/>
            <a:ext cx="31683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01_font_property.html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6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160" y="44624"/>
            <a:ext cx="375476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 c</a:t>
            </a:r>
            <a:r>
              <a:rPr lang="ru-RU" sz="18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войства шрифтов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05587"/>
            <a:ext cx="8856984" cy="20313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accent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font-variant</a:t>
            </a:r>
            <a:r>
              <a:rPr lang="en-US" b="1" dirty="0">
                <a:solidFill>
                  <a:schemeClr val="accent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normal 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small-caps</a:t>
            </a:r>
          </a:p>
          <a:p>
            <a:pPr>
              <a:spcBef>
                <a:spcPct val="0"/>
              </a:spcBef>
            </a:pPr>
            <a:endParaRPr lang="en-US" b="1" dirty="0" smtClean="0"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Определяет, как нужно представлять строчные буквы — делать их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все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прописными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уменьшенного размера или оставить без изменений.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Такой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способ изменения символов называется 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капителью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ru-RU" b="1" dirty="0"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815768"/>
            <a:ext cx="8712968" cy="2031325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 { 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font-variant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small-caps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Заголовок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&lt;/h1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44624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01_font_property.html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2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5496" y="44624"/>
            <a:ext cx="244827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Высота </a:t>
            </a:r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строки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92696"/>
            <a:ext cx="8928992" cy="3970318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line-height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normal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множитель 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значение 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проценты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Устанавливает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интерлиньяж (межстрочный интервал) текста, отсчет ведется от базовой линии шрифта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обе стороны.</a:t>
            </a:r>
          </a:p>
          <a:p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normal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расстояние между строками вычисляется автоматически. </a:t>
            </a: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множитель 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7377" y="4797152"/>
            <a:ext cx="7704856" cy="2031325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h1 {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 line-height: 60%;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 {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 line-height: 1.5;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417906" y="3477125"/>
            <a:ext cx="7546581" cy="936104"/>
            <a:chOff x="1417906" y="3477125"/>
            <a:chExt cx="7546581" cy="93610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818346" y="3717032"/>
              <a:ext cx="7146141" cy="43204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Значение берется от размера шрифта текущего текста. </a:t>
              </a:r>
              <a:endPara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Левая фигурная скобка 6"/>
            <p:cNvSpPr/>
            <p:nvPr/>
          </p:nvSpPr>
          <p:spPr>
            <a:xfrm rot="10800000">
              <a:off x="1417906" y="3477125"/>
              <a:ext cx="342690" cy="936104"/>
            </a:xfrm>
            <a:prstGeom prst="leftBrac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96136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01_font_property.html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4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73364"/>
            <a:ext cx="2880320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/>
              <a:t>Смысл </a:t>
            </a:r>
            <a:r>
              <a:rPr lang="en-US" dirty="0"/>
              <a:t>line-height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12968" cy="1477328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У шрифтов(особенно декоративных) есть выносные элементы</a:t>
            </a:r>
          </a:p>
          <a:p>
            <a:r>
              <a:rPr lang="ru-RU" dirty="0">
                <a:solidFill>
                  <a:schemeClr val="tx1"/>
                </a:solidFill>
              </a:rPr>
              <a:t>(диакритические знаки) и стоит вопрос о том на какую величину</a:t>
            </a:r>
          </a:p>
          <a:p>
            <a:r>
              <a:rPr lang="ru-RU" dirty="0">
                <a:solidFill>
                  <a:schemeClr val="tx1"/>
                </a:solidFill>
              </a:rPr>
              <a:t>надо отодвинуть строки по вертикали чтобы они не "налезали" </a:t>
            </a:r>
          </a:p>
          <a:p>
            <a:r>
              <a:rPr lang="ru-RU" dirty="0">
                <a:solidFill>
                  <a:schemeClr val="tx1"/>
                </a:solidFill>
              </a:rPr>
              <a:t>друг на друга. </a:t>
            </a:r>
          </a:p>
          <a:p>
            <a:r>
              <a:rPr lang="ru-RU" dirty="0">
                <a:solidFill>
                  <a:schemeClr val="tx1"/>
                </a:solidFill>
              </a:rPr>
              <a:t>Для этого служит </a:t>
            </a:r>
            <a:r>
              <a:rPr lang="ru-RU" dirty="0">
                <a:solidFill>
                  <a:srgbClr val="FF0000"/>
                </a:solidFill>
              </a:rPr>
              <a:t>line-height</a:t>
            </a:r>
            <a:r>
              <a:rPr lang="ru-RU" dirty="0">
                <a:solidFill>
                  <a:schemeClr val="tx1"/>
                </a:solidFill>
              </a:rPr>
              <a:t>, который определяет высоту строки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848" y="2132856"/>
            <a:ext cx="8712968" cy="2031325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По умолчанию  </a:t>
            </a:r>
            <a:r>
              <a:rPr lang="ru-RU" dirty="0" smtClean="0">
                <a:solidFill>
                  <a:srgbClr val="FF0000"/>
                </a:solidFill>
              </a:rPr>
              <a:t>line-height</a:t>
            </a:r>
            <a:r>
              <a:rPr lang="en-US" dirty="0" smtClean="0">
                <a:solidFill>
                  <a:srgbClr val="FF0000"/>
                </a:solidFill>
              </a:rPr>
              <a:t>:normal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При этом считается, что эта величина равна </a:t>
            </a:r>
            <a:r>
              <a:rPr lang="en-US" dirty="0" smtClean="0">
                <a:solidFill>
                  <a:schemeClr val="tx1"/>
                </a:solidFill>
              </a:rPr>
              <a:t>120% </a:t>
            </a:r>
            <a:r>
              <a:rPr lang="ru-RU" dirty="0" smtClean="0">
                <a:solidFill>
                  <a:schemeClr val="tx1"/>
                </a:solidFill>
              </a:rPr>
              <a:t>от </a:t>
            </a:r>
            <a:r>
              <a:rPr lang="en-US" dirty="0" smtClean="0">
                <a:solidFill>
                  <a:srgbClr val="FF0000"/>
                </a:solidFill>
              </a:rPr>
              <a:t>font-size</a:t>
            </a:r>
            <a:r>
              <a:rPr lang="ru-RU" dirty="0" smtClean="0">
                <a:solidFill>
                  <a:schemeClr val="tx1"/>
                </a:solidFill>
              </a:rPr>
              <a:t> текущей строки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Но реально это соотношение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ru-RU" dirty="0" smtClean="0">
                <a:solidFill>
                  <a:srgbClr val="0070C0"/>
                </a:solidFill>
              </a:rPr>
              <a:t>плавает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(например для </a:t>
            </a:r>
            <a:r>
              <a:rPr lang="en-US" dirty="0" smtClean="0">
                <a:solidFill>
                  <a:srgbClr val="7030A0"/>
                </a:solidFill>
              </a:rPr>
              <a:t>Times New Roman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величина </a:t>
            </a:r>
            <a:r>
              <a:rPr lang="en-US" dirty="0" smtClean="0">
                <a:solidFill>
                  <a:srgbClr val="0070C0"/>
                </a:solidFill>
              </a:rPr>
              <a:t>line</a:t>
            </a:r>
            <a:r>
              <a:rPr lang="ru-RU" dirty="0" smtClean="0">
                <a:solidFill>
                  <a:srgbClr val="0070C0"/>
                </a:solidFill>
              </a:rPr>
              <a:t>-</a:t>
            </a:r>
            <a:r>
              <a:rPr lang="en-US" dirty="0" smtClean="0">
                <a:solidFill>
                  <a:srgbClr val="0070C0"/>
                </a:solidFill>
              </a:rPr>
              <a:t>height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 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умолчанию равна </a:t>
            </a:r>
            <a:r>
              <a:rPr lang="ru-RU" dirty="0" smtClean="0">
                <a:solidFill>
                  <a:srgbClr val="0070C0"/>
                </a:solidFill>
              </a:rPr>
              <a:t>120%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-3282" y="4477076"/>
            <a:ext cx="8895011" cy="2048268"/>
            <a:chOff x="-3282" y="4477076"/>
            <a:chExt cx="8895011" cy="2048268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179512" y="4492630"/>
              <a:ext cx="468052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179512" y="6525344"/>
              <a:ext cx="475252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3082" y="5332566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text </a:t>
              </a:r>
              <a:r>
                <a:rPr lang="en-US" dirty="0" err="1" smtClean="0"/>
                <a:t>text</a:t>
              </a:r>
              <a:r>
                <a:rPr lang="en-US" dirty="0" smtClean="0"/>
                <a:t> </a:t>
              </a:r>
              <a:r>
                <a:rPr lang="en-US" dirty="0" err="1" smtClean="0"/>
                <a:t>text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>
              <a:off x="2070382" y="4492630"/>
              <a:ext cx="0" cy="2032714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-3282" y="4818638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line-height:10em</a:t>
              </a:r>
              <a:endPara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26" name="Группа 25"/>
            <p:cNvGrpSpPr/>
            <p:nvPr/>
          </p:nvGrpSpPr>
          <p:grpSpPr>
            <a:xfrm>
              <a:off x="2080696" y="4581178"/>
              <a:ext cx="3179871" cy="1022118"/>
              <a:chOff x="2080696" y="4581178"/>
              <a:chExt cx="3179871" cy="1022118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100050" y="5603296"/>
                <a:ext cx="2386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2080696" y="5379166"/>
                <a:ext cx="2386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>
                <a:off x="4427984" y="5379166"/>
                <a:ext cx="0" cy="224130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347864" y="4581178"/>
                <a:ext cx="19127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font-size:1em;</a:t>
                </a:r>
                <a:endParaRPr lang="ru-RU" sz="16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3419872" y="4869160"/>
                <a:ext cx="1728192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flipH="1">
                <a:off x="4486300" y="4869160"/>
                <a:ext cx="661764" cy="622071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580112" y="4477076"/>
              <a:ext cx="3311617" cy="20313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10em – 1em = 9em</a:t>
              </a: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9em / 2 = 4.5em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По </a:t>
              </a:r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4.5em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отложиться</a:t>
              </a:r>
            </a:p>
            <a:p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вверх и вниз 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от верхней и нижней границ шрифта</a:t>
              </a:r>
              <a:endParaRPr lang="uk-UA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2644197" y="4509120"/>
            <a:ext cx="841211" cy="2016224"/>
            <a:chOff x="2644197" y="4509120"/>
            <a:chExt cx="841211" cy="2016224"/>
          </a:xfrm>
        </p:grpSpPr>
        <p:cxnSp>
          <p:nvCxnSpPr>
            <p:cNvPr id="32" name="Прямая со стрелкой 31"/>
            <p:cNvCxnSpPr/>
            <p:nvPr/>
          </p:nvCxnSpPr>
          <p:spPr>
            <a:xfrm>
              <a:off x="2699792" y="5603296"/>
              <a:ext cx="0" cy="922048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2699792" y="4509120"/>
              <a:ext cx="0" cy="870046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644197" y="4908655"/>
              <a:ext cx="816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4.5em</a:t>
              </a:r>
              <a:endPara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9159" y="5812856"/>
              <a:ext cx="816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4.5em</a:t>
              </a:r>
              <a:endPara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9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</TotalTime>
  <Words>1380</Words>
  <Application>Microsoft Office PowerPoint</Application>
  <PresentationFormat>Экран (4:3)</PresentationFormat>
  <Paragraphs>409</Paragraphs>
  <Slides>28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Calibri</vt:lpstr>
      <vt:lpstr>Courier New</vt:lpstr>
      <vt:lpstr>Lucida Sans Unicode</vt:lpstr>
      <vt:lpstr>Verdana</vt:lpstr>
      <vt:lpstr>Wingdings 2</vt:lpstr>
      <vt:lpstr>Wingdings 3</vt:lpstr>
      <vt:lpstr>Тема1</vt:lpstr>
      <vt:lpstr>Главная</vt:lpstr>
      <vt:lpstr>Стили шрифтов</vt:lpstr>
      <vt:lpstr>Презентация PowerPoint</vt:lpstr>
      <vt:lpstr>CSS cвойства шрифтов</vt:lpstr>
      <vt:lpstr>CSS cвойства шрифтов</vt:lpstr>
      <vt:lpstr>CSS cвойства шрифтов</vt:lpstr>
      <vt:lpstr>CSS cвойства шрифтов</vt:lpstr>
      <vt:lpstr>CSS cвойства шрифтов</vt:lpstr>
      <vt:lpstr>Высота строки</vt:lpstr>
      <vt:lpstr>Презентация PowerPoint</vt:lpstr>
      <vt:lpstr>Презентация PowerPoint</vt:lpstr>
      <vt:lpstr>CSS cвойства шрифтов</vt:lpstr>
      <vt:lpstr>Свойства текста</vt:lpstr>
      <vt:lpstr>Свойства текста</vt:lpstr>
      <vt:lpstr>Красная строка</vt:lpstr>
      <vt:lpstr>Презентация PowerPoint</vt:lpstr>
      <vt:lpstr>vertical-align</vt:lpstr>
      <vt:lpstr>Презентация PowerPoint</vt:lpstr>
      <vt:lpstr>Презентация PowerPoint</vt:lpstr>
      <vt:lpstr>Обработка пробелов</vt:lpstr>
      <vt:lpstr>Практика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451</cp:revision>
  <dcterms:modified xsi:type="dcterms:W3CDTF">2017-09-24T11:40:25Z</dcterms:modified>
</cp:coreProperties>
</file>