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9"/>
  </p:notesMasterIdLst>
  <p:handoutMasterIdLst>
    <p:handoutMasterId r:id="rId10"/>
  </p:handoutMasterIdLst>
  <p:sldIdLst>
    <p:sldId id="300" r:id="rId3"/>
    <p:sldId id="307" r:id="rId4"/>
    <p:sldId id="302" r:id="rId5"/>
    <p:sldId id="305" r:id="rId6"/>
    <p:sldId id="306" r:id="rId7"/>
    <p:sldId id="304" r:id="rId8"/>
  </p:sldIdLst>
  <p:sldSz cx="12192000" cy="6858000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CF9A5BE-0A61-4133-AC4C-F6277CB66B22}">
          <p14:sldIdLst>
            <p14:sldId id="300"/>
            <p14:sldId id="307"/>
          </p14:sldIdLst>
        </p14:section>
        <p14:section name="Backup" id="{E61A2245-1740-4840-9A58-F2FDC1F12C81}">
          <p14:sldIdLst>
            <p14:sldId id="302"/>
            <p14:sldId id="305"/>
            <p14:sldId id="306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26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3294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34" userDrawn="1">
          <p15:clr>
            <a:srgbClr val="A4A3A4"/>
          </p15:clr>
        </p15:guide>
        <p15:guide id="8" pos="1096" userDrawn="1">
          <p15:clr>
            <a:srgbClr val="A4A3A4"/>
          </p15:clr>
        </p15:guide>
        <p15:guide id="9" pos="18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213"/>
    <a:srgbClr val="DEA900"/>
    <a:srgbClr val="DD402D"/>
    <a:srgbClr val="FFFFFF"/>
    <a:srgbClr val="9D9EA0"/>
    <a:srgbClr val="F1B3AB"/>
    <a:srgbClr val="70AD47"/>
    <a:srgbClr val="A5A5A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814" autoAdjust="0"/>
  </p:normalViewPr>
  <p:slideViewPr>
    <p:cSldViewPr snapToGrid="0" showGuides="1">
      <p:cViewPr>
        <p:scale>
          <a:sx n="100" d="100"/>
          <a:sy n="100" d="100"/>
        </p:scale>
        <p:origin x="-678" y="-846"/>
      </p:cViewPr>
      <p:guideLst>
        <p:guide orient="horz" pos="2160"/>
        <p:guide pos="3840"/>
        <p:guide orient="horz" pos="726"/>
        <p:guide orient="horz" pos="4194"/>
        <p:guide orient="horz" pos="3294"/>
        <p:guide pos="7440"/>
        <p:guide pos="234"/>
        <p:guide pos="1096"/>
        <p:guide pos="1844"/>
      </p:guideLst>
    </p:cSldViewPr>
  </p:slideViewPr>
  <p:outlineViewPr>
    <p:cViewPr>
      <p:scale>
        <a:sx n="33" d="100"/>
        <a:sy n="33" d="100"/>
      </p:scale>
      <p:origin x="0" y="-5448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996" y="114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12.10.2022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12.10.2022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5230805"/>
            <a:ext cx="1142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196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383121" y="3036888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5104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720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4838400" y="637560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847599"/>
            <a:ext cx="5539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24876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3999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68800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47268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100" y="540458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113600" y="5706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84000" y="5706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68800" y="1094400"/>
            <a:ext cx="5539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68800" y="5662800"/>
            <a:ext cx="5539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5539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6" y="5662805"/>
            <a:ext cx="1142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384000" y="1094400"/>
            <a:ext cx="1142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5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/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0">
            <a:extLst>
              <a:ext uri="{FF2B5EF4-FFF2-40B4-BE49-F238E27FC236}">
                <a16:creationId xmlns:a16="http://schemas.microsoft.com/office/drawing/2014/main" id="{3F61D4DA-8F09-E14F-B3ED-F1B7FF0E85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535" y="68627"/>
            <a:ext cx="11520000" cy="912000"/>
          </a:xfrm>
          <a:prstGeom prst="rect">
            <a:avLst/>
          </a:prstGeom>
        </p:spPr>
        <p:txBody>
          <a:bodyPr vert="horz" lIns="71579" tIns="35790" rIns="71579" bIns="35790"/>
          <a:lstStyle>
            <a:lvl1pPr algn="l">
              <a:defRPr sz="2667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Titel, Arial fett 20pt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F099F296-097C-6D40-89C2-CA71768FB8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1536" y="1536000"/>
            <a:ext cx="10080000" cy="4560000"/>
          </a:xfrm>
          <a:prstGeom prst="rect">
            <a:avLst/>
          </a:prstGeom>
        </p:spPr>
        <p:txBody>
          <a:bodyPr vert="horz" lIns="71579" tIns="35790" rIns="71579" bIns="35790"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1pPr>
            <a:lvl2pPr marL="844203" indent="-324693">
              <a:buFont typeface="Arial" pitchFamily="34" charset="0"/>
              <a:buChar char="•"/>
              <a:defRPr sz="240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2pPr>
            <a:lvl3pPr>
              <a:defRPr sz="2133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3pPr>
            <a:lvl4pPr>
              <a:defRPr sz="1733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4pPr>
            <a:lvl5pPr>
              <a:defRPr sz="1467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Textmasterformat bearbeiten, Arial 18pt </a:t>
            </a:r>
          </a:p>
          <a:p>
            <a:pPr lvl="1"/>
            <a:r>
              <a:rPr lang="de-DE"/>
              <a:t>Zweite Ebene, Arial 18pt</a:t>
            </a:r>
          </a:p>
          <a:p>
            <a:pPr lvl="2"/>
            <a:r>
              <a:rPr lang="de-DE"/>
              <a:t>Dritte Ebene, Arial 16pt</a:t>
            </a:r>
          </a:p>
          <a:p>
            <a:pPr lvl="3"/>
            <a:r>
              <a:rPr lang="de-DE"/>
              <a:t>Vierte Ebene, Arial 13pt</a:t>
            </a:r>
          </a:p>
          <a:p>
            <a:pPr lvl="4"/>
            <a:r>
              <a:rPr lang="de-DE"/>
              <a:t>Fünfte Ebene, Arial 11pt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71DAB94-B413-F24D-B66C-98E84738F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335360" y="6675780"/>
            <a:ext cx="652224" cy="187200"/>
          </a:xfrm>
          <a:prstGeom prst="rect">
            <a:avLst/>
          </a:prstGeom>
        </p:spPr>
        <p:txBody>
          <a:bodyPr anchor="ctr"/>
          <a:lstStyle>
            <a:lvl1pPr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6E39717-DBBA-4F45-8CD2-B914BAB3457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D3E902F0-072C-5941-84E0-194266AF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141" y="6676800"/>
            <a:ext cx="9381395" cy="187200"/>
          </a:xfrm>
          <a:prstGeom prst="rect">
            <a:avLst/>
          </a:prstGeom>
        </p:spPr>
        <p:txBody>
          <a:bodyPr anchor="ctr"/>
          <a:lstStyle>
            <a:lvl1pPr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Smart District 2 | Kick-Off | Essen, 11. Juni 2019</a:t>
            </a:r>
          </a:p>
        </p:txBody>
      </p:sp>
    </p:spTree>
    <p:extLst>
      <p:ext uri="{BB962C8B-B14F-4D97-AF65-F5344CB8AC3E}">
        <p14:creationId xmlns:p14="http://schemas.microsoft.com/office/powerpoint/2010/main" val="119214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5"/>
            <a:ext cx="1011600" cy="407267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1"/>
            <a:ext cx="1429200" cy="392400"/>
          </a:xfrm>
          <a:prstGeom prst="rect">
            <a:avLst/>
          </a:prstGeom>
        </p:spPr>
      </p:pic>
      <p:sp>
        <p:nvSpPr>
          <p:cNvPr id="23" name="Rechteck 22"/>
          <p:cNvSpPr/>
          <p:nvPr userDrawn="1"/>
        </p:nvSpPr>
        <p:spPr>
          <a:xfrm>
            <a:off x="10258837" y="637363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383121" y="7416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868084" y="525227"/>
            <a:ext cx="2710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487998" y="6372000"/>
            <a:ext cx="7093939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smtClean="0">
                <a:solidFill>
                  <a:srgbClr val="9D9EA0"/>
                </a:solidFill>
              </a:rPr>
              <a:t>Allgemeine Methodik </a:t>
            </a:r>
            <a:r>
              <a:rPr lang="de-DE" sz="900" baseline="0" dirty="0" smtClean="0">
                <a:solidFill>
                  <a:srgbClr val="9D9EA0"/>
                </a:solidFill>
              </a:rPr>
              <a:t>| Yi Nie | </a:t>
            </a:r>
            <a:r>
              <a:rPr lang="de-DE" sz="900" dirty="0" smtClean="0">
                <a:solidFill>
                  <a:srgbClr val="9D9EA0"/>
                </a:solidFill>
              </a:rPr>
              <a:t>02.07.2020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84003" y="6372005"/>
            <a:ext cx="8741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  <p:sldLayoutId id="2147483799" r:id="rId7"/>
    <p:sldLayoutId id="214748380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0258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9013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0"/>
            <a:ext cx="1011600" cy="407267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0"/>
            <a:ext cx="1429200" cy="392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18" Type="http://schemas.openxmlformats.org/officeDocument/2006/relationships/image" Target="../media/image25.png"/><Relationship Id="rId26" Type="http://schemas.openxmlformats.org/officeDocument/2006/relationships/image" Target="../media/image29.png"/><Relationship Id="rId3" Type="http://schemas.openxmlformats.org/officeDocument/2006/relationships/image" Target="../media/image17.png"/><Relationship Id="rId21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image" Target="../media/image16.png"/><Relationship Id="rId16" Type="http://schemas.openxmlformats.org/officeDocument/2006/relationships/image" Target="../media/image11.png"/><Relationship Id="rId20" Type="http://schemas.openxmlformats.org/officeDocument/2006/relationships/image" Target="../media/image27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24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3.png"/><Relationship Id="rId23" Type="http://schemas.openxmlformats.org/officeDocument/2006/relationships/image" Target="../media/image14.png"/><Relationship Id="rId28" Type="http://schemas.openxmlformats.org/officeDocument/2006/relationships/image" Target="../media/image31.png"/><Relationship Id="rId10" Type="http://schemas.openxmlformats.org/officeDocument/2006/relationships/image" Target="../media/image10.png"/><Relationship Id="rId19" Type="http://schemas.openxmlformats.org/officeDocument/2006/relationships/image" Target="../media/image26.png"/><Relationship Id="rId31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22.png"/><Relationship Id="rId22" Type="http://schemas.openxmlformats.org/officeDocument/2006/relationships/image" Target="../media/image13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erader Verbinder 176"/>
          <p:cNvCxnSpPr/>
          <p:nvPr/>
        </p:nvCxnSpPr>
        <p:spPr>
          <a:xfrm flipV="1">
            <a:off x="4850106" y="2160459"/>
            <a:ext cx="0" cy="17624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3977085" y="3031633"/>
            <a:ext cx="87302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/>
          <p:cNvCxnSpPr/>
          <p:nvPr/>
        </p:nvCxnSpPr>
        <p:spPr>
          <a:xfrm>
            <a:off x="4050477" y="3887323"/>
            <a:ext cx="79962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3278921" y="388732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Basic_building</a:t>
            </a:r>
            <a:r>
              <a:rPr lang="de-DE" dirty="0" smtClean="0"/>
              <a:t> (</a:t>
            </a:r>
            <a:r>
              <a:rPr lang="de-DE" dirty="0" err="1" smtClean="0"/>
              <a:t>example</a:t>
            </a:r>
            <a:r>
              <a:rPr lang="de-DE" dirty="0" smtClean="0"/>
              <a:t> 1)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2609850" y="2184962"/>
            <a:ext cx="1311052" cy="0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286948" y="2093235"/>
            <a:ext cx="68599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Wärmebedarf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756293" y="2536407"/>
            <a:ext cx="69603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Elektrokessel</a:t>
            </a:r>
          </a:p>
        </p:txBody>
      </p:sp>
      <p:cxnSp>
        <p:nvCxnSpPr>
          <p:cNvPr id="10" name="Gerader Verbinder 9"/>
          <p:cNvCxnSpPr/>
          <p:nvPr/>
        </p:nvCxnSpPr>
        <p:spPr>
          <a:xfrm>
            <a:off x="3238553" y="303163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2507365" y="4758296"/>
            <a:ext cx="5364095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5599406" y="3937681"/>
            <a:ext cx="0" cy="791084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6723022" y="3911222"/>
            <a:ext cx="0" cy="880206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3278921" y="3031633"/>
            <a:ext cx="0" cy="1759795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5599406" y="2184962"/>
            <a:ext cx="0" cy="7685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leichschenkliges Dreieck 38"/>
          <p:cNvSpPr/>
          <p:nvPr/>
        </p:nvSpPr>
        <p:spPr>
          <a:xfrm>
            <a:off x="3145453" y="324551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 flipV="1">
            <a:off x="6607412" y="445214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7108527" y="3823073"/>
            <a:ext cx="39988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Batterie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24054" y="3842286"/>
            <a:ext cx="143891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PV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876468" y="1555709"/>
            <a:ext cx="348017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Gas</a:t>
            </a:r>
          </a:p>
          <a:p>
            <a:r>
              <a:rPr lang="de-DE" sz="800" b="1" dirty="0"/>
              <a:t>Kessel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3854836" y="4201294"/>
            <a:ext cx="515332" cy="385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Elektrisch</a:t>
            </a:r>
          </a:p>
          <a:p>
            <a:r>
              <a:rPr lang="de-DE" sz="800" b="1" dirty="0"/>
              <a:t>Wärme-</a:t>
            </a:r>
          </a:p>
          <a:p>
            <a:r>
              <a:rPr lang="de-DE" sz="800" b="1" dirty="0"/>
              <a:t>pump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927252" y="2875520"/>
            <a:ext cx="657551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Solarthermie</a:t>
            </a:r>
          </a:p>
          <a:p>
            <a:r>
              <a:rPr lang="de-DE" sz="800" b="1" dirty="0"/>
              <a:t>Kollektor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166837" y="1614702"/>
            <a:ext cx="57891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Erdgasnetz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222052" y="4178810"/>
            <a:ext cx="523698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Stromnetz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8286948" y="4664515"/>
            <a:ext cx="63747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Strombedarf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6328651" y="1627911"/>
            <a:ext cx="80144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Wärmespeicher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5469430" y="437772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Gleichschenkliges Dreieck 75"/>
          <p:cNvSpPr/>
          <p:nvPr/>
        </p:nvSpPr>
        <p:spPr>
          <a:xfrm rot="10800000" flipV="1">
            <a:off x="3792477" y="1948150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Gleichschenkliges Dreieck 77"/>
          <p:cNvSpPr/>
          <p:nvPr/>
        </p:nvSpPr>
        <p:spPr>
          <a:xfrm>
            <a:off x="5486640" y="2496722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leichschenkliges Dreieck 78"/>
          <p:cNvSpPr/>
          <p:nvPr/>
        </p:nvSpPr>
        <p:spPr>
          <a:xfrm rot="10800000" flipV="1">
            <a:off x="4728146" y="2624537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Gleichschenkliges Dreieck 89"/>
          <p:cNvSpPr/>
          <p:nvPr/>
        </p:nvSpPr>
        <p:spPr>
          <a:xfrm rot="16200000" flipV="1">
            <a:off x="3445837" y="383793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 rot="5400000">
            <a:off x="4422374" y="4648994"/>
            <a:ext cx="247942" cy="188038"/>
            <a:chOff x="6353895" y="4446587"/>
            <a:chExt cx="237546" cy="180154"/>
          </a:xfrm>
        </p:grpSpPr>
        <p:sp>
          <p:nvSpPr>
            <p:cNvPr id="133" name="Gleichschenkliges Dreieck 132"/>
            <p:cNvSpPr/>
            <p:nvPr/>
          </p:nvSpPr>
          <p:spPr>
            <a:xfrm>
              <a:off x="6353895" y="4446587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Gleichschenkliges Dreieck 133"/>
            <p:cNvSpPr/>
            <p:nvPr/>
          </p:nvSpPr>
          <p:spPr>
            <a:xfrm flipV="1">
              <a:off x="6357748" y="4549389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Gleichschenkliges Dreieck 130"/>
          <p:cNvSpPr/>
          <p:nvPr/>
        </p:nvSpPr>
        <p:spPr>
          <a:xfrm rot="5400000">
            <a:off x="3156962" y="2144594"/>
            <a:ext cx="243920" cy="80737"/>
          </a:xfrm>
          <a:prstGeom prst="triangle">
            <a:avLst/>
          </a:prstGeom>
          <a:solidFill>
            <a:srgbClr val="DE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/>
          <p:cNvCxnSpPr/>
          <p:nvPr/>
        </p:nvCxnSpPr>
        <p:spPr>
          <a:xfrm>
            <a:off x="3867040" y="2184962"/>
            <a:ext cx="400442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leichschenkliges Dreieck 96"/>
          <p:cNvSpPr/>
          <p:nvPr/>
        </p:nvSpPr>
        <p:spPr>
          <a:xfrm rot="16200000" flipV="1">
            <a:off x="7222210" y="2144594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81" y="4473252"/>
            <a:ext cx="532730" cy="511027"/>
          </a:xfrm>
          <a:prstGeom prst="rect">
            <a:avLst/>
          </a:prstGeom>
        </p:spPr>
      </p:pic>
      <p:pic>
        <p:nvPicPr>
          <p:cNvPr id="101" name="Grafik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81" y="1901972"/>
            <a:ext cx="532730" cy="511027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38" y="1910236"/>
            <a:ext cx="532730" cy="511027"/>
          </a:xfrm>
          <a:prstGeom prst="rect">
            <a:avLst/>
          </a:prstGeom>
        </p:spPr>
      </p:pic>
      <p:pic>
        <p:nvPicPr>
          <p:cNvPr id="103" name="Grafik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24" y="2777383"/>
            <a:ext cx="530531" cy="511027"/>
          </a:xfrm>
          <a:prstGeom prst="rect">
            <a:avLst/>
          </a:prstGeom>
        </p:spPr>
      </p:pic>
      <p:pic>
        <p:nvPicPr>
          <p:cNvPr id="105" name="Grafik 1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00" y="1929449"/>
            <a:ext cx="532730" cy="511027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00" y="4473252"/>
            <a:ext cx="532730" cy="511027"/>
          </a:xfrm>
          <a:prstGeom prst="rect">
            <a:avLst/>
          </a:prstGeom>
        </p:spPr>
      </p:pic>
      <p:pic>
        <p:nvPicPr>
          <p:cNvPr id="112" name="Grafik 1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2" y="1929449"/>
            <a:ext cx="532730" cy="511027"/>
          </a:xfrm>
          <a:prstGeom prst="rect">
            <a:avLst/>
          </a:prstGeom>
        </p:spPr>
      </p:pic>
      <p:pic>
        <p:nvPicPr>
          <p:cNvPr id="117" name="Grafik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57" y="3625317"/>
            <a:ext cx="532730" cy="511027"/>
          </a:xfrm>
          <a:prstGeom prst="rect">
            <a:avLst/>
          </a:prstGeom>
        </p:spPr>
      </p:pic>
      <p:pic>
        <p:nvPicPr>
          <p:cNvPr id="118" name="Grafik 1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25" y="3625317"/>
            <a:ext cx="532730" cy="511027"/>
          </a:xfrm>
          <a:prstGeom prst="rect">
            <a:avLst/>
          </a:prstGeom>
        </p:spPr>
      </p:pic>
      <p:pic>
        <p:nvPicPr>
          <p:cNvPr id="119" name="Grafik 1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2" y="3625317"/>
            <a:ext cx="532730" cy="511027"/>
          </a:xfrm>
          <a:prstGeom prst="rect">
            <a:avLst/>
          </a:prstGeom>
        </p:spPr>
      </p:pic>
      <p:pic>
        <p:nvPicPr>
          <p:cNvPr id="120" name="Grafik 1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2" y="2777383"/>
            <a:ext cx="532730" cy="511027"/>
          </a:xfrm>
          <a:prstGeom prst="rect">
            <a:avLst/>
          </a:prstGeom>
        </p:spPr>
      </p:pic>
      <p:sp>
        <p:nvSpPr>
          <p:cNvPr id="170" name="Gleichschenkliges Dreieck 169"/>
          <p:cNvSpPr/>
          <p:nvPr/>
        </p:nvSpPr>
        <p:spPr>
          <a:xfrm rot="16200000" flipV="1">
            <a:off x="3442423" y="2975982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Gleichschenkliges Dreieck 170"/>
          <p:cNvSpPr/>
          <p:nvPr/>
        </p:nvSpPr>
        <p:spPr>
          <a:xfrm>
            <a:off x="3156961" y="4369934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Gleichschenkliges Dreieck 171"/>
          <p:cNvSpPr/>
          <p:nvPr/>
        </p:nvSpPr>
        <p:spPr>
          <a:xfrm>
            <a:off x="6605511" y="4331972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Gleichschenkliges Dreieck 186"/>
          <p:cNvSpPr/>
          <p:nvPr/>
        </p:nvSpPr>
        <p:spPr>
          <a:xfrm rot="10800000" flipV="1">
            <a:off x="4728146" y="3518649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Gleichschenkliges Dreieck 187"/>
          <p:cNvSpPr/>
          <p:nvPr/>
        </p:nvSpPr>
        <p:spPr>
          <a:xfrm rot="16200000" flipV="1">
            <a:off x="5996876" y="2144594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Gleichschenkliges Dreieck 188"/>
          <p:cNvSpPr/>
          <p:nvPr/>
        </p:nvSpPr>
        <p:spPr>
          <a:xfrm rot="16200000" flipV="1">
            <a:off x="4451471" y="2998272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Gleichschenkliges Dreieck 189"/>
          <p:cNvSpPr/>
          <p:nvPr/>
        </p:nvSpPr>
        <p:spPr>
          <a:xfrm rot="16200000" flipV="1">
            <a:off x="4459940" y="3833705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8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erader Verbinder 176"/>
          <p:cNvCxnSpPr/>
          <p:nvPr/>
        </p:nvCxnSpPr>
        <p:spPr>
          <a:xfrm flipV="1">
            <a:off x="4850106" y="2160459"/>
            <a:ext cx="0" cy="17624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3977085" y="3031633"/>
            <a:ext cx="87302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/>
          <p:cNvCxnSpPr/>
          <p:nvPr/>
        </p:nvCxnSpPr>
        <p:spPr>
          <a:xfrm>
            <a:off x="4050477" y="3887323"/>
            <a:ext cx="79962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3278921" y="388732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Basic_building</a:t>
            </a:r>
            <a:r>
              <a:rPr lang="de-DE" dirty="0" smtClean="0"/>
              <a:t> (</a:t>
            </a:r>
            <a:r>
              <a:rPr lang="de-DE" dirty="0" err="1" smtClean="0"/>
              <a:t>example</a:t>
            </a:r>
            <a:r>
              <a:rPr lang="de-DE" dirty="0" smtClean="0"/>
              <a:t> 1)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2609850" y="2184962"/>
            <a:ext cx="1311052" cy="0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286948" y="2093235"/>
            <a:ext cx="68599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Wärmebedarf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756293" y="2536407"/>
            <a:ext cx="69603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Elektrokessel</a:t>
            </a:r>
          </a:p>
        </p:txBody>
      </p:sp>
      <p:cxnSp>
        <p:nvCxnSpPr>
          <p:cNvPr id="10" name="Gerader Verbinder 9"/>
          <p:cNvCxnSpPr/>
          <p:nvPr/>
        </p:nvCxnSpPr>
        <p:spPr>
          <a:xfrm>
            <a:off x="3238553" y="303163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2507365" y="4758296"/>
            <a:ext cx="5364095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5599406" y="3937681"/>
            <a:ext cx="0" cy="791084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6723022" y="3911222"/>
            <a:ext cx="0" cy="880206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3278921" y="3031633"/>
            <a:ext cx="0" cy="1759795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5599406" y="2184962"/>
            <a:ext cx="0" cy="7685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leichschenkliges Dreieck 38"/>
          <p:cNvSpPr/>
          <p:nvPr/>
        </p:nvSpPr>
        <p:spPr>
          <a:xfrm>
            <a:off x="3145453" y="324551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/>
          <p:cNvSpPr/>
          <p:nvPr/>
        </p:nvSpPr>
        <p:spPr>
          <a:xfrm flipV="1">
            <a:off x="6607412" y="445214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7108527" y="3823073"/>
            <a:ext cx="39988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Batterie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24054" y="3842286"/>
            <a:ext cx="143891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PV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876468" y="1555709"/>
            <a:ext cx="348017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Gas</a:t>
            </a:r>
          </a:p>
          <a:p>
            <a:r>
              <a:rPr lang="de-DE" sz="800" b="1" dirty="0"/>
              <a:t>Kessel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3854836" y="4201294"/>
            <a:ext cx="515332" cy="385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Elektrisch</a:t>
            </a:r>
          </a:p>
          <a:p>
            <a:r>
              <a:rPr lang="de-DE" sz="800" b="1" dirty="0"/>
              <a:t>Wärme-</a:t>
            </a:r>
          </a:p>
          <a:p>
            <a:r>
              <a:rPr lang="de-DE" sz="800" b="1" dirty="0"/>
              <a:t>pump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927252" y="2875520"/>
            <a:ext cx="657551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Solarthermie</a:t>
            </a:r>
          </a:p>
          <a:p>
            <a:r>
              <a:rPr lang="de-DE" sz="800" b="1" dirty="0"/>
              <a:t>Kollektor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166837" y="1614702"/>
            <a:ext cx="57891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Erdgasnetz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222052" y="4178810"/>
            <a:ext cx="523698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Stromnetz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8286948" y="4664515"/>
            <a:ext cx="63747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Strombedarf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6328651" y="1627911"/>
            <a:ext cx="80144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Wärmespeicher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5469430" y="437772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Gleichschenkliges Dreieck 75"/>
          <p:cNvSpPr/>
          <p:nvPr/>
        </p:nvSpPr>
        <p:spPr>
          <a:xfrm rot="10800000" flipV="1">
            <a:off x="3792477" y="1948150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Gleichschenkliges Dreieck 77"/>
          <p:cNvSpPr/>
          <p:nvPr/>
        </p:nvSpPr>
        <p:spPr>
          <a:xfrm>
            <a:off x="5486640" y="2496722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leichschenkliges Dreieck 78"/>
          <p:cNvSpPr/>
          <p:nvPr/>
        </p:nvSpPr>
        <p:spPr>
          <a:xfrm rot="10800000" flipV="1">
            <a:off x="4728146" y="2624537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Gleichschenkliges Dreieck 89"/>
          <p:cNvSpPr/>
          <p:nvPr/>
        </p:nvSpPr>
        <p:spPr>
          <a:xfrm rot="16200000" flipV="1">
            <a:off x="3445837" y="383793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 rot="5400000">
            <a:off x="4422374" y="4648994"/>
            <a:ext cx="247942" cy="188038"/>
            <a:chOff x="6353895" y="4446587"/>
            <a:chExt cx="237546" cy="180154"/>
          </a:xfrm>
        </p:grpSpPr>
        <p:sp>
          <p:nvSpPr>
            <p:cNvPr id="133" name="Gleichschenkliges Dreieck 132"/>
            <p:cNvSpPr/>
            <p:nvPr/>
          </p:nvSpPr>
          <p:spPr>
            <a:xfrm>
              <a:off x="6353895" y="4446587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Gleichschenkliges Dreieck 133"/>
            <p:cNvSpPr/>
            <p:nvPr/>
          </p:nvSpPr>
          <p:spPr>
            <a:xfrm flipV="1">
              <a:off x="6357748" y="4549389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Gleichschenkliges Dreieck 130"/>
          <p:cNvSpPr/>
          <p:nvPr/>
        </p:nvSpPr>
        <p:spPr>
          <a:xfrm rot="5400000">
            <a:off x="3156962" y="2144594"/>
            <a:ext cx="243920" cy="80737"/>
          </a:xfrm>
          <a:prstGeom prst="triangle">
            <a:avLst/>
          </a:prstGeom>
          <a:solidFill>
            <a:srgbClr val="DE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/>
          <p:cNvCxnSpPr/>
          <p:nvPr/>
        </p:nvCxnSpPr>
        <p:spPr>
          <a:xfrm>
            <a:off x="3867040" y="2184962"/>
            <a:ext cx="400442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leichschenkliges Dreieck 96"/>
          <p:cNvSpPr/>
          <p:nvPr/>
        </p:nvSpPr>
        <p:spPr>
          <a:xfrm rot="16200000" flipV="1">
            <a:off x="7222210" y="2144594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81" y="4473252"/>
            <a:ext cx="532730" cy="511027"/>
          </a:xfrm>
          <a:prstGeom prst="rect">
            <a:avLst/>
          </a:prstGeom>
        </p:spPr>
      </p:pic>
      <p:pic>
        <p:nvPicPr>
          <p:cNvPr id="101" name="Grafik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81" y="1901972"/>
            <a:ext cx="532730" cy="511027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57" y="1929449"/>
            <a:ext cx="532730" cy="511027"/>
          </a:xfrm>
          <a:prstGeom prst="rect">
            <a:avLst/>
          </a:prstGeom>
        </p:spPr>
      </p:pic>
      <p:pic>
        <p:nvPicPr>
          <p:cNvPr id="103" name="Grafik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24" y="2777383"/>
            <a:ext cx="530531" cy="511027"/>
          </a:xfrm>
          <a:prstGeom prst="rect">
            <a:avLst/>
          </a:prstGeom>
        </p:spPr>
      </p:pic>
      <p:pic>
        <p:nvPicPr>
          <p:cNvPr id="105" name="Grafik 1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00" y="1929449"/>
            <a:ext cx="532730" cy="511027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00" y="4473252"/>
            <a:ext cx="532730" cy="511027"/>
          </a:xfrm>
          <a:prstGeom prst="rect">
            <a:avLst/>
          </a:prstGeom>
        </p:spPr>
      </p:pic>
      <p:pic>
        <p:nvPicPr>
          <p:cNvPr id="112" name="Grafik 1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2" y="1929449"/>
            <a:ext cx="532730" cy="511027"/>
          </a:xfrm>
          <a:prstGeom prst="rect">
            <a:avLst/>
          </a:prstGeom>
        </p:spPr>
      </p:pic>
      <p:pic>
        <p:nvPicPr>
          <p:cNvPr id="117" name="Grafik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57" y="3625317"/>
            <a:ext cx="532730" cy="511027"/>
          </a:xfrm>
          <a:prstGeom prst="rect">
            <a:avLst/>
          </a:prstGeom>
        </p:spPr>
      </p:pic>
      <p:pic>
        <p:nvPicPr>
          <p:cNvPr id="118" name="Grafik 1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25" y="3625317"/>
            <a:ext cx="532730" cy="511027"/>
          </a:xfrm>
          <a:prstGeom prst="rect">
            <a:avLst/>
          </a:prstGeom>
        </p:spPr>
      </p:pic>
      <p:pic>
        <p:nvPicPr>
          <p:cNvPr id="119" name="Grafik 1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2" y="3625317"/>
            <a:ext cx="532730" cy="511027"/>
          </a:xfrm>
          <a:prstGeom prst="rect">
            <a:avLst/>
          </a:prstGeom>
        </p:spPr>
      </p:pic>
      <p:pic>
        <p:nvPicPr>
          <p:cNvPr id="120" name="Grafik 1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2" y="2777383"/>
            <a:ext cx="532730" cy="511027"/>
          </a:xfrm>
          <a:prstGeom prst="rect">
            <a:avLst/>
          </a:prstGeom>
        </p:spPr>
      </p:pic>
      <p:sp>
        <p:nvSpPr>
          <p:cNvPr id="170" name="Gleichschenkliges Dreieck 169"/>
          <p:cNvSpPr/>
          <p:nvPr/>
        </p:nvSpPr>
        <p:spPr>
          <a:xfrm rot="16200000" flipV="1">
            <a:off x="3442423" y="2975982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Gleichschenkliges Dreieck 170"/>
          <p:cNvSpPr/>
          <p:nvPr/>
        </p:nvSpPr>
        <p:spPr>
          <a:xfrm>
            <a:off x="3156961" y="4369934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Gleichschenkliges Dreieck 171"/>
          <p:cNvSpPr/>
          <p:nvPr/>
        </p:nvSpPr>
        <p:spPr>
          <a:xfrm>
            <a:off x="6605511" y="4331972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Gleichschenkliges Dreieck 186"/>
          <p:cNvSpPr/>
          <p:nvPr/>
        </p:nvSpPr>
        <p:spPr>
          <a:xfrm rot="10800000" flipV="1">
            <a:off x="4728146" y="3518649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Gleichschenkliges Dreieck 187"/>
          <p:cNvSpPr/>
          <p:nvPr/>
        </p:nvSpPr>
        <p:spPr>
          <a:xfrm rot="16200000" flipV="1">
            <a:off x="5996876" y="2144594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Gleichschenkliges Dreieck 188"/>
          <p:cNvSpPr/>
          <p:nvPr/>
        </p:nvSpPr>
        <p:spPr>
          <a:xfrm rot="16200000" flipV="1">
            <a:off x="4451471" y="2998272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Gleichschenkliges Dreieck 189"/>
          <p:cNvSpPr/>
          <p:nvPr/>
        </p:nvSpPr>
        <p:spPr>
          <a:xfrm rot="16200000" flipV="1">
            <a:off x="4459940" y="3833705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6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</a:t>
            </a:r>
            <a:endParaRPr lang="de-DE" dirty="0"/>
          </a:p>
        </p:txBody>
      </p:sp>
      <p:grpSp>
        <p:nvGrpSpPr>
          <p:cNvPr id="135" name="Gruppieren 134"/>
          <p:cNvGrpSpPr>
            <a:grpSpLocks noChangeAspect="1"/>
          </p:cNvGrpSpPr>
          <p:nvPr/>
        </p:nvGrpSpPr>
        <p:grpSpPr>
          <a:xfrm>
            <a:off x="1427865" y="1046375"/>
            <a:ext cx="9059668" cy="4769963"/>
            <a:chOff x="1566166" y="1281738"/>
            <a:chExt cx="9059668" cy="4801536"/>
          </a:xfrm>
        </p:grpSpPr>
        <p:cxnSp>
          <p:nvCxnSpPr>
            <p:cNvPr id="136" name="Gerader Verbinder 135"/>
            <p:cNvCxnSpPr/>
            <p:nvPr/>
          </p:nvCxnSpPr>
          <p:spPr>
            <a:xfrm flipV="1">
              <a:off x="6920201" y="2576775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/>
            <p:cNvCxnSpPr/>
            <p:nvPr/>
          </p:nvCxnSpPr>
          <p:spPr>
            <a:xfrm>
              <a:off x="2661622" y="3031593"/>
              <a:ext cx="4137091" cy="0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/>
            <p:cNvCxnSpPr/>
            <p:nvPr/>
          </p:nvCxnSpPr>
          <p:spPr>
            <a:xfrm flipV="1">
              <a:off x="3120984" y="3552054"/>
              <a:ext cx="0" cy="1345199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feld 184"/>
            <p:cNvSpPr txBox="1"/>
            <p:nvPr/>
          </p:nvSpPr>
          <p:spPr>
            <a:xfrm>
              <a:off x="9730053" y="2038417"/>
              <a:ext cx="65723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Wärmebedarf</a:t>
              </a:r>
            </a:p>
          </p:txBody>
        </p:sp>
        <p:sp>
          <p:nvSpPr>
            <p:cNvPr id="140" name="Textfeld 185"/>
            <p:cNvSpPr txBox="1"/>
            <p:nvPr/>
          </p:nvSpPr>
          <p:spPr>
            <a:xfrm>
              <a:off x="9099898" y="2505566"/>
              <a:ext cx="66684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Elektrokessel</a:t>
              </a:r>
              <a:endParaRPr lang="de-DE" sz="800" b="1" dirty="0"/>
            </a:p>
          </p:txBody>
        </p:sp>
        <p:cxnSp>
          <p:nvCxnSpPr>
            <p:cNvPr id="141" name="Gerader Verbinder 140"/>
            <p:cNvCxnSpPr/>
            <p:nvPr/>
          </p:nvCxnSpPr>
          <p:spPr>
            <a:xfrm>
              <a:off x="6920201" y="3031593"/>
              <a:ext cx="1915065" cy="0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r Verbinder 141"/>
            <p:cNvCxnSpPr/>
            <p:nvPr/>
          </p:nvCxnSpPr>
          <p:spPr>
            <a:xfrm>
              <a:off x="2590330" y="3968997"/>
              <a:ext cx="6625466" cy="0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r Verbinder 142"/>
            <p:cNvCxnSpPr/>
            <p:nvPr/>
          </p:nvCxnSpPr>
          <p:spPr>
            <a:xfrm>
              <a:off x="2641409" y="4897252"/>
              <a:ext cx="6625466" cy="0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r Verbinder 143"/>
            <p:cNvCxnSpPr/>
            <p:nvPr/>
          </p:nvCxnSpPr>
          <p:spPr>
            <a:xfrm>
              <a:off x="5371571" y="5836747"/>
              <a:ext cx="4025480" cy="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r Verbinder 144"/>
            <p:cNvCxnSpPr/>
            <p:nvPr/>
          </p:nvCxnSpPr>
          <p:spPr>
            <a:xfrm flipV="1">
              <a:off x="3934743" y="2062205"/>
              <a:ext cx="0" cy="299323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r Verbinder 145"/>
            <p:cNvCxnSpPr/>
            <p:nvPr/>
          </p:nvCxnSpPr>
          <p:spPr>
            <a:xfrm flipH="1" flipV="1">
              <a:off x="5403921" y="4994047"/>
              <a:ext cx="0" cy="59966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r Verbinder 146"/>
            <p:cNvCxnSpPr/>
            <p:nvPr/>
          </p:nvCxnSpPr>
          <p:spPr>
            <a:xfrm flipV="1">
              <a:off x="4808886" y="4506710"/>
              <a:ext cx="0" cy="386436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r Verbinder 147"/>
            <p:cNvCxnSpPr/>
            <p:nvPr/>
          </p:nvCxnSpPr>
          <p:spPr>
            <a:xfrm flipV="1">
              <a:off x="5892939" y="4506710"/>
              <a:ext cx="0" cy="386436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r Verbinder 148"/>
            <p:cNvCxnSpPr/>
            <p:nvPr/>
          </p:nvCxnSpPr>
          <p:spPr>
            <a:xfrm flipV="1">
              <a:off x="4808886" y="3968997"/>
              <a:ext cx="0" cy="365186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r Verbinder 149"/>
            <p:cNvCxnSpPr/>
            <p:nvPr/>
          </p:nvCxnSpPr>
          <p:spPr>
            <a:xfrm flipV="1">
              <a:off x="5898690" y="3990970"/>
              <a:ext cx="0" cy="241296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r Verbinder 150"/>
            <p:cNvCxnSpPr/>
            <p:nvPr/>
          </p:nvCxnSpPr>
          <p:spPr>
            <a:xfrm flipV="1">
              <a:off x="7396810" y="3488793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r Verbinder 151"/>
            <p:cNvCxnSpPr/>
            <p:nvPr/>
          </p:nvCxnSpPr>
          <p:spPr>
            <a:xfrm flipV="1">
              <a:off x="8344766" y="3453263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r Verbinder 152"/>
            <p:cNvCxnSpPr/>
            <p:nvPr/>
          </p:nvCxnSpPr>
          <p:spPr>
            <a:xfrm flipV="1">
              <a:off x="8800040" y="2560429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r Verbinder 153"/>
            <p:cNvCxnSpPr/>
            <p:nvPr/>
          </p:nvCxnSpPr>
          <p:spPr>
            <a:xfrm flipV="1">
              <a:off x="7721738" y="2553192"/>
              <a:ext cx="0" cy="491481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r Verbinder 154"/>
            <p:cNvCxnSpPr/>
            <p:nvPr/>
          </p:nvCxnSpPr>
          <p:spPr>
            <a:xfrm flipV="1">
              <a:off x="6922358" y="2991337"/>
              <a:ext cx="0" cy="2281687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155"/>
            <p:cNvCxnSpPr/>
            <p:nvPr/>
          </p:nvCxnSpPr>
          <p:spPr>
            <a:xfrm flipV="1">
              <a:off x="4794507" y="2534361"/>
              <a:ext cx="0" cy="491481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r Verbinder 156"/>
            <p:cNvCxnSpPr/>
            <p:nvPr/>
          </p:nvCxnSpPr>
          <p:spPr>
            <a:xfrm flipV="1">
              <a:off x="3440159" y="2534361"/>
              <a:ext cx="0" cy="491481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r Verbinder 157"/>
            <p:cNvCxnSpPr/>
            <p:nvPr/>
          </p:nvCxnSpPr>
          <p:spPr>
            <a:xfrm flipV="1">
              <a:off x="3129607" y="3033329"/>
              <a:ext cx="0" cy="491481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/>
            <p:cNvCxnSpPr/>
            <p:nvPr/>
          </p:nvCxnSpPr>
          <p:spPr>
            <a:xfrm flipV="1">
              <a:off x="6764207" y="2557555"/>
              <a:ext cx="0" cy="510701"/>
            </a:xfrm>
            <a:prstGeom prst="line">
              <a:avLst/>
            </a:prstGeom>
            <a:ln w="76200">
              <a:solidFill>
                <a:srgbClr val="DEA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r Verbinder 159"/>
            <p:cNvCxnSpPr/>
            <p:nvPr/>
          </p:nvCxnSpPr>
          <p:spPr>
            <a:xfrm flipV="1">
              <a:off x="8348591" y="4487111"/>
              <a:ext cx="0" cy="386436"/>
            </a:xfrm>
            <a:prstGeom prst="line">
              <a:avLst/>
            </a:prstGeom>
            <a:ln w="76200">
              <a:solidFill>
                <a:srgbClr val="914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/>
            <p:cNvCxnSpPr/>
            <p:nvPr/>
          </p:nvCxnSpPr>
          <p:spPr>
            <a:xfrm flipV="1">
              <a:off x="4791630" y="2093833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/>
            <p:cNvCxnSpPr/>
            <p:nvPr/>
          </p:nvCxnSpPr>
          <p:spPr>
            <a:xfrm flipV="1">
              <a:off x="6853345" y="2107707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>
            <a:xfrm flipV="1">
              <a:off x="7733238" y="2101956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>
            <a:xfrm flipV="1">
              <a:off x="8348587" y="1610475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>
            <a:xfrm flipV="1">
              <a:off x="6327130" y="1609431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>
            <a:xfrm flipH="1" flipV="1">
              <a:off x="5402749" y="5276974"/>
              <a:ext cx="0" cy="599667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>
            <a:xfrm flipH="1" flipV="1">
              <a:off x="6922305" y="5253974"/>
              <a:ext cx="0" cy="599667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>
            <a:xfrm flipH="1" flipV="1">
              <a:off x="8345270" y="5237967"/>
              <a:ext cx="0" cy="599667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>
            <a:xfrm flipV="1">
              <a:off x="8797166" y="2076580"/>
              <a:ext cx="0" cy="49148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Gleichschenkliges Dreieck 169"/>
            <p:cNvSpPr/>
            <p:nvPr/>
          </p:nvSpPr>
          <p:spPr>
            <a:xfrm>
              <a:off x="8228868" y="3712210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71" name="Gleichschenkliges Dreieck 170"/>
            <p:cNvSpPr/>
            <p:nvPr/>
          </p:nvSpPr>
          <p:spPr>
            <a:xfrm flipV="1">
              <a:off x="8229846" y="3815012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72" name="Textfeld 217"/>
            <p:cNvSpPr txBox="1"/>
            <p:nvPr/>
          </p:nvSpPr>
          <p:spPr>
            <a:xfrm>
              <a:off x="8643776" y="3345316"/>
              <a:ext cx="38311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Batterie</a:t>
              </a:r>
            </a:p>
          </p:txBody>
        </p:sp>
        <p:sp>
          <p:nvSpPr>
            <p:cNvPr id="173" name="Textfeld 218"/>
            <p:cNvSpPr txBox="1"/>
            <p:nvPr/>
          </p:nvSpPr>
          <p:spPr>
            <a:xfrm>
              <a:off x="7713323" y="3443315"/>
              <a:ext cx="13785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PV</a:t>
              </a:r>
            </a:p>
          </p:txBody>
        </p:sp>
        <p:sp>
          <p:nvSpPr>
            <p:cNvPr id="174" name="Textfeld 219"/>
            <p:cNvSpPr txBox="1"/>
            <p:nvPr/>
          </p:nvSpPr>
          <p:spPr>
            <a:xfrm>
              <a:off x="5122093" y="3441633"/>
              <a:ext cx="47288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Windkraft</a:t>
              </a:r>
            </a:p>
          </p:txBody>
        </p:sp>
        <p:sp>
          <p:nvSpPr>
            <p:cNvPr id="175" name="Textfeld 220"/>
            <p:cNvSpPr txBox="1"/>
            <p:nvPr/>
          </p:nvSpPr>
          <p:spPr>
            <a:xfrm>
              <a:off x="5119570" y="4312419"/>
              <a:ext cx="4456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Brenn-</a:t>
              </a:r>
            </a:p>
            <a:p>
              <a:r>
                <a:rPr lang="de-DE" sz="800" b="1" dirty="0" smtClean="0"/>
                <a:t>stoffzelle</a:t>
              </a:r>
            </a:p>
          </p:txBody>
        </p:sp>
        <p:sp>
          <p:nvSpPr>
            <p:cNvPr id="176" name="Textfeld 221"/>
            <p:cNvSpPr txBox="1"/>
            <p:nvPr/>
          </p:nvSpPr>
          <p:spPr>
            <a:xfrm>
              <a:off x="6191054" y="4312419"/>
              <a:ext cx="4696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Elektroly-</a:t>
              </a:r>
            </a:p>
            <a:p>
              <a:r>
                <a:rPr lang="de-DE" sz="800" b="1" dirty="0" smtClean="0"/>
                <a:t>seur</a:t>
              </a:r>
            </a:p>
          </p:txBody>
        </p:sp>
        <p:sp>
          <p:nvSpPr>
            <p:cNvPr id="177" name="Textfeld 222"/>
            <p:cNvSpPr txBox="1"/>
            <p:nvPr/>
          </p:nvSpPr>
          <p:spPr>
            <a:xfrm>
              <a:off x="3418490" y="3370899"/>
              <a:ext cx="4071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Sabatier</a:t>
              </a:r>
            </a:p>
            <a:p>
              <a:r>
                <a:rPr lang="de-DE" sz="800" b="1" dirty="0" smtClean="0"/>
                <a:t>Prozess</a:t>
              </a:r>
            </a:p>
          </p:txBody>
        </p:sp>
        <p:sp>
          <p:nvSpPr>
            <p:cNvPr id="178" name="Textfeld 223"/>
            <p:cNvSpPr txBox="1"/>
            <p:nvPr/>
          </p:nvSpPr>
          <p:spPr>
            <a:xfrm>
              <a:off x="5088382" y="2444356"/>
              <a:ext cx="33342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Gas</a:t>
              </a:r>
            </a:p>
            <a:p>
              <a:r>
                <a:rPr lang="de-DE" sz="800" b="1" dirty="0" smtClean="0"/>
                <a:t>Kessel</a:t>
              </a:r>
            </a:p>
          </p:txBody>
        </p:sp>
        <p:sp>
          <p:nvSpPr>
            <p:cNvPr id="179" name="Textfeld 224"/>
            <p:cNvSpPr txBox="1"/>
            <p:nvPr/>
          </p:nvSpPr>
          <p:spPr>
            <a:xfrm>
              <a:off x="7138386" y="2445737"/>
              <a:ext cx="3173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Gas</a:t>
              </a:r>
            </a:p>
            <a:p>
              <a:r>
                <a:rPr lang="de-DE" sz="800" b="1" dirty="0" smtClean="0"/>
                <a:t>BHKW</a:t>
              </a:r>
            </a:p>
          </p:txBody>
        </p:sp>
        <p:sp>
          <p:nvSpPr>
            <p:cNvPr id="180" name="Textfeld 225"/>
            <p:cNvSpPr txBox="1"/>
            <p:nvPr/>
          </p:nvSpPr>
          <p:spPr>
            <a:xfrm>
              <a:off x="8019832" y="2402822"/>
              <a:ext cx="49372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Elektrisch</a:t>
              </a:r>
            </a:p>
            <a:p>
              <a:r>
                <a:rPr lang="de-DE" sz="800" b="1" dirty="0" smtClean="0"/>
                <a:t>Wärme-</a:t>
              </a:r>
            </a:p>
            <a:p>
              <a:r>
                <a:rPr lang="de-DE" sz="800" b="1" dirty="0" smtClean="0"/>
                <a:t>pump</a:t>
              </a:r>
            </a:p>
          </p:txBody>
        </p:sp>
        <p:sp>
          <p:nvSpPr>
            <p:cNvPr id="181" name="Textfeld 226"/>
            <p:cNvSpPr txBox="1"/>
            <p:nvPr/>
          </p:nvSpPr>
          <p:spPr>
            <a:xfrm>
              <a:off x="8640378" y="4217400"/>
              <a:ext cx="58830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Wasserstoff</a:t>
              </a:r>
            </a:p>
            <a:p>
              <a:r>
                <a:rPr lang="de-DE" sz="800" b="1" dirty="0" smtClean="0"/>
                <a:t>Speicher</a:t>
              </a:r>
            </a:p>
          </p:txBody>
        </p:sp>
        <p:sp>
          <p:nvSpPr>
            <p:cNvPr id="182" name="Textfeld 227"/>
            <p:cNvSpPr txBox="1"/>
            <p:nvPr/>
          </p:nvSpPr>
          <p:spPr>
            <a:xfrm>
              <a:off x="6616553" y="1398165"/>
              <a:ext cx="62998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Solarthermie</a:t>
              </a:r>
            </a:p>
            <a:p>
              <a:r>
                <a:rPr lang="de-DE" sz="800" b="1" dirty="0" smtClean="0"/>
                <a:t>Kollektor</a:t>
              </a:r>
            </a:p>
          </p:txBody>
        </p:sp>
        <p:sp>
          <p:nvSpPr>
            <p:cNvPr id="183" name="Textfeld 228"/>
            <p:cNvSpPr txBox="1"/>
            <p:nvPr/>
          </p:nvSpPr>
          <p:spPr>
            <a:xfrm>
              <a:off x="3231828" y="1781038"/>
              <a:ext cx="4360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b="1" dirty="0" smtClean="0"/>
                <a:t>Gas</a:t>
              </a:r>
            </a:p>
            <a:p>
              <a:pPr algn="ctr"/>
              <a:r>
                <a:rPr lang="de-DE" sz="800" b="1" dirty="0" smtClean="0"/>
                <a:t>Speicher</a:t>
              </a:r>
            </a:p>
          </p:txBody>
        </p:sp>
        <p:sp>
          <p:nvSpPr>
            <p:cNvPr id="184" name="Textfeld 229"/>
            <p:cNvSpPr txBox="1"/>
            <p:nvPr/>
          </p:nvSpPr>
          <p:spPr>
            <a:xfrm>
              <a:off x="1603450" y="2883735"/>
              <a:ext cx="55464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de-DE" sz="800" b="1" dirty="0" smtClean="0"/>
                <a:t>Erdgasnetz</a:t>
              </a:r>
            </a:p>
          </p:txBody>
        </p:sp>
        <p:sp>
          <p:nvSpPr>
            <p:cNvPr id="185" name="Textfeld 230"/>
            <p:cNvSpPr txBox="1"/>
            <p:nvPr/>
          </p:nvSpPr>
          <p:spPr>
            <a:xfrm>
              <a:off x="1656836" y="3834572"/>
              <a:ext cx="50174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de-DE" sz="800" b="1" dirty="0" smtClean="0"/>
                <a:t>Stromnetz</a:t>
              </a:r>
            </a:p>
          </p:txBody>
        </p:sp>
        <p:sp>
          <p:nvSpPr>
            <p:cNvPr id="186" name="Textfeld 231"/>
            <p:cNvSpPr txBox="1"/>
            <p:nvPr/>
          </p:nvSpPr>
          <p:spPr>
            <a:xfrm>
              <a:off x="1566166" y="4770035"/>
              <a:ext cx="58830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de-DE" sz="800" b="1" dirty="0" smtClean="0"/>
                <a:t>Wasserstoff</a:t>
              </a:r>
              <a:endParaRPr lang="de-DE" sz="800" b="1" dirty="0"/>
            </a:p>
            <a:p>
              <a:pPr algn="r"/>
              <a:r>
                <a:rPr lang="de-DE" sz="800" b="1" dirty="0" smtClean="0"/>
                <a:t>Import</a:t>
              </a:r>
            </a:p>
          </p:txBody>
        </p:sp>
        <p:sp>
          <p:nvSpPr>
            <p:cNvPr id="187" name="Textfeld 232"/>
            <p:cNvSpPr txBox="1"/>
            <p:nvPr/>
          </p:nvSpPr>
          <p:spPr>
            <a:xfrm>
              <a:off x="5693487" y="5250445"/>
              <a:ext cx="71173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Absorptions-</a:t>
              </a:r>
            </a:p>
            <a:p>
              <a:r>
                <a:rPr lang="de-DE" sz="800" b="1" dirty="0"/>
                <a:t>k</a:t>
              </a:r>
              <a:r>
                <a:rPr lang="de-DE" sz="800" b="1" dirty="0" smtClean="0"/>
                <a:t>ältemaschine</a:t>
              </a:r>
            </a:p>
          </p:txBody>
        </p:sp>
        <p:sp>
          <p:nvSpPr>
            <p:cNvPr id="188" name="Textfeld 233"/>
            <p:cNvSpPr txBox="1"/>
            <p:nvPr/>
          </p:nvSpPr>
          <p:spPr>
            <a:xfrm>
              <a:off x="7213468" y="5230541"/>
              <a:ext cx="71173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Kompressor-</a:t>
              </a:r>
            </a:p>
            <a:p>
              <a:r>
                <a:rPr lang="de-DE" sz="800" b="1" dirty="0" smtClean="0"/>
                <a:t>kältemaschine</a:t>
              </a:r>
            </a:p>
          </p:txBody>
        </p:sp>
        <p:sp>
          <p:nvSpPr>
            <p:cNvPr id="189" name="Textfeld 234"/>
            <p:cNvSpPr txBox="1"/>
            <p:nvPr/>
          </p:nvSpPr>
          <p:spPr>
            <a:xfrm>
              <a:off x="8629417" y="5210665"/>
              <a:ext cx="67646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Kältespeicher</a:t>
              </a:r>
            </a:p>
          </p:txBody>
        </p:sp>
        <p:sp>
          <p:nvSpPr>
            <p:cNvPr id="190" name="Textfeld 235"/>
            <p:cNvSpPr txBox="1"/>
            <p:nvPr/>
          </p:nvSpPr>
          <p:spPr>
            <a:xfrm>
              <a:off x="9723344" y="5777832"/>
              <a:ext cx="56586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Kältebedarf</a:t>
              </a:r>
            </a:p>
          </p:txBody>
        </p:sp>
        <p:sp>
          <p:nvSpPr>
            <p:cNvPr id="191" name="Textfeld 236"/>
            <p:cNvSpPr txBox="1"/>
            <p:nvPr/>
          </p:nvSpPr>
          <p:spPr>
            <a:xfrm>
              <a:off x="9723343" y="4839804"/>
              <a:ext cx="90249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Wasserstoffbedarf</a:t>
              </a:r>
            </a:p>
          </p:txBody>
        </p:sp>
        <p:sp>
          <p:nvSpPr>
            <p:cNvPr id="192" name="Textfeld 237"/>
            <p:cNvSpPr txBox="1"/>
            <p:nvPr/>
          </p:nvSpPr>
          <p:spPr>
            <a:xfrm>
              <a:off x="9723343" y="3902689"/>
              <a:ext cx="6107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Strombedarf</a:t>
              </a:r>
            </a:p>
          </p:txBody>
        </p:sp>
        <p:sp>
          <p:nvSpPr>
            <p:cNvPr id="193" name="Textfeld 238"/>
            <p:cNvSpPr txBox="1"/>
            <p:nvPr/>
          </p:nvSpPr>
          <p:spPr>
            <a:xfrm>
              <a:off x="8658827" y="1459720"/>
              <a:ext cx="76783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de-DE" sz="800" b="1" dirty="0" smtClean="0"/>
                <a:t>Wärmespeicher</a:t>
              </a:r>
            </a:p>
          </p:txBody>
        </p:sp>
        <p:sp>
          <p:nvSpPr>
            <p:cNvPr id="194" name="Gleichschenkliges Dreieck 193"/>
            <p:cNvSpPr/>
            <p:nvPr/>
          </p:nvSpPr>
          <p:spPr>
            <a:xfrm flipV="1">
              <a:off x="7281189" y="3805694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5" name="Gleichschenkliges Dreieck 194"/>
            <p:cNvSpPr/>
            <p:nvPr/>
          </p:nvSpPr>
          <p:spPr>
            <a:xfrm flipV="1">
              <a:off x="5779406" y="4068242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6" name="Gleichschenkliges Dreieck 195"/>
            <p:cNvSpPr/>
            <p:nvPr/>
          </p:nvSpPr>
          <p:spPr>
            <a:xfrm rot="10800000" flipV="1">
              <a:off x="4696817" y="4062849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7" name="Gleichschenkliges Dreieck 196"/>
            <p:cNvSpPr/>
            <p:nvPr/>
          </p:nvSpPr>
          <p:spPr>
            <a:xfrm rot="10800000" flipV="1">
              <a:off x="4693669" y="4737457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8" name="Gleichschenkliges Dreieck 197"/>
            <p:cNvSpPr/>
            <p:nvPr/>
          </p:nvSpPr>
          <p:spPr>
            <a:xfrm flipV="1">
              <a:off x="5774336" y="4734341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9" name="Gleichschenkliges Dreieck 198"/>
            <p:cNvSpPr/>
            <p:nvPr/>
          </p:nvSpPr>
          <p:spPr>
            <a:xfrm flipV="1">
              <a:off x="5288777" y="5659119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0" name="Gleichschenkliges Dreieck 199"/>
            <p:cNvSpPr/>
            <p:nvPr/>
          </p:nvSpPr>
          <p:spPr>
            <a:xfrm flipV="1">
              <a:off x="6806715" y="5659119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1" name="Gleichschenkliges Dreieck 200"/>
            <p:cNvSpPr/>
            <p:nvPr/>
          </p:nvSpPr>
          <p:spPr>
            <a:xfrm rot="16200000" flipV="1">
              <a:off x="8919869" y="5797604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2" name="Gleichschenkliges Dreieck 201"/>
            <p:cNvSpPr/>
            <p:nvPr/>
          </p:nvSpPr>
          <p:spPr>
            <a:xfrm rot="16200000" flipV="1">
              <a:off x="2700092" y="4860733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3" name="Gleichschenkliges Dreieck 202"/>
            <p:cNvSpPr/>
            <p:nvPr/>
          </p:nvSpPr>
          <p:spPr>
            <a:xfrm rot="10800000" flipV="1">
              <a:off x="3005149" y="3795613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4" name="Gleichschenkliges Dreieck 203"/>
            <p:cNvSpPr/>
            <p:nvPr/>
          </p:nvSpPr>
          <p:spPr>
            <a:xfrm rot="10800000" flipV="1">
              <a:off x="3012767" y="3121465"/>
              <a:ext cx="233693" cy="77352"/>
            </a:xfrm>
            <a:prstGeom prst="triangle">
              <a:avLst/>
            </a:prstGeom>
            <a:solidFill>
              <a:srgbClr val="DEA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5" name="Gleichschenkliges Dreieck 204"/>
            <p:cNvSpPr/>
            <p:nvPr/>
          </p:nvSpPr>
          <p:spPr>
            <a:xfrm rot="10800000" flipV="1">
              <a:off x="4677658" y="2856085"/>
              <a:ext cx="233693" cy="77352"/>
            </a:xfrm>
            <a:prstGeom prst="triangle">
              <a:avLst/>
            </a:prstGeom>
            <a:solidFill>
              <a:srgbClr val="DEA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6" name="Gleichschenkliges Dreieck 205"/>
            <p:cNvSpPr/>
            <p:nvPr/>
          </p:nvSpPr>
          <p:spPr>
            <a:xfrm rot="16200000" flipV="1">
              <a:off x="6479104" y="2990628"/>
              <a:ext cx="233693" cy="77352"/>
            </a:xfrm>
            <a:prstGeom prst="triangle">
              <a:avLst/>
            </a:prstGeom>
            <a:solidFill>
              <a:srgbClr val="DEA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7" name="Gleichschenkliges Dreieck 206"/>
            <p:cNvSpPr/>
            <p:nvPr/>
          </p:nvSpPr>
          <p:spPr>
            <a:xfrm rot="10800000" flipV="1">
              <a:off x="4674782" y="2199964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8" name="Gleichschenkliges Dreieck 207"/>
            <p:cNvSpPr/>
            <p:nvPr/>
          </p:nvSpPr>
          <p:spPr>
            <a:xfrm rot="10800000" flipV="1">
              <a:off x="6739377" y="2200194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09" name="Gleichschenkliges Dreieck 208"/>
            <p:cNvSpPr/>
            <p:nvPr/>
          </p:nvSpPr>
          <p:spPr>
            <a:xfrm flipV="1">
              <a:off x="6212047" y="1921263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0" name="Gleichschenkliges Dreieck 209"/>
            <p:cNvSpPr/>
            <p:nvPr/>
          </p:nvSpPr>
          <p:spPr>
            <a:xfrm rot="10800000" flipV="1">
              <a:off x="7617488" y="2197050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1" name="Gleichschenkliges Dreieck 210"/>
            <p:cNvSpPr/>
            <p:nvPr/>
          </p:nvSpPr>
          <p:spPr>
            <a:xfrm rot="10800000" flipV="1">
              <a:off x="8681286" y="2197905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2" name="Gleichschenkliges Dreieck 211"/>
            <p:cNvSpPr/>
            <p:nvPr/>
          </p:nvSpPr>
          <p:spPr>
            <a:xfrm rot="10800000" flipV="1">
              <a:off x="7605870" y="2863570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3" name="Gleichschenkliges Dreieck 212"/>
            <p:cNvSpPr/>
            <p:nvPr/>
          </p:nvSpPr>
          <p:spPr>
            <a:xfrm flipV="1">
              <a:off x="6807665" y="2870297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4" name="Gleichschenkliges Dreieck 213"/>
            <p:cNvSpPr/>
            <p:nvPr/>
          </p:nvSpPr>
          <p:spPr>
            <a:xfrm rot="10800000" flipV="1">
              <a:off x="8685598" y="2866507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5" name="Gleichschenkliges Dreieck 214"/>
            <p:cNvSpPr/>
            <p:nvPr/>
          </p:nvSpPr>
          <p:spPr>
            <a:xfrm>
              <a:off x="8231421" y="4637081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6" name="Gleichschenkliges Dreieck 215"/>
            <p:cNvSpPr/>
            <p:nvPr/>
          </p:nvSpPr>
          <p:spPr>
            <a:xfrm flipV="1">
              <a:off x="8232399" y="4739883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7" name="Gleichschenkliges Dreieck 216"/>
            <p:cNvSpPr/>
            <p:nvPr/>
          </p:nvSpPr>
          <p:spPr>
            <a:xfrm>
              <a:off x="8230762" y="5574964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8" name="Gleichschenkliges Dreieck 217"/>
            <p:cNvSpPr/>
            <p:nvPr/>
          </p:nvSpPr>
          <p:spPr>
            <a:xfrm flipV="1">
              <a:off x="8231740" y="5677766"/>
              <a:ext cx="233693" cy="77352"/>
            </a:xfrm>
            <a:prstGeom prst="triangle">
              <a:avLst/>
            </a:prstGeom>
            <a:solidFill>
              <a:srgbClr val="4472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19" name="Gleichschenkliges Dreieck 218"/>
            <p:cNvSpPr/>
            <p:nvPr/>
          </p:nvSpPr>
          <p:spPr>
            <a:xfrm>
              <a:off x="8230251" y="1832558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20" name="Gleichschenkliges Dreieck 219"/>
            <p:cNvSpPr/>
            <p:nvPr/>
          </p:nvSpPr>
          <p:spPr>
            <a:xfrm flipV="1">
              <a:off x="8231229" y="1935360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21" name="Gleichschenkliges Dreieck 220"/>
            <p:cNvSpPr/>
            <p:nvPr/>
          </p:nvSpPr>
          <p:spPr>
            <a:xfrm rot="16200000" flipV="1">
              <a:off x="8919868" y="3931858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22" name="Gleichschenkliges Dreieck 221"/>
            <p:cNvSpPr/>
            <p:nvPr/>
          </p:nvSpPr>
          <p:spPr>
            <a:xfrm rot="16200000" flipV="1">
              <a:off x="8919867" y="4862160"/>
              <a:ext cx="233693" cy="77352"/>
            </a:xfrm>
            <a:prstGeom prst="triangle">
              <a:avLst/>
            </a:prstGeom>
            <a:solidFill>
              <a:srgbClr val="9148C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223" name="Gruppieren 222"/>
            <p:cNvGrpSpPr/>
            <p:nvPr/>
          </p:nvGrpSpPr>
          <p:grpSpPr>
            <a:xfrm rot="5400000">
              <a:off x="2748911" y="3875731"/>
              <a:ext cx="237546" cy="180154"/>
              <a:chOff x="6353895" y="4446587"/>
              <a:chExt cx="237546" cy="180154"/>
            </a:xfrm>
          </p:grpSpPr>
          <p:sp>
            <p:nvSpPr>
              <p:cNvPr id="264" name="Gleichschenkliges Dreieck 263"/>
              <p:cNvSpPr/>
              <p:nvPr/>
            </p:nvSpPr>
            <p:spPr>
              <a:xfrm>
                <a:off x="6353895" y="4446587"/>
                <a:ext cx="233693" cy="77352"/>
              </a:xfrm>
              <a:prstGeom prst="triangle">
                <a:avLst/>
              </a:prstGeom>
              <a:solidFill>
                <a:srgbClr val="16821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265" name="Gleichschenkliges Dreieck 264"/>
              <p:cNvSpPr/>
              <p:nvPr/>
            </p:nvSpPr>
            <p:spPr>
              <a:xfrm flipV="1">
                <a:off x="6357748" y="4549389"/>
                <a:ext cx="233693" cy="77352"/>
              </a:xfrm>
              <a:prstGeom prst="triangle">
                <a:avLst/>
              </a:prstGeom>
              <a:solidFill>
                <a:srgbClr val="16821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  <p:grpSp>
          <p:nvGrpSpPr>
            <p:cNvPr id="224" name="Gruppieren 223"/>
            <p:cNvGrpSpPr/>
            <p:nvPr/>
          </p:nvGrpSpPr>
          <p:grpSpPr>
            <a:xfrm rot="5400000">
              <a:off x="2754740" y="2938109"/>
              <a:ext cx="234670" cy="180154"/>
              <a:chOff x="6356771" y="4446587"/>
              <a:chExt cx="234670" cy="180154"/>
            </a:xfrm>
            <a:solidFill>
              <a:srgbClr val="DEA900"/>
            </a:solidFill>
          </p:grpSpPr>
          <p:sp>
            <p:nvSpPr>
              <p:cNvPr id="262" name="Gleichschenkliges Dreieck 261"/>
              <p:cNvSpPr/>
              <p:nvPr/>
            </p:nvSpPr>
            <p:spPr>
              <a:xfrm>
                <a:off x="6356771" y="4446587"/>
                <a:ext cx="233693" cy="77352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263" name="Gleichschenkliges Dreieck 262"/>
              <p:cNvSpPr/>
              <p:nvPr/>
            </p:nvSpPr>
            <p:spPr>
              <a:xfrm flipV="1">
                <a:off x="6357748" y="4549389"/>
                <a:ext cx="233693" cy="77352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  <p:grpSp>
          <p:nvGrpSpPr>
            <p:cNvPr id="225" name="Gruppieren 224"/>
            <p:cNvGrpSpPr/>
            <p:nvPr/>
          </p:nvGrpSpPr>
          <p:grpSpPr>
            <a:xfrm>
              <a:off x="3325645" y="2755705"/>
              <a:ext cx="234671" cy="180154"/>
              <a:chOff x="6356770" y="4446587"/>
              <a:chExt cx="234671" cy="180154"/>
            </a:xfrm>
            <a:solidFill>
              <a:srgbClr val="DEA900"/>
            </a:solidFill>
          </p:grpSpPr>
          <p:sp>
            <p:nvSpPr>
              <p:cNvPr id="260" name="Gleichschenkliges Dreieck 259"/>
              <p:cNvSpPr/>
              <p:nvPr/>
            </p:nvSpPr>
            <p:spPr>
              <a:xfrm>
                <a:off x="6356770" y="4446587"/>
                <a:ext cx="233693" cy="77352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261" name="Gleichschenkliges Dreieck 260"/>
              <p:cNvSpPr/>
              <p:nvPr/>
            </p:nvSpPr>
            <p:spPr>
              <a:xfrm flipV="1">
                <a:off x="6357748" y="4549389"/>
                <a:ext cx="233693" cy="77352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  <p:cxnSp>
          <p:nvCxnSpPr>
            <p:cNvPr id="226" name="Gerader Verbinder 225"/>
            <p:cNvCxnSpPr/>
            <p:nvPr/>
          </p:nvCxnSpPr>
          <p:spPr>
            <a:xfrm>
              <a:off x="3924421" y="2099584"/>
              <a:ext cx="5387454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r Verbinder 226"/>
            <p:cNvCxnSpPr/>
            <p:nvPr/>
          </p:nvCxnSpPr>
          <p:spPr>
            <a:xfrm>
              <a:off x="3940900" y="4425841"/>
              <a:ext cx="850730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Gleichschenkliges Dreieck 227"/>
            <p:cNvSpPr/>
            <p:nvPr/>
          </p:nvSpPr>
          <p:spPr>
            <a:xfrm rot="16200000" flipV="1">
              <a:off x="8917317" y="2065125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pic>
          <p:nvPicPr>
            <p:cNvPr id="229" name="Grafik 2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0407" y="5595500"/>
              <a:ext cx="508490" cy="487774"/>
            </a:xfrm>
            <a:prstGeom prst="rect">
              <a:avLst/>
            </a:prstGeom>
          </p:spPr>
        </p:pic>
        <p:pic>
          <p:nvPicPr>
            <p:cNvPr id="230" name="Grafik 2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8503" y="4656559"/>
              <a:ext cx="510394" cy="489600"/>
            </a:xfrm>
            <a:prstGeom prst="rect">
              <a:avLst/>
            </a:prstGeom>
          </p:spPr>
        </p:pic>
        <p:pic>
          <p:nvPicPr>
            <p:cNvPr id="231" name="Grafik 2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8503" y="3719444"/>
              <a:ext cx="510394" cy="489600"/>
            </a:xfrm>
            <a:prstGeom prst="rect">
              <a:avLst/>
            </a:prstGeom>
          </p:spPr>
        </p:pic>
        <p:pic>
          <p:nvPicPr>
            <p:cNvPr id="232" name="Grafik 2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8503" y="1855172"/>
              <a:ext cx="510394" cy="489600"/>
            </a:xfrm>
            <a:prstGeom prst="rect">
              <a:avLst/>
            </a:prstGeom>
          </p:spPr>
        </p:pic>
        <p:pic>
          <p:nvPicPr>
            <p:cNvPr id="233" name="Grafik 2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5373" y="1281738"/>
              <a:ext cx="510394" cy="489600"/>
            </a:xfrm>
            <a:prstGeom prst="rect">
              <a:avLst/>
            </a:prstGeom>
          </p:spPr>
        </p:pic>
        <p:pic>
          <p:nvPicPr>
            <p:cNvPr id="234" name="Grafik 2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8006" y="1281738"/>
              <a:ext cx="508287" cy="489600"/>
            </a:xfrm>
            <a:prstGeom prst="rect">
              <a:avLst/>
            </a:prstGeom>
          </p:spPr>
        </p:pic>
        <p:pic>
          <p:nvPicPr>
            <p:cNvPr id="235" name="Grafik 2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4641" y="2227873"/>
              <a:ext cx="510394" cy="489600"/>
            </a:xfrm>
            <a:prstGeom prst="rect">
              <a:avLst/>
            </a:prstGeom>
          </p:spPr>
        </p:pic>
        <p:pic>
          <p:nvPicPr>
            <p:cNvPr id="236" name="Grafik 2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1066" y="2789470"/>
              <a:ext cx="510394" cy="489600"/>
            </a:xfrm>
            <a:prstGeom prst="rect">
              <a:avLst/>
            </a:prstGeom>
          </p:spPr>
        </p:pic>
        <p:pic>
          <p:nvPicPr>
            <p:cNvPr id="237" name="Grafik 23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1066" y="3723166"/>
              <a:ext cx="510394" cy="489600"/>
            </a:xfrm>
            <a:prstGeom prst="rect">
              <a:avLst/>
            </a:prstGeom>
          </p:spPr>
        </p:pic>
        <p:pic>
          <p:nvPicPr>
            <p:cNvPr id="238" name="Grafik 23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440" y="4661926"/>
              <a:ext cx="510394" cy="489600"/>
            </a:xfrm>
            <a:prstGeom prst="rect">
              <a:avLst/>
            </a:prstGeom>
          </p:spPr>
        </p:pic>
        <p:pic>
          <p:nvPicPr>
            <p:cNvPr id="239" name="Grafik 23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0305" y="3247762"/>
              <a:ext cx="510394" cy="489600"/>
            </a:xfrm>
            <a:prstGeom prst="rect">
              <a:avLst/>
            </a:prstGeom>
          </p:spPr>
        </p:pic>
        <p:pic>
          <p:nvPicPr>
            <p:cNvPr id="240" name="Grafik 23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619" y="4190729"/>
              <a:ext cx="510394" cy="489600"/>
            </a:xfrm>
            <a:prstGeom prst="rect">
              <a:avLst/>
            </a:prstGeom>
          </p:spPr>
        </p:pic>
        <p:pic>
          <p:nvPicPr>
            <p:cNvPr id="241" name="Grafik 24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687" y="4190729"/>
              <a:ext cx="510394" cy="489600"/>
            </a:xfrm>
            <a:prstGeom prst="rect">
              <a:avLst/>
            </a:prstGeom>
          </p:spPr>
        </p:pic>
        <p:pic>
          <p:nvPicPr>
            <p:cNvPr id="242" name="Grafik 24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746" y="2315084"/>
              <a:ext cx="510394" cy="489600"/>
            </a:xfrm>
            <a:prstGeom prst="rect">
              <a:avLst/>
            </a:prstGeom>
          </p:spPr>
        </p:pic>
        <p:pic>
          <p:nvPicPr>
            <p:cNvPr id="243" name="Grafik 24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626" y="2320606"/>
              <a:ext cx="510394" cy="489600"/>
            </a:xfrm>
            <a:prstGeom prst="rect">
              <a:avLst/>
            </a:prstGeom>
          </p:spPr>
        </p:pic>
        <p:pic>
          <p:nvPicPr>
            <p:cNvPr id="244" name="Grafik 24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397" y="5116445"/>
              <a:ext cx="510394" cy="489600"/>
            </a:xfrm>
            <a:prstGeom prst="rect">
              <a:avLst/>
            </a:prstGeom>
          </p:spPr>
        </p:pic>
        <p:pic>
          <p:nvPicPr>
            <p:cNvPr id="245" name="Grafik 24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3197" y="5114526"/>
              <a:ext cx="510394" cy="489600"/>
            </a:xfrm>
            <a:prstGeom prst="rect">
              <a:avLst/>
            </a:prstGeom>
          </p:spPr>
        </p:pic>
        <p:pic>
          <p:nvPicPr>
            <p:cNvPr id="246" name="Grafik 24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638" y="5027420"/>
              <a:ext cx="510394" cy="489600"/>
            </a:xfrm>
            <a:prstGeom prst="rect">
              <a:avLst/>
            </a:prstGeom>
          </p:spPr>
        </p:pic>
        <p:pic>
          <p:nvPicPr>
            <p:cNvPr id="247" name="Grafik 246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638" y="4095710"/>
              <a:ext cx="510394" cy="489600"/>
            </a:xfrm>
            <a:prstGeom prst="rect">
              <a:avLst/>
            </a:prstGeom>
          </p:spPr>
        </p:pic>
        <p:pic>
          <p:nvPicPr>
            <p:cNvPr id="248" name="Grafik 247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70" y="3162071"/>
              <a:ext cx="510394" cy="489600"/>
            </a:xfrm>
            <a:prstGeom prst="rect">
              <a:avLst/>
            </a:prstGeom>
          </p:spPr>
        </p:pic>
        <p:pic>
          <p:nvPicPr>
            <p:cNvPr id="249" name="Grafik 248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864" y="3258388"/>
              <a:ext cx="510394" cy="489600"/>
            </a:xfrm>
            <a:prstGeom prst="rect">
              <a:avLst/>
            </a:prstGeom>
          </p:spPr>
        </p:pic>
        <p:pic>
          <p:nvPicPr>
            <p:cNvPr id="250" name="Grafik 249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6552" y="2315084"/>
              <a:ext cx="510394" cy="489600"/>
            </a:xfrm>
            <a:prstGeom prst="rect">
              <a:avLst/>
            </a:prstGeom>
          </p:spPr>
        </p:pic>
        <p:pic>
          <p:nvPicPr>
            <p:cNvPr id="251" name="Grafik 250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8686" y="2322321"/>
              <a:ext cx="510394" cy="489600"/>
            </a:xfrm>
            <a:prstGeom prst="rect">
              <a:avLst/>
            </a:prstGeom>
          </p:spPr>
        </p:pic>
        <p:sp>
          <p:nvSpPr>
            <p:cNvPr id="252" name="Gleichschenkliges Dreieck 251"/>
            <p:cNvSpPr/>
            <p:nvPr/>
          </p:nvSpPr>
          <p:spPr>
            <a:xfrm rot="5400000" flipV="1">
              <a:off x="4233098" y="4388537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53" name="Gleichschenkliges Dreieck 252"/>
            <p:cNvSpPr/>
            <p:nvPr/>
          </p:nvSpPr>
          <p:spPr>
            <a:xfrm flipV="1">
              <a:off x="6804071" y="4983834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254" name="Gerader Verbinder 253"/>
            <p:cNvCxnSpPr/>
            <p:nvPr/>
          </p:nvCxnSpPr>
          <p:spPr>
            <a:xfrm>
              <a:off x="3900238" y="5031733"/>
              <a:ext cx="1536028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Gleichschenkliges Dreieck 254"/>
            <p:cNvSpPr/>
            <p:nvPr/>
          </p:nvSpPr>
          <p:spPr>
            <a:xfrm rot="16200000" flipV="1">
              <a:off x="4649335" y="4996853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256" name="Gerader Verbinder 255"/>
            <p:cNvCxnSpPr/>
            <p:nvPr/>
          </p:nvCxnSpPr>
          <p:spPr>
            <a:xfrm flipV="1">
              <a:off x="4807733" y="3738978"/>
              <a:ext cx="0" cy="241296"/>
            </a:xfrm>
            <a:prstGeom prst="line">
              <a:avLst/>
            </a:prstGeom>
            <a:ln w="76200">
              <a:solidFill>
                <a:srgbClr val="1682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Gleichschenkliges Dreieck 256"/>
            <p:cNvSpPr/>
            <p:nvPr/>
          </p:nvSpPr>
          <p:spPr>
            <a:xfrm flipV="1">
              <a:off x="4693819" y="3793065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pic>
          <p:nvPicPr>
            <p:cNvPr id="258" name="Grafik 257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687" y="3258388"/>
              <a:ext cx="510394" cy="489600"/>
            </a:xfrm>
            <a:prstGeom prst="rect">
              <a:avLst/>
            </a:prstGeom>
          </p:spPr>
        </p:pic>
        <p:sp>
          <p:nvSpPr>
            <p:cNvPr id="259" name="Gleichschenkliges Dreieck 258"/>
            <p:cNvSpPr/>
            <p:nvPr/>
          </p:nvSpPr>
          <p:spPr>
            <a:xfrm rot="10800000" flipV="1">
              <a:off x="3817644" y="4611695"/>
              <a:ext cx="233693" cy="77352"/>
            </a:xfrm>
            <a:prstGeom prst="triangl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53" y="3894221"/>
            <a:ext cx="1202317" cy="114895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99" y="1689111"/>
            <a:ext cx="1147199" cy="109914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3" y="3897356"/>
            <a:ext cx="1336122" cy="12768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5" y="2193624"/>
            <a:ext cx="1160610" cy="110896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278" y="808106"/>
            <a:ext cx="1079373" cy="10313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5" y="983855"/>
            <a:ext cx="750874" cy="71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Homo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2609850" y="2184962"/>
            <a:ext cx="1783041" cy="0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286948" y="2093235"/>
            <a:ext cx="68599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Wärmebedarf</a:t>
            </a:r>
          </a:p>
        </p:txBody>
      </p:sp>
      <p:cxnSp>
        <p:nvCxnSpPr>
          <p:cNvPr id="11" name="Gerader Verbinder 10"/>
          <p:cNvCxnSpPr/>
          <p:nvPr/>
        </p:nvCxnSpPr>
        <p:spPr>
          <a:xfrm>
            <a:off x="2507365" y="4758296"/>
            <a:ext cx="5364095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876468" y="1555709"/>
            <a:ext cx="348017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Gas</a:t>
            </a:r>
          </a:p>
          <a:p>
            <a:r>
              <a:rPr lang="de-DE" sz="800" b="1" dirty="0"/>
              <a:t>Kessel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166837" y="1614702"/>
            <a:ext cx="57891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Erdgasnetz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222052" y="4178810"/>
            <a:ext cx="523698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Stromnetz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8286948" y="4664515"/>
            <a:ext cx="63747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Strombedarf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6396241" y="1748480"/>
            <a:ext cx="6732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 err="1" smtClean="0"/>
              <a:t>HomoStorage</a:t>
            </a:r>
            <a:endParaRPr lang="de-DE" sz="800" b="1" dirty="0"/>
          </a:p>
        </p:txBody>
      </p:sp>
      <p:sp>
        <p:nvSpPr>
          <p:cNvPr id="131" name="Gleichschenkliges Dreieck 130"/>
          <p:cNvSpPr/>
          <p:nvPr/>
        </p:nvSpPr>
        <p:spPr>
          <a:xfrm rot="5400000">
            <a:off x="3156962" y="2144594"/>
            <a:ext cx="243920" cy="80737"/>
          </a:xfrm>
          <a:prstGeom prst="triangle">
            <a:avLst/>
          </a:prstGeom>
          <a:solidFill>
            <a:srgbClr val="DE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/>
          <p:cNvCxnSpPr/>
          <p:nvPr/>
        </p:nvCxnSpPr>
        <p:spPr>
          <a:xfrm>
            <a:off x="4392891" y="2184962"/>
            <a:ext cx="347856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leichschenkliges Dreieck 96"/>
          <p:cNvSpPr/>
          <p:nvPr/>
        </p:nvSpPr>
        <p:spPr>
          <a:xfrm rot="16200000" flipV="1">
            <a:off x="7222210" y="2144594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81" y="4473252"/>
            <a:ext cx="532730" cy="511027"/>
          </a:xfrm>
          <a:prstGeom prst="rect">
            <a:avLst/>
          </a:prstGeom>
        </p:spPr>
      </p:pic>
      <p:pic>
        <p:nvPicPr>
          <p:cNvPr id="101" name="Grafik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81" y="1901972"/>
            <a:ext cx="532730" cy="511027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188" y="1929449"/>
            <a:ext cx="532730" cy="511027"/>
          </a:xfrm>
          <a:prstGeom prst="rect">
            <a:avLst/>
          </a:prstGeom>
        </p:spPr>
      </p:pic>
      <p:pic>
        <p:nvPicPr>
          <p:cNvPr id="105" name="Grafik 1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00" y="1929449"/>
            <a:ext cx="532730" cy="511027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00" y="4473252"/>
            <a:ext cx="532730" cy="511027"/>
          </a:xfrm>
          <a:prstGeom prst="rect">
            <a:avLst/>
          </a:prstGeom>
        </p:spPr>
      </p:pic>
      <p:pic>
        <p:nvPicPr>
          <p:cNvPr id="112" name="Grafik 1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94" y="1929449"/>
            <a:ext cx="532730" cy="511027"/>
          </a:xfrm>
          <a:prstGeom prst="rect">
            <a:avLst/>
          </a:prstGeom>
        </p:spPr>
      </p:pic>
      <p:sp>
        <p:nvSpPr>
          <p:cNvPr id="188" name="Gleichschenkliges Dreieck 187"/>
          <p:cNvSpPr/>
          <p:nvPr/>
        </p:nvSpPr>
        <p:spPr>
          <a:xfrm rot="16200000" flipV="1">
            <a:off x="5205023" y="2144594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Gleichschenkliges Dreieck 55"/>
          <p:cNvSpPr/>
          <p:nvPr/>
        </p:nvSpPr>
        <p:spPr>
          <a:xfrm rot="16200000" flipV="1">
            <a:off x="5266759" y="471792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/>
          <p:cNvCxnSpPr/>
          <p:nvPr/>
        </p:nvCxnSpPr>
        <p:spPr>
          <a:xfrm>
            <a:off x="4024313" y="3505918"/>
            <a:ext cx="416439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HeatExchanger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7845711" y="1575806"/>
            <a:ext cx="68599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Wärmebedarf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733463" y="1588280"/>
            <a:ext cx="54822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 smtClean="0"/>
              <a:t>Wärmenetz</a:t>
            </a:r>
            <a:endParaRPr lang="de-DE" sz="800" b="1" dirty="0"/>
          </a:p>
        </p:txBody>
      </p:sp>
      <p:sp>
        <p:nvSpPr>
          <p:cNvPr id="62" name="Textfeld 61"/>
          <p:cNvSpPr txBox="1"/>
          <p:nvPr/>
        </p:nvSpPr>
        <p:spPr>
          <a:xfrm>
            <a:off x="6232973" y="2810655"/>
            <a:ext cx="6732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 err="1" smtClean="0"/>
              <a:t>HomoStorage</a:t>
            </a:r>
            <a:endParaRPr lang="de-DE" sz="800" b="1" dirty="0"/>
          </a:p>
        </p:txBody>
      </p:sp>
      <p:cxnSp>
        <p:nvCxnSpPr>
          <p:cNvPr id="95" name="Gerader Verbinder 94"/>
          <p:cNvCxnSpPr/>
          <p:nvPr/>
        </p:nvCxnSpPr>
        <p:spPr>
          <a:xfrm>
            <a:off x="3067050" y="2184962"/>
            <a:ext cx="480441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leichschenkliges Dreieck 96"/>
          <p:cNvSpPr/>
          <p:nvPr/>
        </p:nvSpPr>
        <p:spPr>
          <a:xfrm rot="16200000" flipV="1">
            <a:off x="6570542" y="2144593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Gleichschenkliges Dreieck 187"/>
          <p:cNvSpPr/>
          <p:nvPr/>
        </p:nvSpPr>
        <p:spPr>
          <a:xfrm rot="16200000" flipV="1">
            <a:off x="5520935" y="3465549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56" y="1832156"/>
            <a:ext cx="753442" cy="720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80" y="1832156"/>
            <a:ext cx="753534" cy="72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228" y="3137419"/>
            <a:ext cx="753534" cy="720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04" y="3137419"/>
            <a:ext cx="752000" cy="72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287" y="1832156"/>
            <a:ext cx="751475" cy="72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80" y="3137419"/>
            <a:ext cx="753534" cy="720000"/>
          </a:xfrm>
          <a:prstGeom prst="rect">
            <a:avLst/>
          </a:prstGeom>
        </p:spPr>
      </p:pic>
      <p:sp>
        <p:nvSpPr>
          <p:cNvPr id="30" name="Gleichschenkliges Dreieck 29"/>
          <p:cNvSpPr/>
          <p:nvPr/>
        </p:nvSpPr>
        <p:spPr>
          <a:xfrm rot="16200000" flipV="1">
            <a:off x="7333983" y="3465549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/>
          <p:cNvCxnSpPr/>
          <p:nvPr/>
        </p:nvCxnSpPr>
        <p:spPr>
          <a:xfrm>
            <a:off x="4025207" y="2184961"/>
            <a:ext cx="0" cy="135906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leichschenkliges Dreieck 34"/>
          <p:cNvSpPr/>
          <p:nvPr/>
        </p:nvSpPr>
        <p:spPr>
          <a:xfrm rot="16200000" flipV="1">
            <a:off x="3519751" y="2144593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Gleichschenkliges Dreieck 35"/>
          <p:cNvSpPr/>
          <p:nvPr/>
        </p:nvSpPr>
        <p:spPr>
          <a:xfrm flipV="1">
            <a:off x="3902352" y="2824122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7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erader Verbinder 73"/>
          <p:cNvCxnSpPr/>
          <p:nvPr/>
        </p:nvCxnSpPr>
        <p:spPr>
          <a:xfrm flipV="1">
            <a:off x="7133450" y="1874777"/>
            <a:ext cx="0" cy="7685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Simp_district</a:t>
            </a:r>
            <a:endParaRPr lang="de-DE" dirty="0"/>
          </a:p>
        </p:txBody>
      </p:sp>
      <p:cxnSp>
        <p:nvCxnSpPr>
          <p:cNvPr id="68" name="Gerader Verbinder 67"/>
          <p:cNvCxnSpPr/>
          <p:nvPr/>
        </p:nvCxnSpPr>
        <p:spPr>
          <a:xfrm>
            <a:off x="3681612" y="2638866"/>
            <a:ext cx="842504" cy="0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4454043" y="3549210"/>
            <a:ext cx="87302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3690731" y="3541706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r Verbinder 176"/>
          <p:cNvCxnSpPr/>
          <p:nvPr/>
        </p:nvCxnSpPr>
        <p:spPr>
          <a:xfrm flipV="1">
            <a:off x="5293165" y="1849376"/>
            <a:ext cx="0" cy="254261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420144" y="2720549"/>
            <a:ext cx="87302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/>
          <p:cNvCxnSpPr/>
          <p:nvPr/>
        </p:nvCxnSpPr>
        <p:spPr>
          <a:xfrm>
            <a:off x="4498298" y="4368093"/>
            <a:ext cx="83352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3721980" y="436809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3052909" y="1873878"/>
            <a:ext cx="1311052" cy="0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730007" y="1782151"/>
            <a:ext cx="68599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Wärmebedarf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199352" y="2225323"/>
            <a:ext cx="69603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Elektrokessel</a:t>
            </a:r>
          </a:p>
        </p:txBody>
      </p:sp>
      <p:cxnSp>
        <p:nvCxnSpPr>
          <p:cNvPr id="10" name="Gerader Verbinder 9"/>
          <p:cNvCxnSpPr/>
          <p:nvPr/>
        </p:nvCxnSpPr>
        <p:spPr>
          <a:xfrm>
            <a:off x="3681612" y="2849133"/>
            <a:ext cx="864830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2950424" y="5239066"/>
            <a:ext cx="5364095" cy="0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6042465" y="4418451"/>
            <a:ext cx="0" cy="791084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66081" y="4391992"/>
            <a:ext cx="0" cy="880206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3716822" y="2821432"/>
            <a:ext cx="5158" cy="2450766"/>
          </a:xfrm>
          <a:prstGeom prst="line">
            <a:avLst/>
          </a:prstGeom>
          <a:ln w="76200">
            <a:solidFill>
              <a:srgbClr val="1682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6042465" y="1873878"/>
            <a:ext cx="0" cy="7685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leichschenkliges Dreieck 39"/>
          <p:cNvSpPr/>
          <p:nvPr/>
        </p:nvSpPr>
        <p:spPr>
          <a:xfrm flipV="1">
            <a:off x="7050471" y="493291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7551586" y="4303843"/>
            <a:ext cx="399884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Batterie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467113" y="4323056"/>
            <a:ext cx="143891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PV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319527" y="1244625"/>
            <a:ext cx="348017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Gas</a:t>
            </a:r>
          </a:p>
          <a:p>
            <a:r>
              <a:rPr lang="de-DE" sz="800" b="1" dirty="0"/>
              <a:t>Kessel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4297895" y="4682064"/>
            <a:ext cx="515332" cy="385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Elektrisch</a:t>
            </a:r>
          </a:p>
          <a:p>
            <a:r>
              <a:rPr lang="de-DE" sz="800" b="1" dirty="0"/>
              <a:t>Wärme-</a:t>
            </a:r>
          </a:p>
          <a:p>
            <a:r>
              <a:rPr lang="de-DE" sz="800" b="1" dirty="0"/>
              <a:t>pump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770179" y="3031438"/>
            <a:ext cx="657551" cy="256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Solarthermie</a:t>
            </a:r>
          </a:p>
          <a:p>
            <a:r>
              <a:rPr lang="de-DE" sz="800" b="1" dirty="0"/>
              <a:t>Kollektor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609896" y="1303618"/>
            <a:ext cx="57891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Erdgasnetz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665111" y="4659580"/>
            <a:ext cx="523698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800" b="1" dirty="0"/>
              <a:t>Stromnetz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8730007" y="5145285"/>
            <a:ext cx="637473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Strombedarf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6771710" y="1316827"/>
            <a:ext cx="801442" cy="12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b="1" dirty="0"/>
              <a:t>Wärmespeicher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5912489" y="485849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Gleichschenkliges Dreieck 75"/>
          <p:cNvSpPr/>
          <p:nvPr/>
        </p:nvSpPr>
        <p:spPr>
          <a:xfrm rot="10800000" flipV="1">
            <a:off x="4235536" y="1637066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Gleichschenkliges Dreieck 77"/>
          <p:cNvSpPr/>
          <p:nvPr/>
        </p:nvSpPr>
        <p:spPr>
          <a:xfrm>
            <a:off x="5929699" y="2185638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leichschenkliges Dreieck 78"/>
          <p:cNvSpPr/>
          <p:nvPr/>
        </p:nvSpPr>
        <p:spPr>
          <a:xfrm rot="10800000" flipV="1">
            <a:off x="5171205" y="2313453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Gleichschenkliges Dreieck 89"/>
          <p:cNvSpPr/>
          <p:nvPr/>
        </p:nvSpPr>
        <p:spPr>
          <a:xfrm rot="16200000" flipV="1">
            <a:off x="3888896" y="431870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2" name="Gruppieren 91"/>
          <p:cNvGrpSpPr/>
          <p:nvPr/>
        </p:nvGrpSpPr>
        <p:grpSpPr>
          <a:xfrm rot="5400000">
            <a:off x="4865433" y="5129764"/>
            <a:ext cx="247942" cy="188038"/>
            <a:chOff x="6353895" y="4446587"/>
            <a:chExt cx="237546" cy="180154"/>
          </a:xfrm>
        </p:grpSpPr>
        <p:sp>
          <p:nvSpPr>
            <p:cNvPr id="133" name="Gleichschenkliges Dreieck 132"/>
            <p:cNvSpPr/>
            <p:nvPr/>
          </p:nvSpPr>
          <p:spPr>
            <a:xfrm>
              <a:off x="6353895" y="4446587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Gleichschenkliges Dreieck 133"/>
            <p:cNvSpPr/>
            <p:nvPr/>
          </p:nvSpPr>
          <p:spPr>
            <a:xfrm flipV="1">
              <a:off x="6357748" y="4549389"/>
              <a:ext cx="233693" cy="77352"/>
            </a:xfrm>
            <a:prstGeom prst="triangle">
              <a:avLst/>
            </a:prstGeom>
            <a:solidFill>
              <a:srgbClr val="16821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Gleichschenkliges Dreieck 130"/>
          <p:cNvSpPr/>
          <p:nvPr/>
        </p:nvSpPr>
        <p:spPr>
          <a:xfrm rot="5400000">
            <a:off x="3872444" y="1833510"/>
            <a:ext cx="243920" cy="80737"/>
          </a:xfrm>
          <a:prstGeom prst="triangle">
            <a:avLst/>
          </a:prstGeom>
          <a:solidFill>
            <a:srgbClr val="DE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/>
          <p:cNvCxnSpPr/>
          <p:nvPr/>
        </p:nvCxnSpPr>
        <p:spPr>
          <a:xfrm>
            <a:off x="4310099" y="1873878"/>
            <a:ext cx="400442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leichschenkliges Dreieck 96"/>
          <p:cNvSpPr/>
          <p:nvPr/>
        </p:nvSpPr>
        <p:spPr>
          <a:xfrm rot="16200000" flipV="1">
            <a:off x="7665269" y="1833510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Grafik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40" y="4954022"/>
            <a:ext cx="532730" cy="511027"/>
          </a:xfrm>
          <a:prstGeom prst="rect">
            <a:avLst/>
          </a:prstGeom>
        </p:spPr>
      </p:pic>
      <p:pic>
        <p:nvPicPr>
          <p:cNvPr id="101" name="Grafik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40" y="1590888"/>
            <a:ext cx="532730" cy="511027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30" y="2466299"/>
            <a:ext cx="532730" cy="511027"/>
          </a:xfrm>
          <a:prstGeom prst="rect">
            <a:avLst/>
          </a:prstGeom>
        </p:spPr>
      </p:pic>
      <p:pic>
        <p:nvPicPr>
          <p:cNvPr id="103" name="Grafik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283" y="2466299"/>
            <a:ext cx="530531" cy="511027"/>
          </a:xfrm>
          <a:prstGeom prst="rect">
            <a:avLst/>
          </a:prstGeom>
        </p:spPr>
      </p:pic>
      <p:pic>
        <p:nvPicPr>
          <p:cNvPr id="105" name="Grafik 1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59" y="1618365"/>
            <a:ext cx="532730" cy="511027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59" y="4954022"/>
            <a:ext cx="532730" cy="511027"/>
          </a:xfrm>
          <a:prstGeom prst="rect">
            <a:avLst/>
          </a:prstGeom>
        </p:spPr>
      </p:pic>
      <p:pic>
        <p:nvPicPr>
          <p:cNvPr id="112" name="Grafik 1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71" y="1618365"/>
            <a:ext cx="532730" cy="511027"/>
          </a:xfrm>
          <a:prstGeom prst="rect">
            <a:avLst/>
          </a:prstGeom>
        </p:spPr>
      </p:pic>
      <p:pic>
        <p:nvPicPr>
          <p:cNvPr id="117" name="Grafik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16" y="4106087"/>
            <a:ext cx="532730" cy="511027"/>
          </a:xfrm>
          <a:prstGeom prst="rect">
            <a:avLst/>
          </a:prstGeom>
        </p:spPr>
      </p:pic>
      <p:pic>
        <p:nvPicPr>
          <p:cNvPr id="118" name="Grafik 1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84" y="4106087"/>
            <a:ext cx="532730" cy="511027"/>
          </a:xfrm>
          <a:prstGeom prst="rect">
            <a:avLst/>
          </a:prstGeom>
        </p:spPr>
      </p:pic>
      <p:pic>
        <p:nvPicPr>
          <p:cNvPr id="119" name="Grafik 1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71" y="4106087"/>
            <a:ext cx="532730" cy="511027"/>
          </a:xfrm>
          <a:prstGeom prst="rect">
            <a:avLst/>
          </a:prstGeom>
        </p:spPr>
      </p:pic>
      <p:pic>
        <p:nvPicPr>
          <p:cNvPr id="120" name="Grafik 1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71" y="3286193"/>
            <a:ext cx="532730" cy="511027"/>
          </a:xfrm>
          <a:prstGeom prst="rect">
            <a:avLst/>
          </a:prstGeom>
        </p:spPr>
      </p:pic>
      <p:sp>
        <p:nvSpPr>
          <p:cNvPr id="171" name="Gleichschenkliges Dreieck 170"/>
          <p:cNvSpPr/>
          <p:nvPr/>
        </p:nvSpPr>
        <p:spPr>
          <a:xfrm>
            <a:off x="3600020" y="4850704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Gleichschenkliges Dreieck 171"/>
          <p:cNvSpPr/>
          <p:nvPr/>
        </p:nvSpPr>
        <p:spPr>
          <a:xfrm>
            <a:off x="7048570" y="4812742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Gleichschenkliges Dreieck 186"/>
          <p:cNvSpPr/>
          <p:nvPr/>
        </p:nvSpPr>
        <p:spPr>
          <a:xfrm rot="10800000" flipV="1">
            <a:off x="5171205" y="3999419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Gleichschenkliges Dreieck 187"/>
          <p:cNvSpPr/>
          <p:nvPr/>
        </p:nvSpPr>
        <p:spPr>
          <a:xfrm rot="16200000" flipV="1">
            <a:off x="6439935" y="1833510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Gleichschenkliges Dreieck 188"/>
          <p:cNvSpPr/>
          <p:nvPr/>
        </p:nvSpPr>
        <p:spPr>
          <a:xfrm rot="16200000" flipV="1">
            <a:off x="4894530" y="2687188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Gleichschenkliges Dreieck 189"/>
          <p:cNvSpPr/>
          <p:nvPr/>
        </p:nvSpPr>
        <p:spPr>
          <a:xfrm rot="16200000" flipV="1">
            <a:off x="4902999" y="4314475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6" name="Grafik 5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71" y="2466126"/>
            <a:ext cx="536438" cy="511200"/>
          </a:xfrm>
          <a:prstGeom prst="rect">
            <a:avLst/>
          </a:prstGeom>
        </p:spPr>
      </p:pic>
      <p:sp>
        <p:nvSpPr>
          <p:cNvPr id="59" name="Gleichschenkliges Dreieck 58"/>
          <p:cNvSpPr/>
          <p:nvPr/>
        </p:nvSpPr>
        <p:spPr>
          <a:xfrm rot="16200000" flipV="1">
            <a:off x="3893933" y="3509827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Gleichschenkliges Dreieck 63"/>
          <p:cNvSpPr/>
          <p:nvPr/>
        </p:nvSpPr>
        <p:spPr>
          <a:xfrm rot="16200000" flipV="1">
            <a:off x="4928429" y="3515849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Gleichschenkliges Dreieck 64"/>
          <p:cNvSpPr/>
          <p:nvPr/>
        </p:nvSpPr>
        <p:spPr>
          <a:xfrm flipV="1">
            <a:off x="3594862" y="4977840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leichschenkliges Dreieck 65"/>
          <p:cNvSpPr/>
          <p:nvPr/>
        </p:nvSpPr>
        <p:spPr>
          <a:xfrm rot="5400000" flipH="1" flipV="1">
            <a:off x="3872444" y="2803535"/>
            <a:ext cx="243920" cy="80737"/>
          </a:xfrm>
          <a:prstGeom prst="triangle">
            <a:avLst/>
          </a:prstGeom>
          <a:solidFill>
            <a:srgbClr val="1682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Gleichschenkliges Dreieck 68"/>
          <p:cNvSpPr/>
          <p:nvPr/>
        </p:nvSpPr>
        <p:spPr>
          <a:xfrm rot="5400000">
            <a:off x="3872444" y="2598498"/>
            <a:ext cx="243920" cy="80737"/>
          </a:xfrm>
          <a:prstGeom prst="triangle">
            <a:avLst/>
          </a:prstGeom>
          <a:solidFill>
            <a:srgbClr val="DE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/>
          <p:cNvCxnSpPr/>
          <p:nvPr/>
        </p:nvCxnSpPr>
        <p:spPr>
          <a:xfrm>
            <a:off x="3718804" y="1845639"/>
            <a:ext cx="0" cy="816373"/>
          </a:xfrm>
          <a:prstGeom prst="line">
            <a:avLst/>
          </a:prstGeom>
          <a:ln w="76200">
            <a:solidFill>
              <a:srgbClr val="DE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leichschenkliges Dreieck 74"/>
          <p:cNvSpPr/>
          <p:nvPr/>
        </p:nvSpPr>
        <p:spPr>
          <a:xfrm>
            <a:off x="7020684" y="2186537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Gleichschenkliges Dreieck 76"/>
          <p:cNvSpPr/>
          <p:nvPr/>
        </p:nvSpPr>
        <p:spPr>
          <a:xfrm flipV="1">
            <a:off x="7022056" y="2297858"/>
            <a:ext cx="243920" cy="80737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3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26F29CCC-2E78-48D2-AA5D-4E5CB9CBBC8A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49DC58DF-0FB6-4EDC-9B59-A301C90599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Vorlage_de_16_9</Template>
  <TotalTime>0</TotalTime>
  <Words>106</Words>
  <Application>Microsoft Office PowerPoint</Application>
  <PresentationFormat>Breitbild</PresentationFormat>
  <Paragraphs>98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Folienmaster EBC | E.ON ERC - Inhaltsfolien</vt:lpstr>
      <vt:lpstr>Folienmaster EBC | E.ON ERC - Titel-/Abschlussfolien</vt:lpstr>
      <vt:lpstr>Basic_building (example 1)</vt:lpstr>
      <vt:lpstr>Basic_building (example 1)</vt:lpstr>
      <vt:lpstr>All</vt:lpstr>
      <vt:lpstr>Homo</vt:lpstr>
      <vt:lpstr>HeatExchanger</vt:lpstr>
      <vt:lpstr>Simp_district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Blacha, Tobias</dc:creator>
  <cp:lastModifiedBy>Nie, Yi</cp:lastModifiedBy>
  <cp:revision>483</cp:revision>
  <cp:lastPrinted>2015-12-03T17:36:18Z</cp:lastPrinted>
  <dcterms:created xsi:type="dcterms:W3CDTF">2020-01-06T15:31:00Z</dcterms:created>
  <dcterms:modified xsi:type="dcterms:W3CDTF">2022-10-12T13:43:15Z</dcterms:modified>
</cp:coreProperties>
</file>