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1.png" ContentType="image/png"/>
  <Override PartName="/ppt/media/image10.png" ContentType="image/png"/>
  <Override PartName="/ppt/media/image12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3.jpeg" ContentType="image/jpe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fr-F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94C611F-1149-4657-A190-F6C8E0F10C46}" type="slidenum">
              <a:rPr lang="fr-F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32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56000" y="479880"/>
            <a:ext cx="316800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587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90000" y="1823760"/>
            <a:ext cx="8100000" cy="5846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427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374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67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67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67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67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648000" y="688788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fr-F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083720" y="688788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7F0DF12-5D08-45EA-988D-7AC4A73E5029}" type="slidenum">
              <a:rPr lang="fr-F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fr-F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ECD8183-FD62-4542-9DED-2E047E082636}" type="slidenum">
              <a:rPr lang="fr-F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584000" y="149400"/>
            <a:ext cx="7200000" cy="186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Times New Roman"/>
              </a:rPr>
              <a:t>English presentation :</a:t>
            </a:r>
            <a:r>
              <a:rPr lang="fr-FR" sz="4400">
                <a:latin typeface="Times New Roman"/>
              </a:rPr>
              <a:t>
</a:t>
            </a:r>
            <a:r>
              <a:rPr lang="fr-FR" sz="4400">
                <a:latin typeface="Times New Roman"/>
              </a:rPr>
              <a:t>by SID-LAKHDAR Riyane</a:t>
            </a:r>
            <a:r>
              <a:rPr lang="fr-FR" sz="4400">
                <a:latin typeface="Times New Roman"/>
              </a:rPr>
              <a:t>
</a:t>
            </a:r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656000"/>
            <a:ext cx="9505080" cy="54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56960" y="1823400"/>
            <a:ext cx="4366080" cy="4384440"/>
          </a:xfrm>
          <a:prstGeom prst="rect">
            <a:avLst/>
          </a:prstGeom>
          <a:ln>
            <a:noFill/>
          </a:ln>
        </p:spPr>
      </p:pic>
      <p:sp>
        <p:nvSpPr>
          <p:cNvPr id="122" name="TextShape 1"/>
          <p:cNvSpPr txBox="1"/>
          <p:nvPr/>
        </p:nvSpPr>
        <p:spPr>
          <a:xfrm>
            <a:off x="504000" y="217800"/>
            <a:ext cx="8100000" cy="124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Times New Roman"/>
              </a:rPr>
              <a:t>Algeria: between current troubles and future perspective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217800"/>
            <a:ext cx="8100000" cy="124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Times New Roman"/>
              </a:rPr>
              <a:t>Algeria: between current troubles and future perspective</a:t>
            </a:r>
            <a:endParaRPr/>
          </a:p>
        </p:txBody>
      </p:sp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16000" y="1735560"/>
            <a:ext cx="4366080" cy="4384440"/>
          </a:xfrm>
          <a:prstGeom prst="rect">
            <a:avLst/>
          </a:prstGeom>
          <a:ln>
            <a:noFill/>
          </a:ln>
        </p:spPr>
      </p:pic>
      <p:sp>
        <p:nvSpPr>
          <p:cNvPr id="125" name="TextShape 2"/>
          <p:cNvSpPr txBox="1"/>
          <p:nvPr/>
        </p:nvSpPr>
        <p:spPr>
          <a:xfrm>
            <a:off x="253080" y="2304000"/>
            <a:ext cx="5146920" cy="3016440"/>
          </a:xfrm>
          <a:prstGeom prst="rect">
            <a:avLst/>
          </a:prstGeom>
        </p:spPr>
        <p:txBody>
          <a:bodyPr lIns="0" rIns="0" tIns="0" bIns="0"/>
          <a:p>
            <a:pPr>
              <a:buFont typeface="StarSymbol"/>
              <a:buAutoNum type="romanUcPeriod"/>
            </a:pPr>
            <a:r>
              <a:rPr lang="fr-FR" sz="3200">
                <a:latin typeface="Times New Roman"/>
              </a:rPr>
              <a:t>Algerian geography: attractiveness and disadvantage</a:t>
            </a:r>
            <a:endParaRPr/>
          </a:p>
          <a:p>
            <a:pPr>
              <a:buFont typeface="StarSymbol"/>
              <a:buAutoNum type="romanUcPeriod"/>
            </a:pPr>
            <a:r>
              <a:rPr lang="fr-FR" sz="3200">
                <a:latin typeface="Times New Roman"/>
              </a:rPr>
              <a:t>A history and a population looking forward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151560"/>
            <a:ext cx="8424000" cy="136044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 sz="4000">
                <a:latin typeface="Times New Roman"/>
              </a:rPr>
              <a:t>Algeria : a point in the center of the world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360" y="1699560"/>
            <a:ext cx="9287640" cy="485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Times New Roman"/>
              </a:rPr>
              <a:t>Natural resources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9360" y="1990440"/>
            <a:ext cx="9072000" cy="476532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Third most important oïl producer in the world in 2013 : 2 173 thousands barrels per day.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Sixth most important gas producer in the world in 2013 : 48 thousands of billions cubic meters.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algn="r"/>
            <a:r>
              <a:rPr b="1" lang="fr-FR" sz="3200" u="sng">
                <a:solidFill>
                  <a:srgbClr val="0000cc"/>
                </a:solidFill>
                <a:latin typeface="Arial"/>
              </a:rPr>
              <a:t>Main data source : CIA World Fact Book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217800"/>
            <a:ext cx="8100000" cy="124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Times New Roman"/>
              </a:rPr>
              <a:t>A young and well educated population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504000" y="1872000"/>
            <a:ext cx="9072000" cy="3528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Times New Roman"/>
              </a:rPr>
              <a:t>In 2013, more than 65 % of the population was under than 25 years old.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Times New Roman"/>
              </a:rPr>
              <a:t>More than 50 % of the populations may read and write at least 2 languages.</a:t>
            </a:r>
            <a:endParaRPr/>
          </a:p>
          <a:p>
            <a:pPr algn="r"/>
            <a:endParaRPr/>
          </a:p>
          <a:p>
            <a:pPr algn="r"/>
            <a:endParaRPr/>
          </a:p>
          <a:p>
            <a:pPr algn="r"/>
            <a:endParaRPr/>
          </a:p>
          <a:p>
            <a:pPr algn="r"/>
            <a:r>
              <a:rPr b="1" lang="fr-FR" sz="3200" u="sng">
                <a:solidFill>
                  <a:srgbClr val="0000cc"/>
                </a:solidFill>
                <a:latin typeface="Times New Roman"/>
              </a:rPr>
              <a:t>Main data source : CIA World Fact Book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990000" y="4536000"/>
            <a:ext cx="8100000" cy="3134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22800" y="1656000"/>
            <a:ext cx="8953200" cy="462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