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3078B9-CDEA-4C49-B99A-152C9EA6236E}">
  <a:tblStyle styleId="{CA3078B9-CDEA-4C49-B99A-152C9EA6236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gif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gif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gif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8.jpg"/><Relationship Id="rId5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-386350"/>
            <a:ext cx="9144000" cy="59162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89825" y="1271925"/>
            <a:ext cx="8520599" cy="136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6000">
                <a:solidFill>
                  <a:srgbClr val="6D9EEB"/>
                </a:solidFill>
              </a:rPr>
              <a:t>The outer limits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4659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3D85C6"/>
                </a:solidFill>
              </a:rPr>
              <a:t>A new way of transport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 u="sng"/>
              <a:t>Formal definition (over one point):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Opposition force created by the motion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  is the motion force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 u="sng">
                <a:solidFill>
                  <a:schemeClr val="dk1"/>
                </a:solidFill>
              </a:rPr>
              <a:t>Designing a better solution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>
                <a:solidFill>
                  <a:schemeClr val="dk2"/>
                </a:solidFill>
              </a:rPr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>
                <a:solidFill>
                  <a:schemeClr val="dk2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045300"/>
            <a:ext cx="3286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50" y="2157875"/>
            <a:ext cx="34671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150" y="2717800"/>
            <a:ext cx="2571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Formal definition (over all the solid):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 u="sng">
                <a:solidFill>
                  <a:schemeClr val="dk1"/>
                </a:solidFill>
              </a:rPr>
              <a:t>Designing a better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>
                <a:solidFill>
                  <a:schemeClr val="dk2"/>
                </a:solidFill>
              </a:rPr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>
                <a:solidFill>
                  <a:schemeClr val="dk2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045300"/>
            <a:ext cx="3286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12" y="1674200"/>
            <a:ext cx="50577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Formal definition (over all the solid):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>
                <a:solidFill>
                  <a:schemeClr val="dk1"/>
                </a:solidFill>
              </a:rPr>
              <a:t>Designing a better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-GB">
                <a:solidFill>
                  <a:schemeClr val="dk2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045300"/>
            <a:ext cx="3286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12" y="1662425"/>
            <a:ext cx="50577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62" y="1767225"/>
            <a:ext cx="44100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More formally: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Newton’s 1</a:t>
            </a:r>
            <a:r>
              <a:rPr baseline="30000" lang="en-GB"/>
              <a:t>st</a:t>
            </a:r>
            <a:r>
              <a:rPr lang="en-GB"/>
              <a:t> principle: </a:t>
            </a:r>
            <a:r>
              <a:rPr b="1" lang="en-GB" u="sng"/>
              <a:t>“The rate change of linear momentum of an object is directly proportional to the external force on the object”</a:t>
            </a:r>
            <a:r>
              <a:rPr lang="en-GB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Newton’s 2</a:t>
            </a:r>
            <a:r>
              <a:rPr baseline="30000" lang="en-GB"/>
              <a:t>nd</a:t>
            </a:r>
            <a:r>
              <a:rPr baseline="-25000" lang="en-GB"/>
              <a:t> </a:t>
            </a:r>
            <a:r>
              <a:rPr b="1" lang="en-GB" u="sng"/>
              <a:t>“Every action has an equal and opposite reaction”</a:t>
            </a:r>
            <a:r>
              <a:rPr lang="en-GB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Friction              Movement.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5" name="Shape 165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816800" y="3716025"/>
            <a:ext cx="548699" cy="14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The friction issue: solid and fluid contact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Conclusion: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 not remove the friction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Remove the biggest part of the friction: solid friction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4" name="Shape 174"/>
          <p:cNvSpPr txBox="1"/>
          <p:nvPr/>
        </p:nvSpPr>
        <p:spPr>
          <a:xfrm>
            <a:off x="5462025" y="1098749"/>
            <a:ext cx="3456599" cy="40445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Definition of the friction energy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/>
              <a:t>How to fight friction.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Get rid of friction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50" y="2725100"/>
            <a:ext cx="4343400" cy="2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Quantifying the energy consumption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Kinetic energy: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Only depends on the weight and the speed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Represents the energy needed to create the motion and to fight friction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5462025" y="1098749"/>
            <a:ext cx="3456599" cy="40445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Formal quantification of the movement energy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motion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75" y="2075325"/>
            <a:ext cx="147993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462025" y="1098750"/>
            <a:ext cx="3456599" cy="4103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/>
              <a:t>Outline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GB"/>
              <a:t>Formal quantification of the movement energy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GB"/>
              <a:t>The reciprocating engine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Reconsider the movement: the static motion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What is a movement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AutoNum type="arabicPeriod"/>
            </a:pPr>
            <a:r>
              <a:rPr lang="en-GB">
                <a:solidFill>
                  <a:srgbClr val="666666"/>
                </a:solidFill>
              </a:rPr>
              <a:t>Motion without impulse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/>
              <a:t>Reconsider the movement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Formal definition a movement: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Function of the referential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Einstein: “Everything is relative”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0" y="2606725"/>
            <a:ext cx="47339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5462025" y="1098749"/>
            <a:ext cx="3456599" cy="40445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 u="sng">
                <a:solidFill>
                  <a:schemeClr val="dk1"/>
                </a:solidFill>
              </a:rPr>
              <a:t>Outline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Formal quantification of the movement energy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The reciprocating engine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motion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GB"/>
              <a:t>What is a movement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Motion without impulse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Reconsider the movement: the static motion model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Creating a movement on a solid: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External impulse on the solid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Referential motion: idea of the referential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5462025" y="1098749"/>
            <a:ext cx="3456599" cy="40445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>
                <a:solidFill>
                  <a:schemeClr val="dk1"/>
                </a:solidFill>
              </a:rPr>
              <a:t>Outline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Formal quantification of the movement energy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The reciprocating engine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motion 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GB"/>
              <a:t>What is a movement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AutoNum type="arabicPeriod"/>
            </a:pPr>
            <a:r>
              <a:rPr b="1" lang="en-GB">
                <a:solidFill>
                  <a:srgbClr val="FF0000"/>
                </a:solidFill>
              </a:rPr>
              <a:t>Motion without impulse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GB"/>
              <a:t>Reconsider the movement: the static motion model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Creating a movement on a solid: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movement by depression: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/>
              <a:t>1</a:t>
            </a:r>
            <a:r>
              <a:rPr baseline="30000" lang="en-GB"/>
              <a:t>st</a:t>
            </a:r>
            <a:r>
              <a:rPr lang="en-GB"/>
              <a:t> principle of thermodynamic: </a:t>
            </a:r>
            <a:r>
              <a:rPr b="1" lang="en-GB"/>
              <a:t>“A system where different parts have different level of energies will tend toward stabilisation”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-GB"/>
              <a:t>Motivations: The problem of the conventional transportation ways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-GB"/>
              <a:t>Conventional means of transport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-GB"/>
              <a:t>Pros and cons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-GB"/>
              <a:t>Designing a better solution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-GB"/>
              <a:t>The friction issue: solid and fluid contact</a:t>
            </a:r>
          </a:p>
          <a:p>
            <a:pPr indent="-228600" lvl="1" marL="914400" rtl="0">
              <a:spcBef>
                <a:spcPts val="0"/>
              </a:spcBef>
              <a:buAutoNum type="alphaUcPeriod"/>
            </a:pPr>
            <a:r>
              <a:rPr lang="en-GB"/>
              <a:t>Quantifying the energy consumption: the combustion engine model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-GB"/>
              <a:t>The hyperloop project</a:t>
            </a:r>
          </a:p>
          <a:p>
            <a:pPr indent="-228600" lvl="0" marL="457200">
              <a:spcBef>
                <a:spcPts val="0"/>
              </a:spcBef>
              <a:buAutoNum type="romanUcPeriod"/>
            </a:pPr>
            <a:r>
              <a:rPr lang="en-GB"/>
              <a:t>Conclusion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III.  The hyperloop project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87" y="1129875"/>
            <a:ext cx="5880225" cy="3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Main features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5222400" cy="227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Speed from 480 up to 1220 km/h depending on landscape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Capsules every 30 seconds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Air cushion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Solar energy usage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Energy production from braking of capsulas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225" y="1152475"/>
            <a:ext cx="3280924" cy="24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Vacuum idea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473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 need to maintain ideal vacuum (0 Pa)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Fore-vacuum of 100 Pa (1/1000 of air pressure) is enough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Lower price of pumps and construction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950" y="1152475"/>
            <a:ext cx="35623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Air cushion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Capsulas float on a 0.5-1.3 mm layer of 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Active transfer of high air pressure air from front to the rear of the vessel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5" y="2512687"/>
            <a:ext cx="3982824" cy="224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473" y="2673314"/>
            <a:ext cx="4605726" cy="19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Modeling problems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4696800" cy="28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Heating of the the capsule surface (Ansys)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Rotation around the longitudinal axis (Ansys)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Speed of 1220 is unreachable (The MathWorks)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Diameter of the tube is too small (NASA Glenn Research Center)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5" y="1152475"/>
            <a:ext cx="4012725" cy="26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GB"/>
              <a:t>Conclusion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Very simple physical principles described by  Isaac NEWTON in the 17</a:t>
            </a:r>
            <a:r>
              <a:rPr baseline="30000" lang="en-GB"/>
              <a:t>th</a:t>
            </a:r>
            <a:r>
              <a:rPr lang="en-GB"/>
              <a:t> century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Improvement and implementation realised by Nikolas TESLA in the early 19</a:t>
            </a:r>
            <a:r>
              <a:rPr baseline="30000" lang="en-GB"/>
              <a:t>th</a:t>
            </a:r>
            <a:r>
              <a:rPr lang="en-GB"/>
              <a:t> century (the </a:t>
            </a:r>
            <a:r>
              <a:rPr b="1" lang="en-GB" u="sng"/>
              <a:t>floating infinite engine</a:t>
            </a:r>
            <a:r>
              <a:rPr lang="en-GB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However, the industry still does not use it in the 21</a:t>
            </a:r>
            <a:r>
              <a:rPr baseline="30000" lang="en-GB"/>
              <a:t>st</a:t>
            </a:r>
            <a:r>
              <a:rPr lang="en-GB"/>
              <a:t> century.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/>
              <a:t>Why?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175" y="2925474"/>
            <a:ext cx="1532276" cy="20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50" y="1510000"/>
            <a:ext cx="1553589" cy="98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GB"/>
              <a:t>Conclusion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457200" rtl="0">
              <a:spcBef>
                <a:spcPts val="0"/>
              </a:spcBef>
              <a:buNone/>
            </a:pPr>
            <a:r>
              <a:rPr lang="en-GB"/>
              <a:t>Albert EINSTEIN: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-GB"/>
              <a:t>“The industry will never renew a process</a:t>
            </a:r>
            <a:br>
              <a:rPr b="1" lang="en-GB"/>
            </a:br>
            <a:r>
              <a:rPr b="1" lang="en-GB"/>
              <a:t>before having drawn all its</a:t>
            </a:r>
            <a:br>
              <a:rPr b="1" lang="en-GB"/>
            </a:br>
            <a:r>
              <a:rPr b="1" lang="en-GB"/>
              <a:t>profits”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96" y="1336924"/>
            <a:ext cx="2790125" cy="371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romanUcPeriod"/>
            </a:pPr>
            <a:r>
              <a:rPr lang="en-GB"/>
              <a:t>Motivation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9" y="2017300"/>
            <a:ext cx="3527774" cy="15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575" y="1017723"/>
            <a:ext cx="2877824" cy="19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173" y="2941187"/>
            <a:ext cx="2564625" cy="19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71" y="1215100"/>
            <a:ext cx="4957866" cy="36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GB"/>
              <a:t>Speed that we can think of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Safety issue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12" y="1017725"/>
            <a:ext cx="5344575" cy="3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457150" y="4747975"/>
            <a:ext cx="4229699" cy="22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000"/>
              <a:t>Data: Ian Savage, http://faculty.wcas.northwestern.edu/~ipsavage/436.pdf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Pollution rate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25" y="1017725"/>
            <a:ext cx="5521550" cy="40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457150" y="4747975"/>
            <a:ext cx="1271399" cy="22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Data: wikipedia.org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SF to LA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0" y="1082250"/>
            <a:ext cx="8443599" cy="36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50200" y="4574475"/>
            <a:ext cx="7810199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highlight>
                  <a:srgbClr val="F7F7F7"/>
                </a:highlight>
              </a:rPr>
              <a:t>Data: Department of Transportation; Oak Ridge Transportation Energy Data Book; Google Maps; Mikhail Chester, Arizona State University; Elon Musk, Hyperloop White Paper; Megan Ryerson, University of Pennsylvania; California High Speed Rail Authority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 a nutshell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10" name="Shape 11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{CA3078B9-CDEA-4C49-B99A-152C9EA6236E}</a:tableStyleId>
              </a:tblPr>
              <a:tblGrid>
                <a:gridCol w="1068700"/>
                <a:gridCol w="3018200"/>
                <a:gridCol w="3152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Transport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Advantages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Disadvantages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Cheap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You choose time for departure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Not safe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Slow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Plane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Fast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Cheap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Long time to check-in and board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Airports are far away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Flights are rare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Big CO2 remission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Easy and fast to board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Train stations are in a downtown normally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Comfortable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</a:rPr>
                        <a:t>Low CO2 emission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Slow when distance is big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Expensive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II.  Designing a better solution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304875"/>
            <a:ext cx="531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What are the main physical issues faced by a body in motion?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 to quantify this dynamical constraint?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How to build a motion engine by limiting the effect of this dynamical constraint?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462025" y="1098751"/>
            <a:ext cx="3456599" cy="383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 u="sng">
                <a:solidFill>
                  <a:schemeClr val="dk1"/>
                </a:solidFill>
              </a:rPr>
              <a:t>Designing a better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The friction issue: solid and fluid contact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Quantifying the energy consumption: the combustion engine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romanUcPeriod"/>
            </a:pPr>
            <a:r>
              <a:rPr lang="en-GB">
                <a:solidFill>
                  <a:schemeClr val="dk2"/>
                </a:solidFill>
              </a:rPr>
              <a:t>Rethink the movement: the static movement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