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3760" cy="3301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880" cy="5655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3760" cy="3301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880" cy="5655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3760" cy="3301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270080" y="1638360"/>
            <a:ext cx="10463760" cy="3300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Image Enhancement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270080" y="5029200"/>
            <a:ext cx="10463760" cy="1129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Helvetica Light"/>
                <a:ea typeface="Helvetica Light"/>
              </a:rPr>
              <a:t>Additional Computer Exercise for Team 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Helvetica Light"/>
                <a:ea typeface="Helvetica Light"/>
              </a:rPr>
              <a:t>By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000000"/>
                </a:solidFill>
                <a:latin typeface="Helvetica Light"/>
                <a:ea typeface="Helvetica Light"/>
              </a:rPr>
              <a:t>PASHEVICH Alexander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Helvetica Light"/>
                <a:ea typeface="Helvetica Light"/>
              </a:rPr>
              <a:t>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000000"/>
                </a:solidFill>
                <a:latin typeface="Helvetica Light"/>
                <a:ea typeface="Helvetica Light"/>
              </a:rPr>
              <a:t>SID-LAKHDAR Riyane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40080" y="-9720"/>
            <a:ext cx="10463760" cy="330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6500">
                <a:latin typeface="Arial"/>
              </a:rPr>
              <a:t>Advantages of this method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731520" y="2834640"/>
            <a:ext cx="1170288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Extremely simple to implement</a:t>
            </a:r>
            <a:endParaRPr/>
          </a:p>
        </p:txBody>
      </p:sp>
      <p:pic>
        <p:nvPicPr>
          <p:cNvPr id="2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3040" y="4264200"/>
            <a:ext cx="12711240" cy="43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40080" y="-9720"/>
            <a:ext cx="10463760" cy="330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6500">
                <a:latin typeface="Arial"/>
              </a:rPr>
              <a:t>Advantages of this method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731520" y="2834640"/>
            <a:ext cx="11702880" cy="457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5000">
                <a:latin typeface="Arial"/>
              </a:rPr>
              <a:t>Very efficient: complexity C(n) = O(n)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5000">
                <a:latin typeface="Arial"/>
              </a:rPr>
              <a:t>May be applied no matter the picture encoding used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270080" y="3225960"/>
            <a:ext cx="10463760" cy="3300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Thanks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Contrasting</a:t>
            </a:r>
            <a:endParaRPr/>
          </a:p>
        </p:txBody>
      </p:sp>
      <p:pic>
        <p:nvPicPr>
          <p:cNvPr id="183" name="irmCS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1040" y="3112200"/>
            <a:ext cx="8421480" cy="6036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Principle of the method</a:t>
            </a:r>
            <a:endParaRPr/>
          </a:p>
        </p:txBody>
      </p:sp>
      <p:pic>
        <p:nvPicPr>
          <p:cNvPr id="1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4754880"/>
            <a:ext cx="12069360" cy="31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52560" y="571680"/>
            <a:ext cx="11098800" cy="244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Principle of the method:</a:t>
            </a:r>
            <a:endParaRPr/>
          </a:p>
        </p:txBody>
      </p:sp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4200" y="6217920"/>
            <a:ext cx="11685240" cy="274248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952560" y="45720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>
                <a:latin typeface="Helvetica Light"/>
              </a:rPr>
              <a:t>Lower bound</a:t>
            </a:r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3840480"/>
            <a:ext cx="8686080" cy="76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52560" y="571680"/>
            <a:ext cx="11098800" cy="244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Principle of the method: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952560" y="45720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>
                <a:latin typeface="Helvetica Light"/>
              </a:rPr>
              <a:t>Upper bound</a:t>
            </a:r>
            <a:endParaRPr/>
          </a:p>
        </p:txBody>
      </p:sp>
      <p:pic>
        <p:nvPicPr>
          <p:cNvPr id="1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383280"/>
            <a:ext cx="12546720" cy="1835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6035040"/>
            <a:ext cx="1263816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52560" y="571680"/>
            <a:ext cx="11098800" cy="244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Principle of the method: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879120" y="4075920"/>
            <a:ext cx="11098800" cy="510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6900">
                <a:solidFill>
                  <a:srgbClr val="000000"/>
                </a:solidFill>
                <a:latin typeface="Helvetica Light"/>
                <a:ea typeface="Helvetica Light"/>
              </a:rPr>
              <a:t>[currentMin, currentMax]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900">
                <a:solidFill>
                  <a:srgbClr val="000000"/>
                </a:solidFill>
                <a:latin typeface="Helvetica Light"/>
                <a:ea typeface="Helvetica Light"/>
              </a:rPr>
              <a:t>[newMin     , newMax]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5577840" y="5029200"/>
            <a:ext cx="1553760" cy="2468160"/>
          </a:xfrm>
          <a:prstGeom prst="upDownArrow">
            <a:avLst>
              <a:gd name="adj1" fmla="val 5400"/>
              <a:gd name="adj2" fmla="val 4300"/>
            </a:avLst>
          </a:prstGeom>
          <a:solidFill>
            <a:srgbClr val="4b1f6f"/>
          </a:solidFill>
          <a:ln>
            <a:solidFill>
              <a:srgbClr val="3465a4"/>
            </a:solidFill>
          </a:ln>
        </p:spPr>
      </p:sp>
      <p:sp>
        <p:nvSpPr>
          <p:cNvPr id="197" name="CustomShape 4"/>
          <p:cNvSpPr/>
          <p:nvPr/>
        </p:nvSpPr>
        <p:spPr>
          <a:xfrm>
            <a:off x="7132320" y="5212080"/>
            <a:ext cx="2742480" cy="1005120"/>
          </a:xfrm>
          <a:prstGeom prst="wedgeRoundRectCallout">
            <a:avLst>
              <a:gd name="adj1" fmla="val -2307"/>
              <a:gd name="adj2" fmla="val 30015"/>
              <a:gd name="adj3" fmla="val 16667"/>
            </a:avLst>
          </a:prstGeom>
          <a:solidFill>
            <a:srgbClr val="4b1f6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Linear spread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Results (pollen)</a:t>
            </a:r>
            <a:endParaRPr/>
          </a:p>
        </p:txBody>
      </p:sp>
      <p:pic>
        <p:nvPicPr>
          <p:cNvPr id="199" name="img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09400" y="2249640"/>
            <a:ext cx="4952880" cy="3714120"/>
          </a:xfrm>
          <a:prstGeom prst="rect">
            <a:avLst/>
          </a:prstGeom>
          <a:ln w="12600">
            <a:noFill/>
          </a:ln>
        </p:spPr>
      </p:pic>
      <p:pic>
        <p:nvPicPr>
          <p:cNvPr id="200" name="img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78040" y="2249640"/>
            <a:ext cx="4952880" cy="3714120"/>
          </a:xfrm>
          <a:prstGeom prst="rect">
            <a:avLst/>
          </a:prstGeom>
          <a:ln w="12600">
            <a:noFill/>
          </a:ln>
        </p:spPr>
      </p:pic>
      <p:pic>
        <p:nvPicPr>
          <p:cNvPr id="201" name="hist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974640" y="5789520"/>
            <a:ext cx="4621680" cy="3466080"/>
          </a:xfrm>
          <a:prstGeom prst="rect">
            <a:avLst/>
          </a:prstGeom>
          <a:ln w="12600">
            <a:noFill/>
          </a:ln>
        </p:spPr>
      </p:pic>
      <p:pic>
        <p:nvPicPr>
          <p:cNvPr id="202" name="hist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43640" y="5789520"/>
            <a:ext cx="4621680" cy="3466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Results (amelie)</a:t>
            </a:r>
            <a:endParaRPr/>
          </a:p>
        </p:txBody>
      </p:sp>
      <p:pic>
        <p:nvPicPr>
          <p:cNvPr id="204" name="img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12360" y="2191320"/>
            <a:ext cx="4952880" cy="3714120"/>
          </a:xfrm>
          <a:prstGeom prst="rect">
            <a:avLst/>
          </a:prstGeom>
          <a:ln w="12600">
            <a:noFill/>
          </a:ln>
        </p:spPr>
      </p:pic>
      <p:pic>
        <p:nvPicPr>
          <p:cNvPr id="205" name="img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38680" y="2191320"/>
            <a:ext cx="4952880" cy="3714120"/>
          </a:xfrm>
          <a:prstGeom prst="rect">
            <a:avLst/>
          </a:prstGeom>
          <a:ln w="12600">
            <a:noFill/>
          </a:ln>
        </p:spPr>
      </p:pic>
      <p:pic>
        <p:nvPicPr>
          <p:cNvPr id="206" name="hist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280" y="5847840"/>
            <a:ext cx="4621680" cy="3466080"/>
          </a:xfrm>
          <a:prstGeom prst="rect">
            <a:avLst/>
          </a:prstGeom>
          <a:ln w="12600">
            <a:noFill/>
          </a:ln>
        </p:spPr>
      </p:pic>
      <p:pic>
        <p:nvPicPr>
          <p:cNvPr id="207" name="hist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77960" y="5847840"/>
            <a:ext cx="4621680" cy="3466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952560" y="444600"/>
            <a:ext cx="11098800" cy="2157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Helvetica Light"/>
                <a:ea typeface="Helvetica Light"/>
              </a:rPr>
              <a:t>Results (mystery)</a:t>
            </a:r>
            <a:endParaRPr/>
          </a:p>
        </p:txBody>
      </p:sp>
      <p:pic>
        <p:nvPicPr>
          <p:cNvPr id="209" name="img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08920" y="2213280"/>
            <a:ext cx="4952880" cy="3714120"/>
          </a:xfrm>
          <a:prstGeom prst="rect">
            <a:avLst/>
          </a:prstGeom>
          <a:ln w="12600">
            <a:noFill/>
          </a:ln>
        </p:spPr>
      </p:pic>
      <p:pic>
        <p:nvPicPr>
          <p:cNvPr id="210" name="img.png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2120" y="2213280"/>
            <a:ext cx="4952880" cy="3714120"/>
          </a:xfrm>
          <a:prstGeom prst="rect">
            <a:avLst/>
          </a:prstGeom>
          <a:ln w="12600">
            <a:noFill/>
          </a:ln>
        </p:spPr>
      </p:pic>
      <p:pic>
        <p:nvPicPr>
          <p:cNvPr id="211" name="hist.png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07720" y="5825880"/>
            <a:ext cx="4621680" cy="3466080"/>
          </a:xfrm>
          <a:prstGeom prst="rect">
            <a:avLst/>
          </a:prstGeom>
          <a:ln w="12600">
            <a:noFill/>
          </a:ln>
        </p:spPr>
      </p:pic>
      <p:pic>
        <p:nvPicPr>
          <p:cNvPr id="212" name="hist.png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74160" y="5825880"/>
            <a:ext cx="4621680" cy="3466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