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0.jp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512700" y="3078646"/>
            <a:ext cx="8118599" cy="188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Operating Systems. M1-MOSIG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4"/>
                </a:solidFill>
              </a:rPr>
              <a:t>Alisa Patotskaya, Claude Goubet, Riyane Sid-Lakdar, Udhayan Venugopal, Yulia Patotskaya</a:t>
            </a:r>
            <a:br>
              <a:rPr lang="en" sz="1800">
                <a:solidFill>
                  <a:schemeClr val="accent4"/>
                </a:solidFill>
              </a:rPr>
            </a:br>
          </a:p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x="512700" y="17409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NachOS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Advanced implementation 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11125" l="0" r="0" t="40481"/>
          <a:stretch/>
        </p:blipFill>
        <p:spPr>
          <a:xfrm flipH="1" rot="10800000">
            <a:off x="0" y="-36149"/>
            <a:ext cx="9143999" cy="173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3422775" y="-150"/>
            <a:ext cx="5721299" cy="51434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3422775" y="-10450"/>
            <a:ext cx="5660400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00FF"/>
              </a:solidFill>
            </a:endParaRPr>
          </a:p>
          <a:p>
            <a:pPr indent="-323850" lvl="0" marL="457200" rtl="0">
              <a:spcBef>
                <a:spcPts val="0"/>
              </a:spcBef>
              <a:buSzPct val="100000"/>
              <a:buChar char="➔"/>
            </a:pPr>
            <a:r>
              <a:rPr lang="en" sz="1500"/>
              <a:t>Improve Console Usability</a:t>
            </a:r>
            <a:br>
              <a:rPr lang="en" sz="1500"/>
            </a:br>
            <a:r>
              <a:rPr lang="en" sz="1500"/>
              <a:t>Multi Thread access Synchronization </a:t>
            </a:r>
            <a:br>
              <a:rPr lang="en" sz="1500"/>
            </a:br>
          </a:p>
          <a:p>
            <a:pPr indent="-323850" lvl="0" marL="457200" rtl="0">
              <a:spcBef>
                <a:spcPts val="0"/>
              </a:spcBef>
              <a:buSzPct val="100000"/>
              <a:buChar char="➔"/>
            </a:pPr>
            <a:r>
              <a:rPr lang="en" sz="1500"/>
              <a:t>Protected access to shared resources </a:t>
            </a:r>
            <a:br>
              <a:rPr lang="en" sz="1500"/>
            </a:br>
            <a:r>
              <a:rPr lang="en" sz="1500"/>
              <a:t>Data safety</a:t>
            </a:r>
            <a:br>
              <a:rPr lang="en" sz="1500"/>
            </a:br>
          </a:p>
          <a:p>
            <a:pPr indent="-323850" lvl="0" marL="457200" rtl="0">
              <a:spcBef>
                <a:spcPts val="0"/>
              </a:spcBef>
              <a:buSzPct val="100000"/>
              <a:buChar char="➔"/>
            </a:pPr>
            <a:r>
              <a:rPr lang="en" sz="1500"/>
              <a:t>Provide virtual address space abstraction</a:t>
            </a:r>
            <a:br>
              <a:rPr lang="en" sz="1500"/>
            </a:br>
            <a:r>
              <a:rPr lang="en" sz="1500"/>
              <a:t>Increasing the size of memory </a:t>
            </a:r>
            <a:br>
              <a:rPr lang="en" sz="1500"/>
            </a:br>
            <a:r>
              <a:rPr lang="en" sz="1500"/>
              <a:t>Security of the processes</a:t>
            </a:r>
            <a:br>
              <a:rPr lang="en" sz="1500"/>
            </a:br>
          </a:p>
          <a:p>
            <a:pPr indent="-323850" lvl="0" marL="457200" rtl="0">
              <a:spcBef>
                <a:spcPts val="0"/>
              </a:spcBef>
              <a:buSzPct val="100000"/>
              <a:buChar char="➔"/>
            </a:pPr>
            <a:r>
              <a:rPr lang="en" sz="1500"/>
              <a:t>Directory tree - Browsing &amp; manipulating</a:t>
            </a:r>
            <a:br>
              <a:rPr lang="en" sz="1500"/>
            </a:br>
            <a:r>
              <a:rPr lang="en" sz="1500"/>
              <a:t>Security</a:t>
            </a:r>
            <a:br>
              <a:rPr lang="en" sz="1500"/>
            </a:br>
          </a:p>
          <a:p>
            <a:pPr indent="-323850" lvl="0" marL="457200" rtl="0">
              <a:spcBef>
                <a:spcPts val="0"/>
              </a:spcBef>
              <a:buSzPct val="100000"/>
              <a:buChar char="➔"/>
            </a:pPr>
            <a:r>
              <a:rPr lang="en" sz="1500"/>
              <a:t>Manage inter machine communication over an reliable physical communication channel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3333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265500" y="606950"/>
            <a:ext cx="3157199" cy="3920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buSzPct val="100000"/>
              <a:buChar char="★"/>
            </a:pPr>
            <a:r>
              <a:rPr lang="en" sz="2800"/>
              <a:t>Console work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buSzPct val="100000"/>
              <a:buChar char="★"/>
            </a:pPr>
            <a:r>
              <a:rPr lang="en" sz="2800"/>
              <a:t>Multithreading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buSzPct val="100000"/>
              <a:buChar char="★"/>
            </a:pPr>
            <a:r>
              <a:rPr lang="en" sz="2800"/>
              <a:t>Virtual Memory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buSzPct val="100000"/>
              <a:buChar char="★"/>
            </a:pPr>
            <a:r>
              <a:rPr lang="en" sz="2800"/>
              <a:t>File system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buSzPct val="100000"/>
              <a:buChar char="★"/>
            </a:pPr>
            <a:r>
              <a:rPr lang="en" sz="2800"/>
              <a:t>Networking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3422775" y="-150"/>
            <a:ext cx="4407900" cy="106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What’s NEW?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690"/>
            <a:ext cx="9144000" cy="430981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4957800" y="0"/>
            <a:ext cx="4186200" cy="17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❖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Disk structure is based on bitmap</a:t>
            </a:r>
            <a:b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0 - Free space</a:t>
            </a:r>
            <a:b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1 - Root Directory 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0" y="0"/>
            <a:ext cx="6951900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File System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0" y="0"/>
            <a:ext cx="6951900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File System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3690"/>
            <a:ext cx="9144000" cy="4309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0" y="0"/>
            <a:ext cx="6951900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File System. Sub-directory</a:t>
            </a:r>
          </a:p>
        </p:txBody>
      </p:sp>
      <p:sp>
        <p:nvSpPr>
          <p:cNvPr id="181" name="Shape 181"/>
          <p:cNvSpPr/>
          <p:nvPr/>
        </p:nvSpPr>
        <p:spPr>
          <a:xfrm>
            <a:off x="5809425" y="964900"/>
            <a:ext cx="2877600" cy="15878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❖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Flag </a:t>
            </a:r>
            <a:r>
              <a:rPr b="1" lang="en" sz="1800">
                <a:solidFill>
                  <a:srgbClr val="98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IsSubDir</a:t>
            </a:r>
            <a:r>
              <a:rPr lang="en" sz="1800">
                <a:solidFill>
                  <a:srgbClr val="98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entry says if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file or sub-directory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25" y="721600"/>
            <a:ext cx="5336875" cy="42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5857675" y="3574800"/>
            <a:ext cx="3044100" cy="12836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❖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Flag isSubDir in entry shows if 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file or sub-directory 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0" y="0"/>
            <a:ext cx="6951900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File System. Sub-directory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690"/>
            <a:ext cx="9144000" cy="430981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 rot="10800000">
            <a:off x="5188374" y="2236224"/>
            <a:ext cx="1457700" cy="495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 rot="8352746">
            <a:off x="5573399" y="2946840"/>
            <a:ext cx="1311123" cy="46753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1300550" y="1052525"/>
            <a:ext cx="2636100" cy="581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int NumBytes</a:t>
            </a:r>
            <a:br>
              <a:rPr lang="en" sz="2000"/>
            </a:br>
            <a:r>
              <a:rPr lang="en" sz="2000">
                <a:solidFill>
                  <a:schemeClr val="dk1"/>
                </a:solidFill>
              </a:rPr>
              <a:t>int NumSectors</a:t>
            </a:r>
          </a:p>
        </p:txBody>
      </p:sp>
      <p:sp>
        <p:nvSpPr>
          <p:cNvPr id="197" name="Shape 197"/>
          <p:cNvSpPr/>
          <p:nvPr/>
        </p:nvSpPr>
        <p:spPr>
          <a:xfrm>
            <a:off x="1300525" y="1634225"/>
            <a:ext cx="2636100" cy="329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int indirectLink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int doubleIndirect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cxnSp>
        <p:nvCxnSpPr>
          <p:cNvPr id="198" name="Shape 198"/>
          <p:cNvCxnSpPr/>
          <p:nvPr/>
        </p:nvCxnSpPr>
        <p:spPr>
          <a:xfrm rot="10800000">
            <a:off x="1300450" y="3059275"/>
            <a:ext cx="2643299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/>
          <p:nvPr/>
        </p:nvCxnSpPr>
        <p:spPr>
          <a:xfrm rot="10800000">
            <a:off x="1300450" y="2754475"/>
            <a:ext cx="2643299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1300450" y="3668875"/>
            <a:ext cx="2643299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1" name="Shape 201"/>
          <p:cNvCxnSpPr/>
          <p:nvPr/>
        </p:nvCxnSpPr>
        <p:spPr>
          <a:xfrm rot="10800000">
            <a:off x="1300450" y="3364075"/>
            <a:ext cx="2643299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2" name="Shape 202"/>
          <p:cNvCxnSpPr/>
          <p:nvPr/>
        </p:nvCxnSpPr>
        <p:spPr>
          <a:xfrm rot="10800000">
            <a:off x="1300450" y="3973675"/>
            <a:ext cx="2643299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3" name="Shape 203"/>
          <p:cNvCxnSpPr/>
          <p:nvPr/>
        </p:nvCxnSpPr>
        <p:spPr>
          <a:xfrm rot="10800000">
            <a:off x="1300450" y="4583275"/>
            <a:ext cx="2643299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300450" y="4278475"/>
            <a:ext cx="2643299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5" name="Shape 205"/>
          <p:cNvCxnSpPr/>
          <p:nvPr/>
        </p:nvCxnSpPr>
        <p:spPr>
          <a:xfrm rot="10800000">
            <a:off x="1300450" y="1992475"/>
            <a:ext cx="2643299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6" name="Shape 206"/>
          <p:cNvCxnSpPr/>
          <p:nvPr/>
        </p:nvCxnSpPr>
        <p:spPr>
          <a:xfrm rot="10800000">
            <a:off x="1300450" y="2373475"/>
            <a:ext cx="2643299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7" name="Shape 207"/>
          <p:cNvSpPr txBox="1"/>
          <p:nvPr>
            <p:ph idx="1" type="body"/>
          </p:nvPr>
        </p:nvSpPr>
        <p:spPr>
          <a:xfrm>
            <a:off x="0" y="0"/>
            <a:ext cx="7672499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File System. Increase the File Size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7720875" y="2437050"/>
            <a:ext cx="0" cy="155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09" name="Shape 209"/>
          <p:cNvCxnSpPr/>
          <p:nvPr/>
        </p:nvCxnSpPr>
        <p:spPr>
          <a:xfrm rot="10800000">
            <a:off x="8361790" y="2869832"/>
            <a:ext cx="0" cy="134706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0" name="Shape 210"/>
          <p:cNvSpPr/>
          <p:nvPr/>
        </p:nvSpPr>
        <p:spPr>
          <a:xfrm>
            <a:off x="4018900" y="1532450"/>
            <a:ext cx="1964099" cy="2030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1300450" y="583475"/>
            <a:ext cx="32663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200">
                <a:solidFill>
                  <a:srgbClr val="674EA7"/>
                </a:solidFill>
              </a:rPr>
              <a:t>FileHeader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613025" y="4064475"/>
            <a:ext cx="40305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(28*32*32)/8 + </a:t>
            </a:r>
            <a:r>
              <a:rPr lang="en" sz="2400">
                <a:solidFill>
                  <a:schemeClr val="dk1"/>
                </a:solidFill>
              </a:rPr>
              <a:t>(32*32*32)/8 =  7680 Bytes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148075" y="2358275"/>
            <a:ext cx="4536274" cy="2574199"/>
            <a:chOff x="148075" y="2358275"/>
            <a:chExt cx="4536274" cy="2574199"/>
          </a:xfrm>
        </p:grpSpPr>
        <p:sp>
          <p:nvSpPr>
            <p:cNvPr id="214" name="Shape 214"/>
            <p:cNvSpPr/>
            <p:nvPr/>
          </p:nvSpPr>
          <p:spPr>
            <a:xfrm>
              <a:off x="773025" y="2358275"/>
              <a:ext cx="404100" cy="2558999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Shape 215"/>
            <p:cNvGrpSpPr/>
            <p:nvPr/>
          </p:nvGrpSpPr>
          <p:grpSpPr>
            <a:xfrm>
              <a:off x="148075" y="2373475"/>
              <a:ext cx="4536274" cy="2558999"/>
              <a:chOff x="148075" y="2373475"/>
              <a:chExt cx="4536274" cy="2558999"/>
            </a:xfrm>
          </p:grpSpPr>
          <p:sp>
            <p:nvSpPr>
              <p:cNvPr id="216" name="Shape 216"/>
              <p:cNvSpPr txBox="1"/>
              <p:nvPr/>
            </p:nvSpPr>
            <p:spPr>
              <a:xfrm>
                <a:off x="1471575" y="2373475"/>
                <a:ext cx="2110799" cy="2558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SzPct val="100000"/>
                  <a:buChar char="➔"/>
                </a:pPr>
                <a:r>
                  <a:rPr lang="en" sz="1700">
                    <a:solidFill>
                      <a:srgbClr val="3D85C6"/>
                    </a:solidFill>
                  </a:rPr>
                  <a:t>data sector</a:t>
                </a:r>
              </a:p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SzPct val="100000"/>
                  <a:buChar char="➔"/>
                </a:pPr>
                <a:r>
                  <a:rPr lang="en" sz="1700">
                    <a:solidFill>
                      <a:srgbClr val="3D85C6"/>
                    </a:solidFill>
                  </a:rPr>
                  <a:t>data sector</a:t>
                </a:r>
              </a:p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SzPct val="100000"/>
                  <a:buChar char="➔"/>
                </a:pPr>
                <a:r>
                  <a:rPr lang="en" sz="1700">
                    <a:solidFill>
                      <a:srgbClr val="3D85C6"/>
                    </a:solidFill>
                  </a:rPr>
                  <a:t>data sector</a:t>
                </a:r>
              </a:p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Char char="➔"/>
                </a:pPr>
                <a:r>
                  <a:t/>
                </a:r>
                <a:endParaRPr sz="1700">
                  <a:solidFill>
                    <a:srgbClr val="3D85C6"/>
                  </a:solidFill>
                </a:endParaRPr>
              </a:p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Char char="➔"/>
                </a:pPr>
                <a:r>
                  <a:t/>
                </a:r>
                <a:endParaRPr sz="1700">
                  <a:solidFill>
                    <a:srgbClr val="3D85C6"/>
                  </a:solidFill>
                </a:endParaRPr>
              </a:p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Char char="➔"/>
                </a:pPr>
                <a:r>
                  <a:t/>
                </a:r>
                <a:endParaRPr sz="1700">
                  <a:solidFill>
                    <a:srgbClr val="3D85C6"/>
                  </a:solidFill>
                </a:endParaRPr>
              </a:p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SzPct val="100000"/>
                  <a:buChar char="➔"/>
                </a:pPr>
                <a:r>
                  <a:rPr lang="en" sz="1700">
                    <a:solidFill>
                      <a:srgbClr val="3D85C6"/>
                    </a:solidFill>
                  </a:rPr>
                  <a:t>…..</a:t>
                </a:r>
              </a:p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SzPct val="100000"/>
                  <a:buChar char="➔"/>
                </a:pPr>
                <a:r>
                  <a:rPr lang="en" sz="1700">
                    <a:solidFill>
                      <a:srgbClr val="3D85C6"/>
                    </a:solidFill>
                  </a:rPr>
                  <a:t>data sector</a:t>
                </a:r>
              </a:p>
              <a:p>
                <a:pPr indent="-336550" lvl="0" marL="457200">
                  <a:spcBef>
                    <a:spcPts val="0"/>
                  </a:spcBef>
                  <a:buClr>
                    <a:srgbClr val="3D85C6"/>
                  </a:buClr>
                  <a:buSzPct val="100000"/>
                  <a:buChar char="➔"/>
                </a:pPr>
                <a:r>
                  <a:rPr lang="en" sz="1700">
                    <a:solidFill>
                      <a:srgbClr val="3D85C6"/>
                    </a:solidFill>
                  </a:rPr>
                  <a:t>data sector</a:t>
                </a:r>
              </a:p>
            </p:txBody>
          </p:sp>
          <p:sp>
            <p:nvSpPr>
              <p:cNvPr id="217" name="Shape 217"/>
              <p:cNvSpPr txBox="1"/>
              <p:nvPr/>
            </p:nvSpPr>
            <p:spPr>
              <a:xfrm>
                <a:off x="3801450" y="2373475"/>
                <a:ext cx="882899" cy="2558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Char char="➔"/>
                </a:pPr>
                <a:r>
                  <a:t/>
                </a:r>
                <a:endParaRPr sz="1700">
                  <a:solidFill>
                    <a:srgbClr val="3D85C6"/>
                  </a:solidFill>
                </a:endParaRPr>
              </a:p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Char char="➔"/>
                </a:pPr>
                <a:r>
                  <a:t/>
                </a:r>
                <a:endParaRPr sz="1700">
                  <a:solidFill>
                    <a:srgbClr val="3D85C6"/>
                  </a:solidFill>
                </a:endParaRPr>
              </a:p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Char char="➔"/>
                </a:pPr>
                <a:r>
                  <a:t/>
                </a:r>
                <a:endParaRPr sz="1700">
                  <a:solidFill>
                    <a:srgbClr val="3D85C6"/>
                  </a:solidFill>
                </a:endParaRPr>
              </a:p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Char char="➔"/>
                </a:pPr>
                <a:r>
                  <a:t/>
                </a:r>
                <a:endParaRPr sz="1700">
                  <a:solidFill>
                    <a:srgbClr val="3D85C6"/>
                  </a:solidFill>
                </a:endParaRPr>
              </a:p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Char char="➔"/>
                </a:pPr>
                <a:r>
                  <a:t/>
                </a:r>
                <a:endParaRPr sz="1700">
                  <a:solidFill>
                    <a:srgbClr val="3D85C6"/>
                  </a:solidFill>
                </a:endParaRPr>
              </a:p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Char char="➔"/>
                </a:pPr>
                <a:r>
                  <a:t/>
                </a:r>
                <a:endParaRPr sz="1700">
                  <a:solidFill>
                    <a:srgbClr val="3D85C6"/>
                  </a:solidFill>
                </a:endParaRPr>
              </a:p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Char char="➔"/>
                </a:pPr>
                <a:r>
                  <a:t/>
                </a:r>
                <a:endParaRPr sz="1700">
                  <a:solidFill>
                    <a:srgbClr val="3D85C6"/>
                  </a:solidFill>
                </a:endParaRPr>
              </a:p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Char char="➔"/>
                </a:pPr>
                <a:r>
                  <a:t/>
                </a:r>
                <a:endParaRPr sz="1700">
                  <a:solidFill>
                    <a:srgbClr val="3D85C6"/>
                  </a:solidFill>
                </a:endParaRPr>
              </a:p>
              <a:p>
                <a:pPr indent="-336550" lvl="0" marL="457200" rtl="0">
                  <a:spcBef>
                    <a:spcPts val="0"/>
                  </a:spcBef>
                  <a:buClr>
                    <a:srgbClr val="3D85C6"/>
                  </a:buClr>
                  <a:buChar char="➔"/>
                </a:pPr>
                <a:r>
                  <a:t/>
                </a:r>
                <a:endParaRPr sz="1700">
                  <a:solidFill>
                    <a:srgbClr val="3D85C6"/>
                  </a:solidFill>
                </a:endParaRPr>
              </a:p>
            </p:txBody>
          </p:sp>
          <p:sp>
            <p:nvSpPr>
              <p:cNvPr id="218" name="Shape 218"/>
              <p:cNvSpPr txBox="1"/>
              <p:nvPr/>
            </p:nvSpPr>
            <p:spPr>
              <a:xfrm>
                <a:off x="148075" y="3227675"/>
                <a:ext cx="836400" cy="73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 sz="3600">
                    <a:solidFill>
                      <a:srgbClr val="3D85C6"/>
                    </a:solidFill>
                  </a:rPr>
                  <a:t>28</a:t>
                </a:r>
              </a:p>
            </p:txBody>
          </p:sp>
        </p:grpSp>
      </p:grpSp>
      <p:grpSp>
        <p:nvGrpSpPr>
          <p:cNvPr id="219" name="Shape 219"/>
          <p:cNvGrpSpPr/>
          <p:nvPr/>
        </p:nvGrpSpPr>
        <p:grpSpPr>
          <a:xfrm>
            <a:off x="4755275" y="1116875"/>
            <a:ext cx="4459774" cy="2977399"/>
            <a:chOff x="4755275" y="1116875"/>
            <a:chExt cx="4459774" cy="2977399"/>
          </a:xfrm>
        </p:grpSpPr>
        <p:sp>
          <p:nvSpPr>
            <p:cNvPr id="220" name="Shape 220"/>
            <p:cNvSpPr txBox="1"/>
            <p:nvPr/>
          </p:nvSpPr>
          <p:spPr>
            <a:xfrm>
              <a:off x="5948650" y="1116875"/>
              <a:ext cx="3266399" cy="392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50000"/>
                <a:buFont typeface="Arial"/>
                <a:buNone/>
              </a:pPr>
              <a:r>
                <a:rPr b="1" lang="en" sz="2200">
                  <a:solidFill>
                    <a:srgbClr val="674EA7"/>
                  </a:solidFill>
                </a:rPr>
                <a:t>IndirectLink</a:t>
              </a:r>
            </a:p>
          </p:txBody>
        </p:sp>
        <p:grpSp>
          <p:nvGrpSpPr>
            <p:cNvPr id="221" name="Shape 221"/>
            <p:cNvGrpSpPr/>
            <p:nvPr/>
          </p:nvGrpSpPr>
          <p:grpSpPr>
            <a:xfrm>
              <a:off x="4755275" y="1535275"/>
              <a:ext cx="3815274" cy="2558999"/>
              <a:chOff x="4755275" y="1535275"/>
              <a:chExt cx="3815274" cy="2558999"/>
            </a:xfrm>
          </p:grpSpPr>
          <p:sp>
            <p:nvSpPr>
              <p:cNvPr id="222" name="Shape 222"/>
              <p:cNvSpPr/>
              <p:nvPr/>
            </p:nvSpPr>
            <p:spPr>
              <a:xfrm>
                <a:off x="5495075" y="1731925"/>
                <a:ext cx="404100" cy="2165699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3" name="Shape 223"/>
              <p:cNvGrpSpPr/>
              <p:nvPr/>
            </p:nvGrpSpPr>
            <p:grpSpPr>
              <a:xfrm>
                <a:off x="6000795" y="1535275"/>
                <a:ext cx="2569754" cy="2558999"/>
                <a:chOff x="6991395" y="1916275"/>
                <a:chExt cx="2569754" cy="2558999"/>
              </a:xfrm>
            </p:grpSpPr>
            <p:grpSp>
              <p:nvGrpSpPr>
                <p:cNvPr id="224" name="Shape 224"/>
                <p:cNvGrpSpPr/>
                <p:nvPr/>
              </p:nvGrpSpPr>
              <p:grpSpPr>
                <a:xfrm>
                  <a:off x="6991395" y="1946550"/>
                  <a:ext cx="1969954" cy="2427900"/>
                  <a:chOff x="6991395" y="1946550"/>
                  <a:chExt cx="1969954" cy="2427900"/>
                </a:xfrm>
              </p:grpSpPr>
              <p:grpSp>
                <p:nvGrpSpPr>
                  <p:cNvPr id="225" name="Shape 225"/>
                  <p:cNvGrpSpPr/>
                  <p:nvPr/>
                </p:nvGrpSpPr>
                <p:grpSpPr>
                  <a:xfrm>
                    <a:off x="6991395" y="2022794"/>
                    <a:ext cx="1778572" cy="2265230"/>
                    <a:chOff x="6863460" y="1946551"/>
                    <a:chExt cx="1906294" cy="2427900"/>
                  </a:xfrm>
                </p:grpSpPr>
                <p:sp>
                  <p:nvSpPr>
                    <p:cNvPr id="226" name="Shape 226"/>
                    <p:cNvSpPr/>
                    <p:nvPr/>
                  </p:nvSpPr>
                  <p:spPr>
                    <a:xfrm>
                      <a:off x="6863460" y="1946551"/>
                      <a:ext cx="1901100" cy="24279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91425" lIns="91425" rIns="91425" tIns="91425"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p:txBody>
                </p:sp>
                <p:cxnSp>
                  <p:nvCxnSpPr>
                    <p:cNvPr id="227" name="Shape 227"/>
                    <p:cNvCxnSpPr/>
                    <p:nvPr/>
                  </p:nvCxnSpPr>
                  <p:spPr>
                    <a:xfrm rot="10800000">
                      <a:off x="6863555" y="2995597"/>
                      <a:ext cx="1906199" cy="12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lg" w="lg" type="none"/>
                      <a:tailEnd len="lg" w="lg" type="none"/>
                    </a:ln>
                  </p:spPr>
                </p:cxnSp>
                <p:cxnSp>
                  <p:nvCxnSpPr>
                    <p:cNvPr id="228" name="Shape 228"/>
                    <p:cNvCxnSpPr/>
                    <p:nvPr/>
                  </p:nvCxnSpPr>
                  <p:spPr>
                    <a:xfrm rot="10800000">
                      <a:off x="6863555" y="2771234"/>
                      <a:ext cx="1906199" cy="12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lg" w="lg" type="none"/>
                      <a:tailEnd len="lg" w="lg" type="none"/>
                    </a:ln>
                  </p:spPr>
                </p:cxnSp>
                <p:cxnSp>
                  <p:nvCxnSpPr>
                    <p:cNvPr id="229" name="Shape 229"/>
                    <p:cNvCxnSpPr/>
                    <p:nvPr/>
                  </p:nvCxnSpPr>
                  <p:spPr>
                    <a:xfrm rot="10800000">
                      <a:off x="6863555" y="3444324"/>
                      <a:ext cx="1906199" cy="12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lg" w="lg" type="none"/>
                      <a:tailEnd len="lg" w="lg" type="none"/>
                    </a:ln>
                  </p:spPr>
                </p:cxnSp>
                <p:cxnSp>
                  <p:nvCxnSpPr>
                    <p:cNvPr id="230" name="Shape 230"/>
                    <p:cNvCxnSpPr/>
                    <p:nvPr/>
                  </p:nvCxnSpPr>
                  <p:spPr>
                    <a:xfrm rot="10800000">
                      <a:off x="6863555" y="3219960"/>
                      <a:ext cx="1906199" cy="12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lg" w="lg" type="none"/>
                      <a:tailEnd len="lg" w="lg" type="none"/>
                    </a:ln>
                  </p:spPr>
                </p:cxnSp>
                <p:cxnSp>
                  <p:nvCxnSpPr>
                    <p:cNvPr id="231" name="Shape 231"/>
                    <p:cNvCxnSpPr/>
                    <p:nvPr/>
                  </p:nvCxnSpPr>
                  <p:spPr>
                    <a:xfrm rot="10800000">
                      <a:off x="6863555" y="3668687"/>
                      <a:ext cx="1906199" cy="12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lg" w="lg" type="none"/>
                      <a:tailEnd len="lg" w="lg" type="none"/>
                    </a:ln>
                  </p:spPr>
                </p:cxnSp>
                <p:cxnSp>
                  <p:nvCxnSpPr>
                    <p:cNvPr id="232" name="Shape 232"/>
                    <p:cNvCxnSpPr/>
                    <p:nvPr/>
                  </p:nvCxnSpPr>
                  <p:spPr>
                    <a:xfrm rot="10800000">
                      <a:off x="6863555" y="4117414"/>
                      <a:ext cx="1906199" cy="12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lg" w="lg" type="none"/>
                      <a:tailEnd len="lg" w="lg" type="none"/>
                    </a:ln>
                  </p:spPr>
                </p:cxnSp>
                <p:cxnSp>
                  <p:nvCxnSpPr>
                    <p:cNvPr id="233" name="Shape 233"/>
                    <p:cNvCxnSpPr/>
                    <p:nvPr/>
                  </p:nvCxnSpPr>
                  <p:spPr>
                    <a:xfrm rot="10800000">
                      <a:off x="6863555" y="3893050"/>
                      <a:ext cx="1906199" cy="12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lg" w="lg" type="none"/>
                      <a:tailEnd len="lg" w="lg" type="none"/>
                    </a:ln>
                  </p:spPr>
                </p:cxnSp>
                <p:cxnSp>
                  <p:nvCxnSpPr>
                    <p:cNvPr id="234" name="Shape 234"/>
                    <p:cNvCxnSpPr/>
                    <p:nvPr/>
                  </p:nvCxnSpPr>
                  <p:spPr>
                    <a:xfrm rot="10800000">
                      <a:off x="6863555" y="2210325"/>
                      <a:ext cx="1906199" cy="12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lg" w="lg" type="none"/>
                      <a:tailEnd len="lg" w="lg" type="none"/>
                    </a:ln>
                  </p:spPr>
                </p:cxnSp>
                <p:cxnSp>
                  <p:nvCxnSpPr>
                    <p:cNvPr id="235" name="Shape 235"/>
                    <p:cNvCxnSpPr/>
                    <p:nvPr/>
                  </p:nvCxnSpPr>
                  <p:spPr>
                    <a:xfrm rot="10800000">
                      <a:off x="6863555" y="2490780"/>
                      <a:ext cx="1906199" cy="12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lg" w="lg" type="none"/>
                      <a:tailEnd len="lg" w="lg" type="none"/>
                    </a:ln>
                  </p:spPr>
                </p:cxnSp>
              </p:grpSp>
              <p:sp>
                <p:nvSpPr>
                  <p:cNvPr id="236" name="Shape 236"/>
                  <p:cNvSpPr txBox="1"/>
                  <p:nvPr/>
                </p:nvSpPr>
                <p:spPr>
                  <a:xfrm>
                    <a:off x="7092049" y="1946550"/>
                    <a:ext cx="1869299" cy="242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rIns="91425" tIns="91425">
                    <a:noAutofit/>
                  </a:bodyPr>
                  <a:lstStyle/>
                  <a:p>
                    <a:pPr indent="-330200" lvl="0" marL="457200" rtl="0">
                      <a:spcBef>
                        <a:spcPts val="0"/>
                      </a:spcBef>
                      <a:buClr>
                        <a:srgbClr val="3D85C6"/>
                      </a:buClr>
                      <a:buSzPct val="100000"/>
                      <a:buChar char="➔"/>
                    </a:pPr>
                    <a:r>
                      <a:rPr lang="en" sz="1600">
                        <a:solidFill>
                          <a:srgbClr val="3D85C6"/>
                        </a:solidFill>
                      </a:rPr>
                      <a:t>data sector</a:t>
                    </a:r>
                  </a:p>
                  <a:p>
                    <a:pPr indent="-330200" lvl="0" marL="457200" rtl="0">
                      <a:spcBef>
                        <a:spcPts val="0"/>
                      </a:spcBef>
                      <a:buClr>
                        <a:srgbClr val="3D85C6"/>
                      </a:buClr>
                      <a:buSzPct val="100000"/>
                      <a:buChar char="➔"/>
                    </a:pPr>
                    <a:r>
                      <a:rPr lang="en" sz="1600">
                        <a:solidFill>
                          <a:srgbClr val="3D85C6"/>
                        </a:solidFill>
                      </a:rPr>
                      <a:t>data sector</a:t>
                    </a:r>
                  </a:p>
                  <a:p>
                    <a:pPr indent="-330200" lvl="0" marL="457200" rtl="0">
                      <a:spcBef>
                        <a:spcPts val="0"/>
                      </a:spcBef>
                      <a:buClr>
                        <a:srgbClr val="3D85C6"/>
                      </a:buClr>
                      <a:buSzPct val="100000"/>
                      <a:buChar char="➔"/>
                    </a:pPr>
                    <a:r>
                      <a:rPr lang="en" sz="1600">
                        <a:solidFill>
                          <a:srgbClr val="3D85C6"/>
                        </a:solidFill>
                      </a:rPr>
                      <a:t>data sector</a:t>
                    </a:r>
                  </a:p>
                  <a:p>
                    <a:pPr indent="-330200" lvl="0" marL="457200" rtl="0">
                      <a:spcBef>
                        <a:spcPts val="0"/>
                      </a:spcBef>
                      <a:buClr>
                        <a:srgbClr val="3D85C6"/>
                      </a:buClr>
                      <a:buChar char="➔"/>
                    </a:pPr>
                    <a:r>
                      <a:t/>
                    </a:r>
                    <a:endParaRPr sz="1600">
                      <a:solidFill>
                        <a:srgbClr val="3D85C6"/>
                      </a:solidFill>
                    </a:endParaRPr>
                  </a:p>
                  <a:p>
                    <a:pPr indent="-330200" lvl="0" marL="457200" rtl="0">
                      <a:spcBef>
                        <a:spcPts val="0"/>
                      </a:spcBef>
                      <a:buClr>
                        <a:srgbClr val="3D85C6"/>
                      </a:buClr>
                      <a:buChar char="➔"/>
                    </a:pPr>
                    <a:r>
                      <a:t/>
                    </a:r>
                    <a:endParaRPr sz="1600">
                      <a:solidFill>
                        <a:srgbClr val="3D85C6"/>
                      </a:solidFill>
                    </a:endParaRPr>
                  </a:p>
                  <a:p>
                    <a:pPr indent="-330200" lvl="0" marL="457200" rtl="0">
                      <a:spcBef>
                        <a:spcPts val="0"/>
                      </a:spcBef>
                      <a:buClr>
                        <a:srgbClr val="3D85C6"/>
                      </a:buClr>
                      <a:buChar char="➔"/>
                    </a:pPr>
                    <a:r>
                      <a:t/>
                    </a:r>
                    <a:endParaRPr sz="1600">
                      <a:solidFill>
                        <a:srgbClr val="3D85C6"/>
                      </a:solidFill>
                    </a:endParaRPr>
                  </a:p>
                  <a:p>
                    <a:pPr indent="-330200" lvl="0" marL="457200" rtl="0">
                      <a:spcBef>
                        <a:spcPts val="0"/>
                      </a:spcBef>
                      <a:buClr>
                        <a:srgbClr val="3D85C6"/>
                      </a:buClr>
                      <a:buSzPct val="100000"/>
                      <a:buChar char="➔"/>
                    </a:pPr>
                    <a:r>
                      <a:rPr lang="en" sz="1600">
                        <a:solidFill>
                          <a:srgbClr val="3D85C6"/>
                        </a:solidFill>
                      </a:rPr>
                      <a:t>…..</a:t>
                    </a:r>
                  </a:p>
                  <a:p>
                    <a:pPr indent="-330200" lvl="0" marL="457200" rtl="0">
                      <a:spcBef>
                        <a:spcPts val="0"/>
                      </a:spcBef>
                      <a:buClr>
                        <a:srgbClr val="3D85C6"/>
                      </a:buClr>
                      <a:buSzPct val="100000"/>
                      <a:buChar char="➔"/>
                    </a:pPr>
                    <a:r>
                      <a:rPr lang="en" sz="1600">
                        <a:solidFill>
                          <a:srgbClr val="3D85C6"/>
                        </a:solidFill>
                      </a:rPr>
                      <a:t>data sector</a:t>
                    </a:r>
                  </a:p>
                  <a:p>
                    <a:pPr indent="-330200" lvl="0" marL="457200" rtl="0">
                      <a:spcBef>
                        <a:spcPts val="0"/>
                      </a:spcBef>
                      <a:buClr>
                        <a:srgbClr val="3D85C6"/>
                      </a:buClr>
                      <a:buSzPct val="100000"/>
                      <a:buChar char="➔"/>
                    </a:pPr>
                    <a:r>
                      <a:rPr lang="en" sz="1600">
                        <a:solidFill>
                          <a:srgbClr val="3D85C6"/>
                        </a:solidFill>
                      </a:rPr>
                      <a:t>data sector</a:t>
                    </a:r>
                  </a:p>
                </p:txBody>
              </p:sp>
            </p:grpSp>
            <p:sp>
              <p:nvSpPr>
                <p:cNvPr id="237" name="Shape 237"/>
                <p:cNvSpPr txBox="1"/>
                <p:nvPr/>
              </p:nvSpPr>
              <p:spPr>
                <a:xfrm>
                  <a:off x="8678250" y="1916275"/>
                  <a:ext cx="882899" cy="2558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rIns="91425" tIns="91425">
                  <a:noAutofit/>
                </a:bodyPr>
                <a:lstStyle/>
                <a:p>
                  <a:pPr indent="-336550" lvl="0" marL="457200" rtl="0">
                    <a:spcBef>
                      <a:spcPts val="0"/>
                    </a:spcBef>
                    <a:buClr>
                      <a:srgbClr val="3D85C6"/>
                    </a:buClr>
                    <a:buChar char="➔"/>
                  </a:pPr>
                  <a:r>
                    <a:t/>
                  </a:r>
                  <a:endParaRPr sz="1700">
                    <a:solidFill>
                      <a:srgbClr val="3D85C6"/>
                    </a:solidFill>
                  </a:endParaRPr>
                </a:p>
                <a:p>
                  <a:pPr indent="-336550" lvl="0" marL="457200" rtl="0">
                    <a:spcBef>
                      <a:spcPts val="0"/>
                    </a:spcBef>
                    <a:buClr>
                      <a:srgbClr val="3D85C6"/>
                    </a:buClr>
                    <a:buChar char="➔"/>
                  </a:pPr>
                  <a:r>
                    <a:t/>
                  </a:r>
                  <a:endParaRPr sz="1700">
                    <a:solidFill>
                      <a:srgbClr val="3D85C6"/>
                    </a:solidFill>
                  </a:endParaRPr>
                </a:p>
                <a:p>
                  <a:pPr indent="-336550" lvl="0" marL="457200" rtl="0">
                    <a:spcBef>
                      <a:spcPts val="0"/>
                    </a:spcBef>
                    <a:buClr>
                      <a:srgbClr val="3D85C6"/>
                    </a:buClr>
                    <a:buChar char="➔"/>
                  </a:pPr>
                  <a:r>
                    <a:t/>
                  </a:r>
                  <a:endParaRPr sz="1700">
                    <a:solidFill>
                      <a:srgbClr val="3D85C6"/>
                    </a:solidFill>
                  </a:endParaRPr>
                </a:p>
                <a:p>
                  <a:pPr indent="-336550" lvl="0" marL="457200" rtl="0">
                    <a:spcBef>
                      <a:spcPts val="0"/>
                    </a:spcBef>
                    <a:buClr>
                      <a:srgbClr val="3D85C6"/>
                    </a:buClr>
                    <a:buChar char="➔"/>
                  </a:pPr>
                  <a:r>
                    <a:t/>
                  </a:r>
                  <a:endParaRPr sz="1700">
                    <a:solidFill>
                      <a:srgbClr val="3D85C6"/>
                    </a:solidFill>
                  </a:endParaRPr>
                </a:p>
                <a:p>
                  <a:pPr indent="-336550" lvl="0" marL="457200" rtl="0">
                    <a:spcBef>
                      <a:spcPts val="0"/>
                    </a:spcBef>
                    <a:buClr>
                      <a:srgbClr val="3D85C6"/>
                    </a:buClr>
                    <a:buChar char="➔"/>
                  </a:pPr>
                  <a:r>
                    <a:t/>
                  </a:r>
                  <a:endParaRPr sz="1700">
                    <a:solidFill>
                      <a:srgbClr val="3D85C6"/>
                    </a:solidFill>
                  </a:endParaRPr>
                </a:p>
                <a:p>
                  <a:pPr indent="-336550" lvl="0" marL="457200" rtl="0">
                    <a:spcBef>
                      <a:spcPts val="0"/>
                    </a:spcBef>
                    <a:buClr>
                      <a:srgbClr val="3D85C6"/>
                    </a:buClr>
                    <a:buChar char="➔"/>
                  </a:pPr>
                  <a:r>
                    <a:t/>
                  </a:r>
                  <a:endParaRPr sz="1700">
                    <a:solidFill>
                      <a:srgbClr val="3D85C6"/>
                    </a:solidFill>
                  </a:endParaRPr>
                </a:p>
                <a:p>
                  <a:pPr indent="-336550" lvl="0" marL="457200" rtl="0">
                    <a:spcBef>
                      <a:spcPts val="0"/>
                    </a:spcBef>
                    <a:buClr>
                      <a:srgbClr val="3D85C6"/>
                    </a:buClr>
                    <a:buChar char="➔"/>
                  </a:pPr>
                  <a:r>
                    <a:t/>
                  </a:r>
                  <a:endParaRPr sz="1700">
                    <a:solidFill>
                      <a:srgbClr val="3D85C6"/>
                    </a:solidFill>
                  </a:endParaRPr>
                </a:p>
                <a:p>
                  <a:pPr indent="-336550" lvl="0" marL="457200" rtl="0">
                    <a:spcBef>
                      <a:spcPts val="0"/>
                    </a:spcBef>
                    <a:buClr>
                      <a:srgbClr val="3D85C6"/>
                    </a:buClr>
                    <a:buChar char="➔"/>
                  </a:pPr>
                  <a:r>
                    <a:t/>
                  </a:r>
                  <a:endParaRPr sz="1700">
                    <a:solidFill>
                      <a:srgbClr val="3D85C6"/>
                    </a:solidFill>
                  </a:endParaRPr>
                </a:p>
                <a:p>
                  <a:pPr indent="-336550" lvl="0" marL="457200" rtl="0">
                    <a:spcBef>
                      <a:spcPts val="0"/>
                    </a:spcBef>
                    <a:buClr>
                      <a:srgbClr val="3D85C6"/>
                    </a:buClr>
                    <a:buChar char="➔"/>
                  </a:pPr>
                  <a:r>
                    <a:t/>
                  </a:r>
                  <a:endParaRPr sz="1700">
                    <a:solidFill>
                      <a:srgbClr val="3D85C6"/>
                    </a:solidFill>
                  </a:endParaRPr>
                </a:p>
              </p:txBody>
            </p:sp>
          </p:grpSp>
          <p:sp>
            <p:nvSpPr>
              <p:cNvPr id="238" name="Shape 238"/>
              <p:cNvSpPr txBox="1"/>
              <p:nvPr/>
            </p:nvSpPr>
            <p:spPr>
              <a:xfrm>
                <a:off x="4755275" y="2466400"/>
                <a:ext cx="836400" cy="73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b="1" lang="en" sz="3600">
                    <a:solidFill>
                      <a:srgbClr val="3D85C6"/>
                    </a:solidFill>
                  </a:rPr>
                  <a:t>32</a:t>
                </a:r>
              </a:p>
            </p:txBody>
          </p:sp>
        </p:grp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614734" y="1052525"/>
            <a:ext cx="2234399" cy="581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NumBytes</a:t>
            </a:r>
            <a:br>
              <a:rPr lang="en" sz="2000"/>
            </a:br>
            <a:r>
              <a:rPr lang="en" sz="2000">
                <a:solidFill>
                  <a:schemeClr val="dk1"/>
                </a:solidFill>
              </a:rPr>
              <a:t>NumSectors</a:t>
            </a:r>
          </a:p>
        </p:txBody>
      </p:sp>
      <p:sp>
        <p:nvSpPr>
          <p:cNvPr id="244" name="Shape 244"/>
          <p:cNvSpPr/>
          <p:nvPr/>
        </p:nvSpPr>
        <p:spPr>
          <a:xfrm>
            <a:off x="614713" y="1634225"/>
            <a:ext cx="2234399" cy="329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indirectLink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</a:rPr>
              <a:t>doubleIndirect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cxnSp>
        <p:nvCxnSpPr>
          <p:cNvPr id="245" name="Shape 245"/>
          <p:cNvCxnSpPr/>
          <p:nvPr/>
        </p:nvCxnSpPr>
        <p:spPr>
          <a:xfrm rot="10800000">
            <a:off x="614737" y="3059275"/>
            <a:ext cx="2240400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6" name="Shape 246"/>
          <p:cNvCxnSpPr/>
          <p:nvPr/>
        </p:nvCxnSpPr>
        <p:spPr>
          <a:xfrm rot="10800000">
            <a:off x="614737" y="2754475"/>
            <a:ext cx="2240400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614737" y="3668875"/>
            <a:ext cx="2240400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8" name="Shape 248"/>
          <p:cNvCxnSpPr/>
          <p:nvPr/>
        </p:nvCxnSpPr>
        <p:spPr>
          <a:xfrm rot="10800000">
            <a:off x="614737" y="3364075"/>
            <a:ext cx="2240400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9" name="Shape 249"/>
          <p:cNvCxnSpPr/>
          <p:nvPr/>
        </p:nvCxnSpPr>
        <p:spPr>
          <a:xfrm rot="10800000">
            <a:off x="614737" y="3973675"/>
            <a:ext cx="2240400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0" name="Shape 250"/>
          <p:cNvCxnSpPr/>
          <p:nvPr/>
        </p:nvCxnSpPr>
        <p:spPr>
          <a:xfrm rot="10800000">
            <a:off x="614737" y="4583275"/>
            <a:ext cx="2240400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1" name="Shape 251"/>
          <p:cNvCxnSpPr/>
          <p:nvPr/>
        </p:nvCxnSpPr>
        <p:spPr>
          <a:xfrm rot="10800000">
            <a:off x="614737" y="4278475"/>
            <a:ext cx="2240400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614737" y="1992475"/>
            <a:ext cx="2240400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3" name="Shape 253"/>
          <p:cNvCxnSpPr/>
          <p:nvPr/>
        </p:nvCxnSpPr>
        <p:spPr>
          <a:xfrm rot="10800000">
            <a:off x="614737" y="2373475"/>
            <a:ext cx="2240400" cy="16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4" name="Shape 254"/>
          <p:cNvSpPr txBox="1"/>
          <p:nvPr>
            <p:ph idx="1" type="body"/>
          </p:nvPr>
        </p:nvSpPr>
        <p:spPr>
          <a:xfrm>
            <a:off x="0" y="0"/>
            <a:ext cx="7672499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File System. Increase the File Size</a:t>
            </a:r>
          </a:p>
        </p:txBody>
      </p:sp>
      <p:cxnSp>
        <p:nvCxnSpPr>
          <p:cNvPr id="255" name="Shape 255"/>
          <p:cNvCxnSpPr/>
          <p:nvPr/>
        </p:nvCxnSpPr>
        <p:spPr>
          <a:xfrm rot="10800000">
            <a:off x="7720875" y="2437050"/>
            <a:ext cx="0" cy="155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" name="Shape 256"/>
          <p:cNvCxnSpPr/>
          <p:nvPr/>
        </p:nvCxnSpPr>
        <p:spPr>
          <a:xfrm rot="10800000">
            <a:off x="8361790" y="2869839"/>
            <a:ext cx="0" cy="1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7" name="Shape 257"/>
          <p:cNvSpPr txBox="1"/>
          <p:nvPr/>
        </p:nvSpPr>
        <p:spPr>
          <a:xfrm>
            <a:off x="614650" y="583475"/>
            <a:ext cx="32663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674EA7"/>
                </a:solidFill>
              </a:rPr>
              <a:t>FileHeader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560125" y="507275"/>
            <a:ext cx="2416799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674EA7"/>
                </a:solidFill>
              </a:rPr>
              <a:t>IndirectLink</a:t>
            </a:r>
          </a:p>
        </p:txBody>
      </p:sp>
      <p:grpSp>
        <p:nvGrpSpPr>
          <p:cNvPr id="259" name="Shape 259"/>
          <p:cNvGrpSpPr/>
          <p:nvPr/>
        </p:nvGrpSpPr>
        <p:grpSpPr>
          <a:xfrm>
            <a:off x="7634997" y="955921"/>
            <a:ext cx="1363191" cy="1736191"/>
            <a:chOff x="6863460" y="1946551"/>
            <a:chExt cx="1906294" cy="2427900"/>
          </a:xfrm>
        </p:grpSpPr>
        <p:sp>
          <p:nvSpPr>
            <p:cNvPr id="260" name="Shape 260"/>
            <p:cNvSpPr/>
            <p:nvPr/>
          </p:nvSpPr>
          <p:spPr>
            <a:xfrm>
              <a:off x="6863460" y="1946551"/>
              <a:ext cx="1901100" cy="24279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200">
                <a:solidFill>
                  <a:schemeClr val="dk1"/>
                </a:solidFill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200">
                <a:solidFill>
                  <a:schemeClr val="dk1"/>
                </a:solidFill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200">
                <a:solidFill>
                  <a:schemeClr val="dk1"/>
                </a:solidFill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200">
                <a:solidFill>
                  <a:schemeClr val="dk1"/>
                </a:solidFill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200">
                <a:solidFill>
                  <a:schemeClr val="dk1"/>
                </a:solidFill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200">
                <a:solidFill>
                  <a:schemeClr val="dk1"/>
                </a:solidFill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200">
                <a:solidFill>
                  <a:schemeClr val="dk1"/>
                </a:solidFill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200">
                <a:solidFill>
                  <a:schemeClr val="dk1"/>
                </a:solidFill>
              </a:endParaRPr>
            </a:p>
          </p:txBody>
        </p:sp>
        <p:cxnSp>
          <p:nvCxnSpPr>
            <p:cNvPr id="261" name="Shape 261"/>
            <p:cNvCxnSpPr/>
            <p:nvPr/>
          </p:nvCxnSpPr>
          <p:spPr>
            <a:xfrm rot="10800000">
              <a:off x="6863555" y="2995597"/>
              <a:ext cx="1906199" cy="1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2" name="Shape 262"/>
            <p:cNvCxnSpPr/>
            <p:nvPr/>
          </p:nvCxnSpPr>
          <p:spPr>
            <a:xfrm rot="10800000">
              <a:off x="6863555" y="2771234"/>
              <a:ext cx="1906199" cy="1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3" name="Shape 263"/>
            <p:cNvCxnSpPr/>
            <p:nvPr/>
          </p:nvCxnSpPr>
          <p:spPr>
            <a:xfrm rot="10800000">
              <a:off x="6863555" y="3444324"/>
              <a:ext cx="1906199" cy="1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4" name="Shape 264"/>
            <p:cNvCxnSpPr/>
            <p:nvPr/>
          </p:nvCxnSpPr>
          <p:spPr>
            <a:xfrm rot="10800000">
              <a:off x="6863555" y="3219960"/>
              <a:ext cx="1906199" cy="1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5" name="Shape 265"/>
            <p:cNvCxnSpPr/>
            <p:nvPr/>
          </p:nvCxnSpPr>
          <p:spPr>
            <a:xfrm rot="10800000">
              <a:off x="6863555" y="3668687"/>
              <a:ext cx="1906199" cy="1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6" name="Shape 266"/>
            <p:cNvCxnSpPr/>
            <p:nvPr/>
          </p:nvCxnSpPr>
          <p:spPr>
            <a:xfrm rot="10800000">
              <a:off x="6863555" y="4117414"/>
              <a:ext cx="1906199" cy="1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7" name="Shape 267"/>
            <p:cNvCxnSpPr/>
            <p:nvPr/>
          </p:nvCxnSpPr>
          <p:spPr>
            <a:xfrm rot="10800000">
              <a:off x="6863555" y="3893050"/>
              <a:ext cx="1906199" cy="1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8" name="Shape 268"/>
            <p:cNvCxnSpPr/>
            <p:nvPr/>
          </p:nvCxnSpPr>
          <p:spPr>
            <a:xfrm rot="10800000">
              <a:off x="6863555" y="2210325"/>
              <a:ext cx="1906199" cy="1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69" name="Shape 269"/>
            <p:cNvCxnSpPr/>
            <p:nvPr/>
          </p:nvCxnSpPr>
          <p:spPr>
            <a:xfrm rot="10800000">
              <a:off x="6863555" y="2490780"/>
              <a:ext cx="1906199" cy="1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70" name="Shape 270"/>
          <p:cNvSpPr txBox="1"/>
          <p:nvPr/>
        </p:nvSpPr>
        <p:spPr>
          <a:xfrm>
            <a:off x="7879475" y="1399600"/>
            <a:ext cx="836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3D85C6"/>
                </a:solidFill>
              </a:rPr>
              <a:t>32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233475" y="4430875"/>
            <a:ext cx="91440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(28*32*32)/8 + </a:t>
            </a:r>
            <a:r>
              <a:rPr lang="en" sz="2400">
                <a:solidFill>
                  <a:schemeClr val="dk1"/>
                </a:solidFill>
              </a:rPr>
              <a:t>(32*32*32)/8 +(32*32*32*32)/8 = </a:t>
            </a:r>
            <a:r>
              <a:rPr b="1" lang="en" sz="2400">
                <a:solidFill>
                  <a:srgbClr val="9900FF"/>
                </a:solidFill>
              </a:rPr>
              <a:t>138752</a:t>
            </a:r>
            <a:r>
              <a:rPr lang="en" sz="2400">
                <a:solidFill>
                  <a:schemeClr val="dk1"/>
                </a:solidFill>
              </a:rPr>
              <a:t> Bytes</a:t>
            </a:r>
          </a:p>
        </p:txBody>
      </p:sp>
      <p:cxnSp>
        <p:nvCxnSpPr>
          <p:cNvPr id="272" name="Shape 272"/>
          <p:cNvCxnSpPr/>
          <p:nvPr/>
        </p:nvCxnSpPr>
        <p:spPr>
          <a:xfrm flipH="1" rot="10800000">
            <a:off x="2882250" y="1004725"/>
            <a:ext cx="4729500" cy="832199"/>
          </a:xfrm>
          <a:prstGeom prst="straightConnector1">
            <a:avLst/>
          </a:prstGeom>
          <a:noFill/>
          <a:ln cap="flat" cmpd="sng" w="76200">
            <a:solidFill>
              <a:srgbClr val="DD7E6B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3" name="Shape 273"/>
          <p:cNvSpPr txBox="1"/>
          <p:nvPr/>
        </p:nvSpPr>
        <p:spPr>
          <a:xfrm>
            <a:off x="1169834" y="2922875"/>
            <a:ext cx="7089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3D85C6"/>
                </a:solidFill>
              </a:rPr>
              <a:t>28</a:t>
            </a:r>
          </a:p>
        </p:txBody>
      </p:sp>
      <p:grpSp>
        <p:nvGrpSpPr>
          <p:cNvPr id="274" name="Shape 274"/>
          <p:cNvGrpSpPr/>
          <p:nvPr/>
        </p:nvGrpSpPr>
        <p:grpSpPr>
          <a:xfrm>
            <a:off x="2882250" y="1642800"/>
            <a:ext cx="3126274" cy="2821048"/>
            <a:chOff x="2882250" y="1642800"/>
            <a:chExt cx="3126274" cy="2821048"/>
          </a:xfrm>
        </p:grpSpPr>
        <p:cxnSp>
          <p:nvCxnSpPr>
            <p:cNvPr id="275" name="Shape 275"/>
            <p:cNvCxnSpPr/>
            <p:nvPr/>
          </p:nvCxnSpPr>
          <p:spPr>
            <a:xfrm>
              <a:off x="2882250" y="2243475"/>
              <a:ext cx="1096199" cy="293700"/>
            </a:xfrm>
            <a:prstGeom prst="straightConnector1">
              <a:avLst/>
            </a:prstGeom>
            <a:noFill/>
            <a:ln cap="flat" cmpd="sng" w="76200">
              <a:solidFill>
                <a:srgbClr val="38761D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76" name="Shape 276"/>
            <p:cNvSpPr txBox="1"/>
            <p:nvPr/>
          </p:nvSpPr>
          <p:spPr>
            <a:xfrm>
              <a:off x="3591725" y="1642800"/>
              <a:ext cx="2416799" cy="68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400">
                  <a:solidFill>
                    <a:srgbClr val="38761D"/>
                  </a:solidFill>
                </a:rPr>
                <a:t>DoubleIndirect</a:t>
              </a:r>
            </a:p>
          </p:txBody>
        </p:sp>
        <p:grpSp>
          <p:nvGrpSpPr>
            <p:cNvPr id="277" name="Shape 277"/>
            <p:cNvGrpSpPr/>
            <p:nvPr/>
          </p:nvGrpSpPr>
          <p:grpSpPr>
            <a:xfrm>
              <a:off x="3970105" y="2174096"/>
              <a:ext cx="1278932" cy="2289752"/>
              <a:chOff x="6863460" y="1946551"/>
              <a:chExt cx="1906294" cy="2427900"/>
            </a:xfrm>
          </p:grpSpPr>
          <p:sp>
            <p:nvSpPr>
              <p:cNvPr id="278" name="Shape 278"/>
              <p:cNvSpPr/>
              <p:nvPr/>
            </p:nvSpPr>
            <p:spPr>
              <a:xfrm>
                <a:off x="6863460" y="1946551"/>
                <a:ext cx="1901100" cy="2427900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79" name="Shape 279"/>
              <p:cNvCxnSpPr/>
              <p:nvPr/>
            </p:nvCxnSpPr>
            <p:spPr>
              <a:xfrm rot="10800000">
                <a:off x="6863555" y="2995597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0" name="Shape 280"/>
              <p:cNvCxnSpPr/>
              <p:nvPr/>
            </p:nvCxnSpPr>
            <p:spPr>
              <a:xfrm rot="10800000">
                <a:off x="6863555" y="2771234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1" name="Shape 281"/>
              <p:cNvCxnSpPr/>
              <p:nvPr/>
            </p:nvCxnSpPr>
            <p:spPr>
              <a:xfrm rot="10800000">
                <a:off x="6863555" y="3444324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2" name="Shape 282"/>
              <p:cNvCxnSpPr/>
              <p:nvPr/>
            </p:nvCxnSpPr>
            <p:spPr>
              <a:xfrm rot="10800000">
                <a:off x="6863555" y="3219960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3" name="Shape 283"/>
              <p:cNvCxnSpPr/>
              <p:nvPr/>
            </p:nvCxnSpPr>
            <p:spPr>
              <a:xfrm rot="10800000">
                <a:off x="6863555" y="3668687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4" name="Shape 284"/>
              <p:cNvCxnSpPr/>
              <p:nvPr/>
            </p:nvCxnSpPr>
            <p:spPr>
              <a:xfrm rot="10800000">
                <a:off x="6863555" y="4117414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5" name="Shape 285"/>
              <p:cNvCxnSpPr/>
              <p:nvPr/>
            </p:nvCxnSpPr>
            <p:spPr>
              <a:xfrm rot="10800000">
                <a:off x="6863555" y="3893050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6" name="Shape 286"/>
              <p:cNvCxnSpPr/>
              <p:nvPr/>
            </p:nvCxnSpPr>
            <p:spPr>
              <a:xfrm rot="10800000">
                <a:off x="6863555" y="2210325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87" name="Shape 287"/>
              <p:cNvCxnSpPr/>
              <p:nvPr/>
            </p:nvCxnSpPr>
            <p:spPr>
              <a:xfrm rot="10800000">
                <a:off x="6863555" y="2490780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288" name="Shape 288"/>
            <p:cNvSpPr txBox="1"/>
            <p:nvPr/>
          </p:nvSpPr>
          <p:spPr>
            <a:xfrm>
              <a:off x="4221875" y="2771200"/>
              <a:ext cx="836400" cy="7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3600">
                  <a:solidFill>
                    <a:srgbClr val="38761D"/>
                  </a:solidFill>
                </a:rPr>
                <a:t>32</a:t>
              </a:r>
            </a:p>
          </p:txBody>
        </p:sp>
      </p:grpSp>
      <p:grpSp>
        <p:nvGrpSpPr>
          <p:cNvPr id="289" name="Shape 289"/>
          <p:cNvGrpSpPr/>
          <p:nvPr/>
        </p:nvGrpSpPr>
        <p:grpSpPr>
          <a:xfrm>
            <a:off x="5257025" y="1193074"/>
            <a:ext cx="3195899" cy="1925358"/>
            <a:chOff x="5257025" y="1193075"/>
            <a:chExt cx="3195899" cy="1925358"/>
          </a:xfrm>
        </p:grpSpPr>
        <p:sp>
          <p:nvSpPr>
            <p:cNvPr id="290" name="Shape 290"/>
            <p:cNvSpPr txBox="1"/>
            <p:nvPr/>
          </p:nvSpPr>
          <p:spPr>
            <a:xfrm>
              <a:off x="6036125" y="1193075"/>
              <a:ext cx="2416799" cy="392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674EA7"/>
                  </a:solidFill>
                </a:rPr>
                <a:t>IndirectLink</a:t>
              </a:r>
            </a:p>
          </p:txBody>
        </p:sp>
        <p:grpSp>
          <p:nvGrpSpPr>
            <p:cNvPr id="291" name="Shape 291"/>
            <p:cNvGrpSpPr/>
            <p:nvPr/>
          </p:nvGrpSpPr>
          <p:grpSpPr>
            <a:xfrm>
              <a:off x="6122899" y="1571618"/>
              <a:ext cx="1214500" cy="1546815"/>
              <a:chOff x="6863460" y="1946551"/>
              <a:chExt cx="1906294" cy="2427900"/>
            </a:xfrm>
          </p:grpSpPr>
          <p:sp>
            <p:nvSpPr>
              <p:cNvPr id="292" name="Shape 292"/>
              <p:cNvSpPr/>
              <p:nvPr/>
            </p:nvSpPr>
            <p:spPr>
              <a:xfrm>
                <a:off x="6863460" y="1946551"/>
                <a:ext cx="1901100" cy="2427900"/>
              </a:xfrm>
              <a:prstGeom prst="rect">
                <a:avLst/>
              </a:prstGeom>
              <a:solidFill>
                <a:srgbClr val="D5A6B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93" name="Shape 293"/>
              <p:cNvCxnSpPr/>
              <p:nvPr/>
            </p:nvCxnSpPr>
            <p:spPr>
              <a:xfrm rot="10800000">
                <a:off x="6863555" y="2995597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94" name="Shape 294"/>
              <p:cNvCxnSpPr/>
              <p:nvPr/>
            </p:nvCxnSpPr>
            <p:spPr>
              <a:xfrm rot="10800000">
                <a:off x="6863555" y="2771234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95" name="Shape 295"/>
              <p:cNvCxnSpPr/>
              <p:nvPr/>
            </p:nvCxnSpPr>
            <p:spPr>
              <a:xfrm rot="10800000">
                <a:off x="6863555" y="3444324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96" name="Shape 296"/>
              <p:cNvCxnSpPr/>
              <p:nvPr/>
            </p:nvCxnSpPr>
            <p:spPr>
              <a:xfrm rot="10800000">
                <a:off x="6863555" y="3219960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97" name="Shape 297"/>
              <p:cNvCxnSpPr/>
              <p:nvPr/>
            </p:nvCxnSpPr>
            <p:spPr>
              <a:xfrm rot="10800000">
                <a:off x="6863555" y="3668687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98" name="Shape 298"/>
              <p:cNvCxnSpPr/>
              <p:nvPr/>
            </p:nvCxnSpPr>
            <p:spPr>
              <a:xfrm rot="10800000">
                <a:off x="6863555" y="4117414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99" name="Shape 299"/>
              <p:cNvCxnSpPr/>
              <p:nvPr/>
            </p:nvCxnSpPr>
            <p:spPr>
              <a:xfrm rot="10800000">
                <a:off x="6863555" y="3893050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00" name="Shape 300"/>
              <p:cNvCxnSpPr/>
              <p:nvPr/>
            </p:nvCxnSpPr>
            <p:spPr>
              <a:xfrm rot="10800000">
                <a:off x="6863555" y="2210325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01" name="Shape 301"/>
              <p:cNvCxnSpPr/>
              <p:nvPr/>
            </p:nvCxnSpPr>
            <p:spPr>
              <a:xfrm rot="10800000">
                <a:off x="6863555" y="2490780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302" name="Shape 302"/>
            <p:cNvSpPr txBox="1"/>
            <p:nvPr/>
          </p:nvSpPr>
          <p:spPr>
            <a:xfrm>
              <a:off x="6355475" y="1780600"/>
              <a:ext cx="836400" cy="7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3600">
                  <a:solidFill>
                    <a:srgbClr val="3D85C6"/>
                  </a:solidFill>
                </a:rPr>
                <a:t>32</a:t>
              </a:r>
            </a:p>
          </p:txBody>
        </p:sp>
        <p:cxnSp>
          <p:nvCxnSpPr>
            <p:cNvPr id="303" name="Shape 303"/>
            <p:cNvCxnSpPr/>
            <p:nvPr/>
          </p:nvCxnSpPr>
          <p:spPr>
            <a:xfrm flipH="1" rot="10800000">
              <a:off x="5257025" y="2070450"/>
              <a:ext cx="943799" cy="461699"/>
            </a:xfrm>
            <a:prstGeom prst="straightConnector1">
              <a:avLst/>
            </a:prstGeom>
            <a:noFill/>
            <a:ln cap="flat" cmpd="sng" w="76200">
              <a:solidFill>
                <a:srgbClr val="C27BA0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304" name="Shape 304"/>
          <p:cNvGrpSpPr/>
          <p:nvPr/>
        </p:nvGrpSpPr>
        <p:grpSpPr>
          <a:xfrm>
            <a:off x="5257099" y="2640875"/>
            <a:ext cx="4491225" cy="1925358"/>
            <a:chOff x="5257099" y="2640875"/>
            <a:chExt cx="4491225" cy="1925358"/>
          </a:xfrm>
        </p:grpSpPr>
        <p:cxnSp>
          <p:nvCxnSpPr>
            <p:cNvPr id="305" name="Shape 305"/>
            <p:cNvCxnSpPr>
              <a:endCxn id="306" idx="1"/>
            </p:cNvCxnSpPr>
            <p:nvPr/>
          </p:nvCxnSpPr>
          <p:spPr>
            <a:xfrm>
              <a:off x="5257099" y="2841526"/>
              <a:ext cx="2161199" cy="951300"/>
            </a:xfrm>
            <a:prstGeom prst="straightConnector1">
              <a:avLst/>
            </a:prstGeom>
            <a:noFill/>
            <a:ln cap="flat" cmpd="sng" w="76200">
              <a:solidFill>
                <a:srgbClr val="C27BA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307" name="Shape 307"/>
            <p:cNvSpPr txBox="1"/>
            <p:nvPr/>
          </p:nvSpPr>
          <p:spPr>
            <a:xfrm>
              <a:off x="7331525" y="2640875"/>
              <a:ext cx="2416799" cy="392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674EA7"/>
                  </a:solidFill>
                </a:rPr>
                <a:t>IndirectLink</a:t>
              </a:r>
            </a:p>
          </p:txBody>
        </p:sp>
        <p:grpSp>
          <p:nvGrpSpPr>
            <p:cNvPr id="308" name="Shape 308"/>
            <p:cNvGrpSpPr/>
            <p:nvPr/>
          </p:nvGrpSpPr>
          <p:grpSpPr>
            <a:xfrm>
              <a:off x="7418299" y="3019418"/>
              <a:ext cx="1214500" cy="1546815"/>
              <a:chOff x="6863460" y="1946551"/>
              <a:chExt cx="1906294" cy="2427900"/>
            </a:xfrm>
          </p:grpSpPr>
          <p:sp>
            <p:nvSpPr>
              <p:cNvPr id="306" name="Shape 306"/>
              <p:cNvSpPr/>
              <p:nvPr/>
            </p:nvSpPr>
            <p:spPr>
              <a:xfrm>
                <a:off x="6863460" y="1946551"/>
                <a:ext cx="1901100" cy="2427900"/>
              </a:xfrm>
              <a:prstGeom prst="rect">
                <a:avLst/>
              </a:prstGeom>
              <a:solidFill>
                <a:srgbClr val="D5A6B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22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309" name="Shape 309"/>
              <p:cNvCxnSpPr/>
              <p:nvPr/>
            </p:nvCxnSpPr>
            <p:spPr>
              <a:xfrm rot="10800000">
                <a:off x="6863555" y="2995597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10" name="Shape 310"/>
              <p:cNvCxnSpPr/>
              <p:nvPr/>
            </p:nvCxnSpPr>
            <p:spPr>
              <a:xfrm rot="10800000">
                <a:off x="6863555" y="2771234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11" name="Shape 311"/>
              <p:cNvCxnSpPr/>
              <p:nvPr/>
            </p:nvCxnSpPr>
            <p:spPr>
              <a:xfrm rot="10800000">
                <a:off x="6863555" y="3444324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12" name="Shape 312"/>
              <p:cNvCxnSpPr/>
              <p:nvPr/>
            </p:nvCxnSpPr>
            <p:spPr>
              <a:xfrm rot="10800000">
                <a:off x="6863555" y="3219960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13" name="Shape 313"/>
              <p:cNvCxnSpPr/>
              <p:nvPr/>
            </p:nvCxnSpPr>
            <p:spPr>
              <a:xfrm rot="10800000">
                <a:off x="6863555" y="3668687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14" name="Shape 314"/>
              <p:cNvCxnSpPr/>
              <p:nvPr/>
            </p:nvCxnSpPr>
            <p:spPr>
              <a:xfrm rot="10800000">
                <a:off x="6863555" y="4117414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15" name="Shape 315"/>
              <p:cNvCxnSpPr/>
              <p:nvPr/>
            </p:nvCxnSpPr>
            <p:spPr>
              <a:xfrm rot="10800000">
                <a:off x="6863555" y="3893050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16" name="Shape 316"/>
              <p:cNvCxnSpPr/>
              <p:nvPr/>
            </p:nvCxnSpPr>
            <p:spPr>
              <a:xfrm rot="10800000">
                <a:off x="6863555" y="2210325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317" name="Shape 317"/>
              <p:cNvCxnSpPr/>
              <p:nvPr/>
            </p:nvCxnSpPr>
            <p:spPr>
              <a:xfrm rot="10800000">
                <a:off x="6863555" y="2490780"/>
                <a:ext cx="1906199" cy="1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318" name="Shape 318"/>
            <p:cNvSpPr txBox="1"/>
            <p:nvPr/>
          </p:nvSpPr>
          <p:spPr>
            <a:xfrm>
              <a:off x="7650875" y="3228400"/>
              <a:ext cx="836400" cy="7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3600">
                  <a:solidFill>
                    <a:srgbClr val="3D85C6"/>
                  </a:solidFill>
                </a:rPr>
                <a:t>32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 rot="8047728">
            <a:off x="4639243" y="1025597"/>
            <a:ext cx="878964" cy="677417"/>
          </a:xfrm>
          <a:prstGeom prst="arc">
            <a:avLst>
              <a:gd fmla="val 1620000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749075" y="1944850"/>
            <a:ext cx="3276600" cy="18647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❖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Table is attribute of Thread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❖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Open ID (0-9)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Allows to Thread open up to 10 files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0" y="0"/>
            <a:ext cx="6951900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File System. List of Open files</a:t>
            </a:r>
            <a:br>
              <a:rPr lang="en" sz="3600">
                <a:solidFill>
                  <a:srgbClr val="FF00FF"/>
                </a:solidFill>
              </a:rPr>
            </a:br>
            <a:br>
              <a:rPr lang="en">
                <a:solidFill>
                  <a:srgbClr val="FF00FF"/>
                </a:solidFill>
              </a:rPr>
            </a:br>
            <a:r>
              <a:rPr lang="en" sz="3600">
                <a:solidFill>
                  <a:srgbClr val="000000"/>
                </a:solidFill>
              </a:rPr>
              <a:t>IOpen Files Table</a:t>
            </a:r>
          </a:p>
        </p:txBody>
      </p:sp>
      <p:sp>
        <p:nvSpPr>
          <p:cNvPr id="326" name="Shape 326"/>
          <p:cNvSpPr/>
          <p:nvPr/>
        </p:nvSpPr>
        <p:spPr>
          <a:xfrm>
            <a:off x="309950" y="1829650"/>
            <a:ext cx="4022999" cy="160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ID                    OpenFile 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309950" y="2431800"/>
            <a:ext cx="4022999" cy="10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                                       Pointer to OpenFile </a:t>
            </a:r>
            <a:br>
              <a:rPr lang="en"/>
            </a:br>
            <a:r>
              <a:rPr lang="en"/>
              <a:t>1                                       object</a:t>
            </a:r>
            <a:br>
              <a:rPr lang="en"/>
            </a:br>
            <a:r>
              <a:rPr lang="en"/>
              <a:t>…</a:t>
            </a:r>
            <a:br>
              <a:rPr lang="en"/>
            </a:br>
            <a:r>
              <a:rPr lang="en"/>
              <a:t>9</a:t>
            </a:r>
          </a:p>
        </p:txBody>
      </p:sp>
      <p:cxnSp>
        <p:nvCxnSpPr>
          <p:cNvPr id="328" name="Shape 328"/>
          <p:cNvCxnSpPr>
            <a:stCxn id="326" idx="0"/>
            <a:endCxn id="327" idx="2"/>
          </p:cNvCxnSpPr>
          <p:nvPr/>
        </p:nvCxnSpPr>
        <p:spPr>
          <a:xfrm>
            <a:off x="2321449" y="1829650"/>
            <a:ext cx="0" cy="16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9" name="Shape 329"/>
          <p:cNvCxnSpPr/>
          <p:nvPr/>
        </p:nvCxnSpPr>
        <p:spPr>
          <a:xfrm rot="10800000">
            <a:off x="4749075" y="1446450"/>
            <a:ext cx="0" cy="155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5283075" y="1419149"/>
            <a:ext cx="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1" name="Shape 331"/>
          <p:cNvCxnSpPr/>
          <p:nvPr/>
        </p:nvCxnSpPr>
        <p:spPr>
          <a:xfrm rot="10800000">
            <a:off x="5815875" y="1446450"/>
            <a:ext cx="0" cy="155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2" name="Shape 332"/>
          <p:cNvCxnSpPr/>
          <p:nvPr/>
        </p:nvCxnSpPr>
        <p:spPr>
          <a:xfrm rot="10800000">
            <a:off x="6273675" y="1419149"/>
            <a:ext cx="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3" name="Shape 333"/>
          <p:cNvCxnSpPr/>
          <p:nvPr/>
        </p:nvCxnSpPr>
        <p:spPr>
          <a:xfrm rot="10800000">
            <a:off x="6882675" y="1446450"/>
            <a:ext cx="0" cy="155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7416675" y="1419149"/>
            <a:ext cx="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7949475" y="1446450"/>
            <a:ext cx="0" cy="155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6" name="Shape 336"/>
          <p:cNvCxnSpPr/>
          <p:nvPr/>
        </p:nvCxnSpPr>
        <p:spPr>
          <a:xfrm rot="10800000">
            <a:off x="8559675" y="1419149"/>
            <a:ext cx="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7" name="Shape 337"/>
          <p:cNvCxnSpPr/>
          <p:nvPr/>
        </p:nvCxnSpPr>
        <p:spPr>
          <a:xfrm flipH="1" rot="10800000">
            <a:off x="4739925" y="1611149"/>
            <a:ext cx="3807299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8" name="Shape 338"/>
          <p:cNvSpPr txBox="1"/>
          <p:nvPr>
            <p:ph idx="1" type="body"/>
          </p:nvPr>
        </p:nvSpPr>
        <p:spPr>
          <a:xfrm>
            <a:off x="152400" y="4191000"/>
            <a:ext cx="6951900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But what for Multi Threading?....</a:t>
            </a:r>
            <a:br>
              <a:rPr lang="en" sz="3600">
                <a:solidFill>
                  <a:srgbClr val="FF00FF"/>
                </a:solidFill>
              </a:rPr>
            </a:b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4721700" y="3211800"/>
            <a:ext cx="3878399" cy="160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❖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Defined in FileSystem object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❖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Add and Check in the table is atomic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0" y="0"/>
            <a:ext cx="6951900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File System. Access Rules</a:t>
            </a:r>
          </a:p>
        </p:txBody>
      </p:sp>
      <p:sp>
        <p:nvSpPr>
          <p:cNvPr id="345" name="Shape 345"/>
          <p:cNvSpPr/>
          <p:nvPr/>
        </p:nvSpPr>
        <p:spPr>
          <a:xfrm>
            <a:off x="309900" y="893150"/>
            <a:ext cx="4022999" cy="719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Thr1      Read               </a:t>
            </a:r>
            <a:r>
              <a:rPr lang="en" sz="1800">
                <a:solidFill>
                  <a:schemeClr val="dk1"/>
                </a:solidFill>
              </a:rPr>
              <a:t>Thr2      Write</a:t>
            </a:r>
            <a:br>
              <a:rPr lang="en" sz="1800"/>
            </a:br>
            <a:r>
              <a:rPr lang="en" sz="1800">
                <a:solidFill>
                  <a:schemeClr val="dk1"/>
                </a:solidFill>
              </a:rPr>
              <a:t>Thr2      Write</a:t>
            </a:r>
          </a:p>
        </p:txBody>
      </p:sp>
      <p:cxnSp>
        <p:nvCxnSpPr>
          <p:cNvPr id="346" name="Shape 346"/>
          <p:cNvCxnSpPr/>
          <p:nvPr/>
        </p:nvCxnSpPr>
        <p:spPr>
          <a:xfrm>
            <a:off x="854075" y="1087500"/>
            <a:ext cx="330300" cy="9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7" name="Shape 347"/>
          <p:cNvCxnSpPr/>
          <p:nvPr/>
        </p:nvCxnSpPr>
        <p:spPr>
          <a:xfrm>
            <a:off x="892950" y="1417875"/>
            <a:ext cx="2915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8" name="Shape 348"/>
          <p:cNvCxnSpPr/>
          <p:nvPr/>
        </p:nvCxnSpPr>
        <p:spPr>
          <a:xfrm>
            <a:off x="3286975" y="1092300"/>
            <a:ext cx="2915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9" name="Shape 349"/>
          <p:cNvSpPr/>
          <p:nvPr/>
        </p:nvSpPr>
        <p:spPr>
          <a:xfrm>
            <a:off x="1950600" y="1069600"/>
            <a:ext cx="621900" cy="27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0" name="Shape 350"/>
          <p:cNvCxnSpPr/>
          <p:nvPr/>
        </p:nvCxnSpPr>
        <p:spPr>
          <a:xfrm>
            <a:off x="3293125" y="922300"/>
            <a:ext cx="340199" cy="37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1" name="Shape 351"/>
          <p:cNvCxnSpPr/>
          <p:nvPr/>
        </p:nvCxnSpPr>
        <p:spPr>
          <a:xfrm flipH="1">
            <a:off x="3331925" y="912575"/>
            <a:ext cx="291599" cy="36929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2" name="Shape 352"/>
          <p:cNvSpPr/>
          <p:nvPr/>
        </p:nvSpPr>
        <p:spPr>
          <a:xfrm>
            <a:off x="309900" y="1807550"/>
            <a:ext cx="4022999" cy="719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Thr1      </a:t>
            </a:r>
            <a:r>
              <a:rPr lang="en" sz="1800">
                <a:solidFill>
                  <a:schemeClr val="dk1"/>
                </a:solidFill>
              </a:rPr>
              <a:t>Write </a:t>
            </a:r>
            <a:r>
              <a:rPr lang="en" sz="1800"/>
              <a:t>              </a:t>
            </a:r>
            <a:r>
              <a:rPr lang="en" sz="1800">
                <a:solidFill>
                  <a:schemeClr val="dk1"/>
                </a:solidFill>
              </a:rPr>
              <a:t>Thr2      Write/</a:t>
            </a:r>
            <a:br>
              <a:rPr lang="en" sz="1800"/>
            </a:br>
            <a:r>
              <a:rPr lang="en" sz="1800">
                <a:solidFill>
                  <a:schemeClr val="dk1"/>
                </a:solidFill>
              </a:rPr>
              <a:t>Thr2      Write/Read                   Read</a:t>
            </a:r>
          </a:p>
        </p:txBody>
      </p:sp>
      <p:cxnSp>
        <p:nvCxnSpPr>
          <p:cNvPr id="353" name="Shape 353"/>
          <p:cNvCxnSpPr/>
          <p:nvPr/>
        </p:nvCxnSpPr>
        <p:spPr>
          <a:xfrm>
            <a:off x="854075" y="2001900"/>
            <a:ext cx="330300" cy="9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4" name="Shape 354"/>
          <p:cNvCxnSpPr/>
          <p:nvPr/>
        </p:nvCxnSpPr>
        <p:spPr>
          <a:xfrm>
            <a:off x="892950" y="2332275"/>
            <a:ext cx="2915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5" name="Shape 355"/>
          <p:cNvCxnSpPr/>
          <p:nvPr/>
        </p:nvCxnSpPr>
        <p:spPr>
          <a:xfrm>
            <a:off x="3286975" y="2006700"/>
            <a:ext cx="2915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6" name="Shape 356"/>
          <p:cNvSpPr/>
          <p:nvPr/>
        </p:nvSpPr>
        <p:spPr>
          <a:xfrm>
            <a:off x="1950600" y="1907800"/>
            <a:ext cx="621900" cy="27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7" name="Shape 357"/>
          <p:cNvCxnSpPr/>
          <p:nvPr/>
        </p:nvCxnSpPr>
        <p:spPr>
          <a:xfrm>
            <a:off x="3293125" y="1836700"/>
            <a:ext cx="340199" cy="37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8" name="Shape 358"/>
          <p:cNvCxnSpPr/>
          <p:nvPr/>
        </p:nvCxnSpPr>
        <p:spPr>
          <a:xfrm flipH="1">
            <a:off x="3331925" y="1826975"/>
            <a:ext cx="291599" cy="36929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9" name="Shape 359"/>
          <p:cNvSpPr/>
          <p:nvPr/>
        </p:nvSpPr>
        <p:spPr>
          <a:xfrm>
            <a:off x="4577100" y="893150"/>
            <a:ext cx="4022999" cy="719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Thr1      Read               </a:t>
            </a:r>
            <a:r>
              <a:rPr lang="en" sz="1800">
                <a:solidFill>
                  <a:schemeClr val="dk1"/>
                </a:solidFill>
              </a:rPr>
              <a:t>Thr2      Read</a:t>
            </a:r>
            <a:br>
              <a:rPr lang="en" sz="1800"/>
            </a:br>
            <a:r>
              <a:rPr lang="en" sz="1800">
                <a:solidFill>
                  <a:schemeClr val="dk1"/>
                </a:solidFill>
              </a:rPr>
              <a:t>Thr2      Read</a:t>
            </a:r>
          </a:p>
        </p:txBody>
      </p:sp>
      <p:cxnSp>
        <p:nvCxnSpPr>
          <p:cNvPr id="360" name="Shape 360"/>
          <p:cNvCxnSpPr/>
          <p:nvPr/>
        </p:nvCxnSpPr>
        <p:spPr>
          <a:xfrm>
            <a:off x="5121275" y="1087500"/>
            <a:ext cx="330300" cy="9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1" name="Shape 361"/>
          <p:cNvCxnSpPr/>
          <p:nvPr/>
        </p:nvCxnSpPr>
        <p:spPr>
          <a:xfrm>
            <a:off x="5160150" y="1417875"/>
            <a:ext cx="2915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2" name="Shape 362"/>
          <p:cNvCxnSpPr/>
          <p:nvPr/>
        </p:nvCxnSpPr>
        <p:spPr>
          <a:xfrm>
            <a:off x="7554175" y="1092300"/>
            <a:ext cx="2915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3" name="Shape 363"/>
          <p:cNvSpPr/>
          <p:nvPr/>
        </p:nvSpPr>
        <p:spPr>
          <a:xfrm>
            <a:off x="6217800" y="1069600"/>
            <a:ext cx="621900" cy="27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4577100" y="1807550"/>
            <a:ext cx="4022999" cy="719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Thr1      -                      </a:t>
            </a:r>
            <a:r>
              <a:rPr lang="en" sz="1800">
                <a:solidFill>
                  <a:schemeClr val="dk1"/>
                </a:solidFill>
              </a:rPr>
              <a:t>Thr2      Write</a:t>
            </a:r>
            <a:br>
              <a:rPr lang="en" sz="1800"/>
            </a:br>
            <a:r>
              <a:rPr lang="en" sz="1800">
                <a:solidFill>
                  <a:schemeClr val="dk1"/>
                </a:solidFill>
              </a:rPr>
              <a:t>Thr2      Write</a:t>
            </a:r>
          </a:p>
        </p:txBody>
      </p:sp>
      <p:cxnSp>
        <p:nvCxnSpPr>
          <p:cNvPr id="365" name="Shape 365"/>
          <p:cNvCxnSpPr/>
          <p:nvPr/>
        </p:nvCxnSpPr>
        <p:spPr>
          <a:xfrm>
            <a:off x="5121275" y="2001900"/>
            <a:ext cx="330300" cy="95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" name="Shape 366"/>
          <p:cNvCxnSpPr/>
          <p:nvPr/>
        </p:nvCxnSpPr>
        <p:spPr>
          <a:xfrm>
            <a:off x="5160150" y="2332275"/>
            <a:ext cx="2915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7" name="Shape 367"/>
          <p:cNvCxnSpPr/>
          <p:nvPr/>
        </p:nvCxnSpPr>
        <p:spPr>
          <a:xfrm>
            <a:off x="7554175" y="2006700"/>
            <a:ext cx="291599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8" name="Shape 368"/>
          <p:cNvSpPr/>
          <p:nvPr/>
        </p:nvSpPr>
        <p:spPr>
          <a:xfrm>
            <a:off x="6217800" y="1984000"/>
            <a:ext cx="621900" cy="27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309950" y="3201250"/>
            <a:ext cx="4022999" cy="1603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Mode         Disk Sector Num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309950" y="3803400"/>
            <a:ext cx="4022999" cy="10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Read / 	  Each file </a:t>
            </a:r>
            <a:br>
              <a:rPr lang="en" sz="2400"/>
            </a:br>
            <a:r>
              <a:rPr lang="en" sz="2400">
                <a:solidFill>
                  <a:schemeClr val="dk1"/>
                </a:solidFill>
              </a:rPr>
              <a:t>Write		  contains sector</a:t>
            </a:r>
          </a:p>
        </p:txBody>
      </p:sp>
      <p:cxnSp>
        <p:nvCxnSpPr>
          <p:cNvPr id="371" name="Shape 371"/>
          <p:cNvCxnSpPr/>
          <p:nvPr/>
        </p:nvCxnSpPr>
        <p:spPr>
          <a:xfrm>
            <a:off x="1788050" y="3201250"/>
            <a:ext cx="0" cy="16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2" name="Shape 372"/>
          <p:cNvSpPr/>
          <p:nvPr/>
        </p:nvSpPr>
        <p:spPr>
          <a:xfrm>
            <a:off x="3848550" y="2648900"/>
            <a:ext cx="1272599" cy="8015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4957800" y="0"/>
            <a:ext cx="4186200" cy="17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❖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Communication between machines</a:t>
            </a:r>
            <a:b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 - Messages</a:t>
            </a:r>
            <a:b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- Acknowledgements 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0" y="0"/>
            <a:ext cx="6951900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Networking 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00" y="1950800"/>
            <a:ext cx="1604475" cy="8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x="817575" y="1646000"/>
            <a:ext cx="37653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</a:t>
            </a:r>
            <a:r>
              <a:rPr b="1" lang="en"/>
              <a:t> </a:t>
            </a:r>
            <a:r>
              <a:rPr b="1" lang="en" sz="1800">
                <a:solidFill>
                  <a:srgbClr val="6D9EEB"/>
                </a:solidFill>
              </a:rPr>
              <a:t>M+A</a:t>
            </a:r>
            <a:br>
              <a:rPr b="1" lang="en" sz="1800">
                <a:solidFill>
                  <a:srgbClr val="6AA84F"/>
                </a:solidFill>
              </a:rPr>
            </a:br>
            <a:br>
              <a:rPr b="1" lang="en" sz="1800">
                <a:solidFill>
                  <a:srgbClr val="6AA84F"/>
                </a:solidFill>
              </a:rPr>
            </a:br>
            <a:br>
              <a:rPr b="1" lang="en" sz="1800">
                <a:solidFill>
                  <a:srgbClr val="6AA84F"/>
                </a:solidFill>
              </a:rPr>
            </a:br>
            <a:r>
              <a:rPr b="1" lang="en" sz="1800">
                <a:solidFill>
                  <a:srgbClr val="6AA84F"/>
                </a:solidFill>
              </a:rPr>
              <a:t>                      A</a:t>
            </a:r>
            <a:br>
              <a:rPr lang="en"/>
            </a:br>
            <a:r>
              <a:rPr lang="en"/>
              <a:t>SENDER                                      RECEIVER</a:t>
            </a:r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325" y="1950800"/>
            <a:ext cx="1604475" cy="89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Shape 382"/>
          <p:cNvCxnSpPr/>
          <p:nvPr/>
        </p:nvCxnSpPr>
        <p:spPr>
          <a:xfrm rot="10800000">
            <a:off x="3014500" y="1645987"/>
            <a:ext cx="0" cy="1658999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2040075" y="1959375"/>
            <a:ext cx="908399" cy="441600"/>
          </a:xfrm>
          <a:prstGeom prst="straightConnector1">
            <a:avLst/>
          </a:prstGeom>
          <a:noFill/>
          <a:ln cap="flat" cmpd="sng" w="76200">
            <a:solidFill>
              <a:srgbClr val="6D9EEB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4" name="Shape 384"/>
          <p:cNvCxnSpPr/>
          <p:nvPr/>
        </p:nvCxnSpPr>
        <p:spPr>
          <a:xfrm flipH="1">
            <a:off x="2024900" y="2751325"/>
            <a:ext cx="893099" cy="436500"/>
          </a:xfrm>
          <a:prstGeom prst="straightConnector1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1918275" y="1634487"/>
            <a:ext cx="0" cy="1658999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6" name="Shape 386"/>
          <p:cNvSpPr txBox="1"/>
          <p:nvPr/>
        </p:nvSpPr>
        <p:spPr>
          <a:xfrm>
            <a:off x="4962725" y="1796325"/>
            <a:ext cx="41862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Problem has no solution (theoretically proved)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Needs to generate a unique acknowledgement key for each message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Multithreaded system (adapt the user synchronisation)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4957800" y="0"/>
            <a:ext cx="4186200" cy="17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❖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Communication between machines</a:t>
            </a:r>
            <a:b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 - Messages</a:t>
            </a:r>
            <a:b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- Acknowledgements 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0" y="0"/>
            <a:ext cx="6951900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Networking 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741375" y="1424975"/>
            <a:ext cx="3765300" cy="225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</a:t>
            </a:r>
            <a:r>
              <a:rPr b="1" lang="en"/>
              <a:t> </a:t>
            </a:r>
            <a:r>
              <a:rPr b="1" lang="en" sz="1800">
                <a:solidFill>
                  <a:srgbClr val="3D85C6"/>
                </a:solidFill>
              </a:rPr>
              <a:t>M+A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3D85C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3D85C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3D85C6"/>
                </a:solidFill>
              </a:rPr>
              <a:t>                    M+A</a:t>
            </a:r>
            <a:br>
              <a:rPr b="1" lang="en" sz="1800">
                <a:solidFill>
                  <a:srgbClr val="6AA84F"/>
                </a:solidFill>
              </a:rPr>
            </a:br>
            <a:br>
              <a:rPr b="1" lang="en" sz="1800">
                <a:solidFill>
                  <a:srgbClr val="6AA84F"/>
                </a:solidFill>
              </a:rPr>
            </a:br>
            <a:r>
              <a:rPr lang="en"/>
              <a:t>SENDER                                      RECEIVER</a:t>
            </a:r>
            <a:br>
              <a:rPr lang="en"/>
            </a:br>
            <a:r>
              <a:rPr b="1" lang="en" sz="1800">
                <a:solidFill>
                  <a:srgbClr val="6AA84F"/>
                </a:solidFill>
              </a:rPr>
              <a:t>                      A</a:t>
            </a:r>
            <a:br>
              <a:rPr lang="en">
                <a:solidFill>
                  <a:schemeClr val="dk1"/>
                </a:solidFill>
              </a:rPr>
            </a:b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125" y="1950800"/>
            <a:ext cx="1604475" cy="89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Shape 395"/>
          <p:cNvCxnSpPr/>
          <p:nvPr/>
        </p:nvCxnSpPr>
        <p:spPr>
          <a:xfrm flipH="1" rot="10800000">
            <a:off x="2983900" y="1634374"/>
            <a:ext cx="2699" cy="20436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6" name="Shape 396"/>
          <p:cNvCxnSpPr/>
          <p:nvPr/>
        </p:nvCxnSpPr>
        <p:spPr>
          <a:xfrm>
            <a:off x="1963875" y="1730775"/>
            <a:ext cx="959100" cy="485699"/>
          </a:xfrm>
          <a:prstGeom prst="straightConnector1">
            <a:avLst/>
          </a:prstGeom>
          <a:noFill/>
          <a:ln cap="flat" cmpd="sng" w="76200">
            <a:solidFill>
              <a:srgbClr val="6D9EEB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7" name="Shape 397"/>
          <p:cNvCxnSpPr/>
          <p:nvPr/>
        </p:nvCxnSpPr>
        <p:spPr>
          <a:xfrm flipH="1">
            <a:off x="1948700" y="3360925"/>
            <a:ext cx="893099" cy="436500"/>
          </a:xfrm>
          <a:prstGeom prst="straightConnector1">
            <a:avLst/>
          </a:prstGeom>
          <a:noFill/>
          <a:ln cap="flat" cmpd="sng" w="76200">
            <a:solidFill>
              <a:srgbClr val="93C47D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00" y="1950800"/>
            <a:ext cx="1604475" cy="89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Shape 399"/>
          <p:cNvCxnSpPr/>
          <p:nvPr/>
        </p:nvCxnSpPr>
        <p:spPr>
          <a:xfrm rot="10800000">
            <a:off x="1841825" y="1634525"/>
            <a:ext cx="5399" cy="2073899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0" name="Shape 400"/>
          <p:cNvCxnSpPr/>
          <p:nvPr/>
        </p:nvCxnSpPr>
        <p:spPr>
          <a:xfrm>
            <a:off x="1935987" y="2660150"/>
            <a:ext cx="908399" cy="441600"/>
          </a:xfrm>
          <a:prstGeom prst="straightConnector1">
            <a:avLst/>
          </a:prstGeom>
          <a:noFill/>
          <a:ln cap="flat" cmpd="sng" w="76200">
            <a:solidFill>
              <a:srgbClr val="6D9EEB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1" name="Shape 401"/>
          <p:cNvCxnSpPr/>
          <p:nvPr/>
        </p:nvCxnSpPr>
        <p:spPr>
          <a:xfrm flipH="1">
            <a:off x="2019674" y="1607650"/>
            <a:ext cx="791700" cy="55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2" name="Shape 402"/>
          <p:cNvSpPr txBox="1"/>
          <p:nvPr/>
        </p:nvSpPr>
        <p:spPr>
          <a:xfrm>
            <a:off x="4962725" y="1796325"/>
            <a:ext cx="41862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Problem has no solution (theoretically proved)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Needs to generate a unique acknowledgement key for each message</a:t>
            </a:r>
            <a:br>
              <a:rPr lang="en" sz="1800"/>
            </a:b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Multithreaded system (adapt the user synchronisation)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19650" y="71400"/>
            <a:ext cx="3402599" cy="4313699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99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User Mode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248750" y="676600"/>
            <a:ext cx="3034800" cy="1124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754475" y="71400"/>
            <a:ext cx="3293400" cy="4313699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4294967295" type="body"/>
          </p:nvPr>
        </p:nvSpPr>
        <p:spPr>
          <a:xfrm>
            <a:off x="5813825" y="71400"/>
            <a:ext cx="3154199" cy="123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9900FF"/>
                </a:solidFill>
              </a:rPr>
              <a:t>Kernel Mode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35150" y="750150"/>
            <a:ext cx="2029500" cy="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Program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Exec( “putStri.cc” );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461250" y="826350"/>
            <a:ext cx="746399" cy="3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Start.s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58950" y="2517575"/>
            <a:ext cx="3154199" cy="1559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User Code (After Make)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Put Pointer to "putStr.cc" in R4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Put Exec syscall in R2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Execute SYSCALL instruction</a:t>
            </a:r>
            <a:br>
              <a:rPr lang="en"/>
            </a:br>
            <a:r>
              <a:rPr lang="en"/>
              <a:t>...</a:t>
            </a:r>
          </a:p>
        </p:txBody>
      </p:sp>
      <p:sp>
        <p:nvSpPr>
          <p:cNvPr id="81" name="Shape 81"/>
          <p:cNvSpPr/>
          <p:nvPr/>
        </p:nvSpPr>
        <p:spPr>
          <a:xfrm>
            <a:off x="841012" y="1860650"/>
            <a:ext cx="1850675" cy="567150"/>
          </a:xfrm>
          <a:custGeom>
            <a:pathLst>
              <a:path extrusionOk="0" h="22686" w="74027">
                <a:moveTo>
                  <a:pt x="0" y="0"/>
                </a:moveTo>
                <a:lnTo>
                  <a:pt x="37014" y="22686"/>
                </a:lnTo>
                <a:lnTo>
                  <a:pt x="74027" y="796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2" name="Shape 82"/>
          <p:cNvSpPr txBox="1"/>
          <p:nvPr/>
        </p:nvSpPr>
        <p:spPr>
          <a:xfrm>
            <a:off x="1422350" y="1837600"/>
            <a:ext cx="1522199" cy="35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025" y="826350"/>
            <a:ext cx="3034799" cy="32922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Shape 84"/>
          <p:cNvGrpSpPr/>
          <p:nvPr/>
        </p:nvGrpSpPr>
        <p:grpSpPr>
          <a:xfrm>
            <a:off x="3379500" y="2190994"/>
            <a:ext cx="2385000" cy="2791799"/>
            <a:chOff x="2086000" y="2254569"/>
            <a:chExt cx="2385000" cy="2791799"/>
          </a:xfrm>
        </p:grpSpPr>
        <p:sp>
          <p:nvSpPr>
            <p:cNvPr id="85" name="Shape 85"/>
            <p:cNvSpPr/>
            <p:nvPr/>
          </p:nvSpPr>
          <p:spPr>
            <a:xfrm>
              <a:off x="2086000" y="2254569"/>
              <a:ext cx="2385000" cy="2791799"/>
            </a:xfrm>
            <a:prstGeom prst="rect">
              <a:avLst/>
            </a:prstGeom>
            <a:solidFill>
              <a:srgbClr val="EAD1DC"/>
            </a:solidFill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400">
                  <a:solidFill>
                    <a:srgbClr val="9900FF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Machine Simulator Mode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6" name="Shape 86"/>
            <p:cNvPicPr preferRelativeResize="0"/>
            <p:nvPr/>
          </p:nvPicPr>
          <p:blipFill rotWithShape="1">
            <a:blip r:embed="rId4">
              <a:alphaModFix/>
            </a:blip>
            <a:srcRect b="22919" l="10665" r="2551" t="22924"/>
            <a:stretch/>
          </p:blipFill>
          <p:spPr>
            <a:xfrm>
              <a:off x="2240911" y="3157525"/>
              <a:ext cx="2132312" cy="1761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Shape 87"/>
          <p:cNvSpPr/>
          <p:nvPr/>
        </p:nvSpPr>
        <p:spPr>
          <a:xfrm>
            <a:off x="4925225" y="1071075"/>
            <a:ext cx="1077899" cy="118349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rot="5400000">
            <a:off x="3296900" y="1182449"/>
            <a:ext cx="1183499" cy="121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10800000">
            <a:off x="5130850" y="3882024"/>
            <a:ext cx="1183499" cy="121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-5400000">
            <a:off x="2431275" y="3755825"/>
            <a:ext cx="1183499" cy="121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3422775" y="-150"/>
            <a:ext cx="5721299" cy="51434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>
            <p:ph idx="2" type="body"/>
          </p:nvPr>
        </p:nvSpPr>
        <p:spPr>
          <a:xfrm>
            <a:off x="3422775" y="-10450"/>
            <a:ext cx="5382899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00FF"/>
              </a:solidFill>
            </a:endParaRPr>
          </a:p>
          <a:p>
            <a:pPr indent="-323850" lvl="0" marL="457200" rtl="0">
              <a:spcBef>
                <a:spcPts val="0"/>
              </a:spcBef>
              <a:buSzPct val="100000"/>
              <a:buChar char="➔"/>
            </a:pPr>
            <a:r>
              <a:rPr lang="en" sz="1500"/>
              <a:t>Improve Console Usability</a:t>
            </a:r>
            <a:br>
              <a:rPr lang="en" sz="1500"/>
            </a:br>
            <a:r>
              <a:rPr lang="en" sz="1500"/>
              <a:t>Multi Thread access Synchronization </a:t>
            </a:r>
            <a:br>
              <a:rPr lang="en" sz="1500"/>
            </a:br>
          </a:p>
          <a:p>
            <a:pPr indent="-323850" lvl="0" marL="457200" rtl="0">
              <a:spcBef>
                <a:spcPts val="0"/>
              </a:spcBef>
              <a:buSzPct val="100000"/>
              <a:buChar char="➔"/>
            </a:pPr>
            <a:r>
              <a:rPr lang="en" sz="1500"/>
              <a:t>Protected access to shared resources </a:t>
            </a:r>
            <a:br>
              <a:rPr lang="en" sz="1500"/>
            </a:br>
            <a:r>
              <a:rPr lang="en" sz="1500"/>
              <a:t>Data safety</a:t>
            </a:r>
            <a:br>
              <a:rPr lang="en" sz="1500"/>
            </a:br>
          </a:p>
          <a:p>
            <a:pPr indent="-323850" lvl="0" marL="457200" rtl="0">
              <a:spcBef>
                <a:spcPts val="0"/>
              </a:spcBef>
              <a:buSzPct val="100000"/>
              <a:buChar char="➔"/>
            </a:pPr>
            <a:r>
              <a:rPr lang="en" sz="1500"/>
              <a:t>Provide virtual address space abstraction</a:t>
            </a:r>
            <a:br>
              <a:rPr lang="en" sz="1500"/>
            </a:br>
            <a:r>
              <a:rPr lang="en" sz="1500"/>
              <a:t>Increasing the size of memory</a:t>
            </a:r>
            <a:br>
              <a:rPr lang="en" sz="1500"/>
            </a:br>
            <a:r>
              <a:rPr lang="en" sz="1500"/>
              <a:t>Security</a:t>
            </a:r>
            <a:br>
              <a:rPr lang="en" sz="1500"/>
            </a:br>
          </a:p>
          <a:p>
            <a:pPr indent="-323850" lvl="0" marL="457200" rtl="0">
              <a:spcBef>
                <a:spcPts val="0"/>
              </a:spcBef>
              <a:buSzPct val="100000"/>
              <a:buChar char="➔"/>
            </a:pPr>
            <a:r>
              <a:rPr lang="en" sz="1500"/>
              <a:t>Directory tree </a:t>
            </a:r>
            <a:br>
              <a:rPr lang="en" sz="1500"/>
            </a:br>
            <a:r>
              <a:rPr lang="en" sz="1500"/>
              <a:t>Browsing &amp; manipulating with files and directories</a:t>
            </a:r>
            <a:br>
              <a:rPr lang="en" sz="1500"/>
            </a:br>
            <a:r>
              <a:rPr lang="en" sz="1500"/>
              <a:t>Security</a:t>
            </a:r>
            <a:br>
              <a:rPr lang="en" sz="1500"/>
            </a:br>
          </a:p>
          <a:p>
            <a:pPr indent="-323850" lvl="0" marL="457200" rtl="0">
              <a:spcBef>
                <a:spcPts val="0"/>
              </a:spcBef>
              <a:buSzPct val="100000"/>
              <a:buChar char="➔"/>
            </a:pPr>
            <a:r>
              <a:rPr lang="en" sz="1500"/>
              <a:t>Reliable protocol to send data between machines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3333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409" name="Shape 409"/>
          <p:cNvSpPr txBox="1"/>
          <p:nvPr>
            <p:ph type="title"/>
          </p:nvPr>
        </p:nvSpPr>
        <p:spPr>
          <a:xfrm>
            <a:off x="265500" y="606950"/>
            <a:ext cx="3157199" cy="3920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buSzPct val="100000"/>
              <a:buChar char="★"/>
            </a:pPr>
            <a:r>
              <a:rPr lang="en" sz="2800"/>
              <a:t>Console work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buSzPct val="100000"/>
              <a:buChar char="★"/>
            </a:pPr>
            <a:r>
              <a:rPr lang="en" sz="2800"/>
              <a:t>Multithreading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buSzPct val="100000"/>
              <a:buChar char="★"/>
            </a:pPr>
            <a:r>
              <a:rPr lang="en" sz="2800"/>
              <a:t>Virtual Memory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buSzPct val="100000"/>
              <a:buChar char="★"/>
            </a:pPr>
            <a:r>
              <a:rPr lang="en" sz="2800"/>
              <a:t>File system 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buSzPct val="100000"/>
              <a:buChar char="★"/>
            </a:pPr>
            <a:r>
              <a:rPr lang="en" sz="2800"/>
              <a:t>Networking</a:t>
            </a:r>
          </a:p>
        </p:txBody>
      </p:sp>
      <p:sp>
        <p:nvSpPr>
          <p:cNvPr id="410" name="Shape 410"/>
          <p:cNvSpPr txBox="1"/>
          <p:nvPr>
            <p:ph idx="2" type="body"/>
          </p:nvPr>
        </p:nvSpPr>
        <p:spPr>
          <a:xfrm>
            <a:off x="3422775" y="-150"/>
            <a:ext cx="4407900" cy="106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Features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75" y="-15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>
            <p:ph idx="2" type="body"/>
          </p:nvPr>
        </p:nvSpPr>
        <p:spPr>
          <a:xfrm>
            <a:off x="507425" y="-10450"/>
            <a:ext cx="5927999" cy="514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FF00"/>
              </a:solidFill>
            </a:endParaRPr>
          </a:p>
          <a:p>
            <a:pPr indent="-457200" lvl="0" marL="457200" rtl="0">
              <a:spcBef>
                <a:spcPts val="0"/>
              </a:spcBef>
              <a:buClr>
                <a:srgbClr val="00FF00"/>
              </a:buClr>
              <a:buSzPct val="100000"/>
              <a:buFont typeface="Consolas"/>
              <a:buChar char="➔"/>
            </a:pPr>
            <a:r>
              <a:rPr lang="en" sz="3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./nachos-thank-you  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t/>
            </a:r>
            <a:endParaRPr sz="3600">
              <a:solidFill>
                <a:srgbClr val="00FF00"/>
              </a:solidFill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5754325" y="1801325"/>
            <a:ext cx="385499" cy="101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00FF00"/>
                </a:solidFill>
              </a:rPr>
              <a:t>|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525175" y="775475"/>
            <a:ext cx="4051800" cy="337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GetChar()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Reads char from input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GetString()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Reads char in a string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GetInt()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Reads string and type casts as int type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2567375" y="134100"/>
            <a:ext cx="3362400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</a:rPr>
              <a:t>I/O System Calls</a:t>
            </a:r>
          </a:p>
        </p:txBody>
      </p:sp>
      <p:sp>
        <p:nvSpPr>
          <p:cNvPr id="97" name="Shape 97"/>
          <p:cNvSpPr/>
          <p:nvPr/>
        </p:nvSpPr>
        <p:spPr>
          <a:xfrm>
            <a:off x="5028000" y="775475"/>
            <a:ext cx="3889199" cy="337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PutChar()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Writes char to the output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PutString()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Writes char in a string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PutInt()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Writes int type casted from char</a:t>
            </a:r>
          </a:p>
        </p:txBody>
      </p:sp>
      <p:sp>
        <p:nvSpPr>
          <p:cNvPr id="98" name="Shape 98"/>
          <p:cNvSpPr/>
          <p:nvPr/>
        </p:nvSpPr>
        <p:spPr>
          <a:xfrm>
            <a:off x="2989250" y="4336050"/>
            <a:ext cx="2393099" cy="5957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GetCharInt()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206950" y="0"/>
            <a:ext cx="5936999" cy="469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 sz="2400"/>
              <a:t>Semaphores 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 sz="2400"/>
              <a:t>Locks 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 sz="2400"/>
              <a:t>Condition variables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0150" y="-20300"/>
            <a:ext cx="3196800" cy="50744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❖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Provide reliable multiple threads access to shared resources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➢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Console 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➢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File stream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➢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Protect memory mechanism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0" y="0"/>
            <a:ext cx="6951900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Multithreading. Synchronization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10150" y="0"/>
            <a:ext cx="6951900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Multithreading. Synchronization.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53500" y="0"/>
            <a:ext cx="8890500" cy="4961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➔"/>
            </a:pPr>
            <a:r>
              <a:rPr lang="en">
                <a:solidFill>
                  <a:schemeClr val="lt2"/>
                </a:solidFill>
              </a:rPr>
              <a:t>Semaphores 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◆"/>
            </a:pPr>
            <a:r>
              <a:rPr lang="en" sz="2400"/>
              <a:t>Console Input/Output ('readAvail', 'writeDone') 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◆"/>
            </a:pPr>
            <a:r>
              <a:rPr lang="en" sz="2400"/>
              <a:t>Implicitly used in each sync method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➔"/>
            </a:pPr>
            <a:r>
              <a:rPr lang="en">
                <a:solidFill>
                  <a:schemeClr val="lt2"/>
                </a:solidFill>
              </a:rPr>
              <a:t>Condition variables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◆"/>
            </a:pPr>
            <a:r>
              <a:rPr lang="en" sz="2400"/>
              <a:t>Thread Join ; Halt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Char char="➔"/>
            </a:pPr>
            <a:r>
              <a:rPr lang="en">
                <a:solidFill>
                  <a:schemeClr val="lt2"/>
                </a:solidFill>
              </a:rPr>
              <a:t>Locks</a:t>
            </a:r>
            <a:r>
              <a:rPr lang="en">
                <a:solidFill>
                  <a:schemeClr val="dk2"/>
                </a:solidFill>
              </a:rPr>
              <a:t> 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◆"/>
            </a:pPr>
            <a:r>
              <a:rPr lang="en" sz="2400"/>
              <a:t>Console Input/Output - to protect reading and writing operations as they are not atomic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◆"/>
            </a:pPr>
            <a:r>
              <a:rPr lang="en" sz="2400"/>
              <a:t>Thread Join ; Halt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10150" y="0"/>
            <a:ext cx="6951900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Multithreading. Thread allocation. 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01600"/>
            <a:ext cx="4232800" cy="42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3001600" y="1408175"/>
            <a:ext cx="942600" cy="4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232800" y="649200"/>
            <a:ext cx="4910999" cy="434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Features: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➔"/>
            </a:pPr>
            <a:r>
              <a:rPr lang="en">
                <a:solidFill>
                  <a:schemeClr val="lt2"/>
                </a:solidFill>
              </a:rPr>
              <a:t>Same address space shared by several threads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➔"/>
            </a:pPr>
            <a:r>
              <a:rPr lang="en">
                <a:solidFill>
                  <a:schemeClr val="lt2"/>
                </a:solidFill>
              </a:rPr>
              <a:t>Mapping of the free regions of address space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Char char="➔"/>
            </a:pPr>
            <a:r>
              <a:rPr lang="en">
                <a:solidFill>
                  <a:schemeClr val="lt2"/>
                </a:solidFill>
              </a:rPr>
              <a:t>Independent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/>
              <a:t>t</a:t>
            </a:r>
            <a:r>
              <a:rPr lang="en" sz="1800"/>
              <a:t>hread stack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Char char="➔"/>
            </a:pPr>
            <a:r>
              <a:rPr lang="en">
                <a:solidFill>
                  <a:schemeClr val="lt2"/>
                </a:solidFill>
              </a:rPr>
              <a:t>Bounded thread stack to protect the whole address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1600"/>
            <a:ext cx="4232800" cy="42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1" type="body"/>
          </p:nvPr>
        </p:nvSpPr>
        <p:spPr>
          <a:xfrm>
            <a:off x="4232800" y="649200"/>
            <a:ext cx="4910999" cy="434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Features: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➔"/>
            </a:pPr>
            <a:r>
              <a:rPr lang="en">
                <a:solidFill>
                  <a:schemeClr val="lt2"/>
                </a:solidFill>
              </a:rPr>
              <a:t>Same address space shared by several threads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Char char="➔"/>
            </a:pPr>
            <a:r>
              <a:rPr lang="en">
                <a:solidFill>
                  <a:schemeClr val="lt2"/>
                </a:solidFill>
              </a:rPr>
              <a:t>Mapping of the free regions of address space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Char char="➔"/>
            </a:pPr>
            <a:r>
              <a:rPr lang="en">
                <a:solidFill>
                  <a:schemeClr val="lt2"/>
                </a:solidFill>
              </a:rPr>
              <a:t>Independent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/>
              <a:t>t</a:t>
            </a:r>
            <a:r>
              <a:rPr lang="en" sz="1800"/>
              <a:t>hread stack</a:t>
            </a:r>
          </a:p>
          <a:p>
            <a:pPr indent="-228600" lvl="0" marL="457200" rtl="0">
              <a:spcBef>
                <a:spcPts val="0"/>
              </a:spcBef>
              <a:buClr>
                <a:schemeClr val="dk2"/>
              </a:buClr>
              <a:buChar char="➔"/>
            </a:pPr>
            <a:r>
              <a:rPr lang="en">
                <a:solidFill>
                  <a:schemeClr val="lt2"/>
                </a:solidFill>
              </a:rPr>
              <a:t>Bounded thread stack to protect the whole address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0150" y="0"/>
            <a:ext cx="6951900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Multithreading. Thread allocation. </a:t>
            </a:r>
          </a:p>
        </p:txBody>
      </p:sp>
      <p:sp>
        <p:nvSpPr>
          <p:cNvPr id="127" name="Shape 127"/>
          <p:cNvSpPr/>
          <p:nvPr/>
        </p:nvSpPr>
        <p:spPr>
          <a:xfrm>
            <a:off x="3001600" y="1408175"/>
            <a:ext cx="942600" cy="4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790600"/>
            <a:ext cx="8498700" cy="8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➔"/>
            </a:pPr>
            <a:r>
              <a:rPr b="1" lang="en" sz="2400"/>
              <a:t>Run out of space</a:t>
            </a:r>
            <a:r>
              <a:rPr lang="en" sz="2400"/>
              <a:t>. Modern applications have big needs in memory.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0150" y="0"/>
            <a:ext cx="6951900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Problems of Thread concept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705000"/>
            <a:ext cx="8498700" cy="8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➔"/>
            </a:pPr>
            <a:r>
              <a:rPr b="1" lang="en" sz="2400"/>
              <a:t>Fragmentation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◆"/>
            </a:pPr>
            <a:r>
              <a:rPr b="1" lang="en" sz="2400"/>
              <a:t>Internal.</a:t>
            </a:r>
            <a:r>
              <a:rPr lang="en" sz="2400"/>
              <a:t> Address space contain unused regions. 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◆"/>
            </a:pPr>
            <a:r>
              <a:rPr b="1" lang="en" sz="2400"/>
              <a:t>External.</a:t>
            </a:r>
            <a:r>
              <a:rPr lang="en" sz="2400"/>
              <a:t> Removing of useless regions creates free chunks of different size.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3457600"/>
            <a:ext cx="8498700" cy="8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➔"/>
            </a:pPr>
            <a:r>
              <a:rPr b="1" lang="en" sz="2400"/>
              <a:t>Security</a:t>
            </a:r>
            <a:r>
              <a:rPr lang="en" sz="2400"/>
              <a:t> problem of </a:t>
            </a:r>
            <a:r>
              <a:rPr b="1" lang="en" sz="2400"/>
              <a:t>shared</a:t>
            </a:r>
            <a:r>
              <a:rPr lang="en" sz="2400"/>
              <a:t> address space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25100" y="761350"/>
            <a:ext cx="3561899" cy="41709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99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Virtual memory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699750" y="1419050"/>
            <a:ext cx="871199" cy="28070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319625" y="761350"/>
            <a:ext cx="3642300" cy="41709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99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Physical memory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99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784200" y="1473825"/>
            <a:ext cx="702299" cy="3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84200" y="2845425"/>
            <a:ext cx="702299" cy="3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784200" y="3294925"/>
            <a:ext cx="702299" cy="3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784200" y="3737800"/>
            <a:ext cx="702299" cy="3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84200" y="1931025"/>
            <a:ext cx="702299" cy="3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84200" y="2388225"/>
            <a:ext cx="702299" cy="3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Page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1175" y="1420050"/>
            <a:ext cx="871200" cy="280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7009975" y="1420050"/>
            <a:ext cx="871199" cy="28070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7094425" y="1474825"/>
            <a:ext cx="702299" cy="3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/>
              <a:t>Frame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094425" y="2389225"/>
            <a:ext cx="702299" cy="3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Frame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153" name="Shape 153"/>
          <p:cNvSpPr txBox="1"/>
          <p:nvPr/>
        </p:nvSpPr>
        <p:spPr>
          <a:xfrm>
            <a:off x="7094425" y="2838725"/>
            <a:ext cx="702299" cy="3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Frame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154" name="Shape 154"/>
          <p:cNvSpPr txBox="1"/>
          <p:nvPr/>
        </p:nvSpPr>
        <p:spPr>
          <a:xfrm>
            <a:off x="7094425" y="3738800"/>
            <a:ext cx="702299" cy="3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Frame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155" name="Shape 155"/>
          <p:cNvSpPr txBox="1"/>
          <p:nvPr/>
        </p:nvSpPr>
        <p:spPr>
          <a:xfrm>
            <a:off x="7094425" y="1932025"/>
            <a:ext cx="702299" cy="3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Frame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156" name="Shape 156"/>
          <p:cNvSpPr txBox="1"/>
          <p:nvPr/>
        </p:nvSpPr>
        <p:spPr>
          <a:xfrm>
            <a:off x="1627025" y="1441200"/>
            <a:ext cx="1375200" cy="285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/>
              <a:t>0.000</a:t>
            </a:r>
            <a:br>
              <a:rPr lang="en" sz="1500"/>
            </a:br>
            <a:br>
              <a:rPr lang="en" sz="1500"/>
            </a:br>
            <a:r>
              <a:rPr lang="en" sz="1500"/>
              <a:t>0.001</a:t>
            </a:r>
            <a:br>
              <a:rPr lang="en" sz="1500"/>
            </a:br>
            <a:br>
              <a:rPr lang="en" sz="1500"/>
            </a:br>
            <a:r>
              <a:rPr lang="en" sz="1500">
                <a:solidFill>
                  <a:schemeClr val="dk1"/>
                </a:solidFill>
              </a:rPr>
              <a:t>0.002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0.003</a:t>
            </a:r>
            <a:br>
              <a:rPr lang="en" sz="1500">
                <a:solidFill>
                  <a:schemeClr val="dk1"/>
                </a:solidFill>
              </a:rPr>
            </a:b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0.004</a:t>
            </a:r>
            <a:br>
              <a:rPr lang="en" sz="1500">
                <a:solidFill>
                  <a:schemeClr val="dk1"/>
                </a:solidFill>
              </a:rPr>
            </a:b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0.005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079075" y="1434650"/>
            <a:ext cx="1472700" cy="285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/>
              <a:t>0x00000</a:t>
            </a:r>
            <a:br>
              <a:rPr lang="en" sz="1500"/>
            </a:br>
            <a:br>
              <a:rPr lang="en" sz="1500"/>
            </a:br>
            <a:r>
              <a:rPr lang="en" sz="1500">
                <a:solidFill>
                  <a:schemeClr val="dk1"/>
                </a:solidFill>
              </a:rPr>
              <a:t>0x0ab42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</a:rPr>
              <a:t>0x01287</a:t>
            </a:r>
            <a:br>
              <a:rPr lang="en" sz="1500">
                <a:solidFill>
                  <a:schemeClr val="dk1"/>
                </a:solidFill>
              </a:rPr>
            </a:b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0x0a345</a:t>
            </a:r>
            <a:br>
              <a:rPr lang="en" sz="1500">
                <a:solidFill>
                  <a:schemeClr val="dk1"/>
                </a:solidFill>
              </a:rPr>
            </a:b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0x00324</a:t>
            </a:r>
            <a:br>
              <a:rPr lang="en" sz="1500">
                <a:solidFill>
                  <a:schemeClr val="dk1"/>
                </a:solidFill>
              </a:rPr>
            </a:b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0x00534</a:t>
            </a:r>
          </a:p>
        </p:txBody>
      </p:sp>
      <p:sp>
        <p:nvSpPr>
          <p:cNvPr id="158" name="Shape 158"/>
          <p:cNvSpPr/>
          <p:nvPr/>
        </p:nvSpPr>
        <p:spPr>
          <a:xfrm>
            <a:off x="2516950" y="1627225"/>
            <a:ext cx="3318599" cy="3236699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99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Frame provider</a:t>
            </a:r>
            <a:br>
              <a:rPr lang="en" sz="3600">
                <a:solidFill>
                  <a:srgbClr val="99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Finds free memory as: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Old Standard TT"/>
              <a:buChar char="●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First free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Last free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Random free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Old Standard TT"/>
              <a:buChar char="●"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Block free</a:t>
            </a:r>
          </a:p>
        </p:txBody>
      </p:sp>
      <p:sp>
        <p:nvSpPr>
          <p:cNvPr id="159" name="Shape 159"/>
          <p:cNvSpPr/>
          <p:nvPr/>
        </p:nvSpPr>
        <p:spPr>
          <a:xfrm>
            <a:off x="1714975" y="4140500"/>
            <a:ext cx="1134900" cy="720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516075" y="4140500"/>
            <a:ext cx="1134900" cy="720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7094425" y="3295925"/>
            <a:ext cx="702299" cy="3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Frame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162" name="Shape 162"/>
          <p:cNvSpPr txBox="1"/>
          <p:nvPr>
            <p:ph idx="4294967295" type="body"/>
          </p:nvPr>
        </p:nvSpPr>
        <p:spPr>
          <a:xfrm>
            <a:off x="10150" y="0"/>
            <a:ext cx="6951900" cy="80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FF"/>
                </a:solidFill>
              </a:rPr>
              <a:t>Address Mapping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