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8"/>
  </p:notesMasterIdLst>
  <p:sldIdLst>
    <p:sldId id="257" r:id="rId2"/>
    <p:sldId id="258" r:id="rId3"/>
    <p:sldId id="267" r:id="rId4"/>
    <p:sldId id="298" r:id="rId5"/>
    <p:sldId id="274" r:id="rId6"/>
    <p:sldId id="276" r:id="rId7"/>
    <p:sldId id="277" r:id="rId8"/>
    <p:sldId id="299" r:id="rId9"/>
    <p:sldId id="281" r:id="rId10"/>
    <p:sldId id="280" r:id="rId11"/>
    <p:sldId id="282" r:id="rId12"/>
    <p:sldId id="283" r:id="rId13"/>
    <p:sldId id="284" r:id="rId14"/>
    <p:sldId id="285" r:id="rId15"/>
    <p:sldId id="262" r:id="rId16"/>
    <p:sldId id="297"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725" autoAdjust="0"/>
  </p:normalViewPr>
  <p:slideViewPr>
    <p:cSldViewPr>
      <p:cViewPr varScale="1">
        <p:scale>
          <a:sx n="62" d="100"/>
          <a:sy n="62" d="100"/>
        </p:scale>
        <p:origin x="-15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78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3DF8A7B8-5C76-44E9-B22F-5C9892435DD7}" type="slidenum">
              <a:rPr lang="en-US"/>
              <a:pPr>
                <a:defRPr/>
              </a:pPr>
              <a:t>‹#›</a:t>
            </a:fld>
            <a:endParaRPr lang="en-US"/>
          </a:p>
        </p:txBody>
      </p:sp>
    </p:spTree>
    <p:extLst>
      <p:ext uri="{BB962C8B-B14F-4D97-AF65-F5344CB8AC3E}">
        <p14:creationId xmlns:p14="http://schemas.microsoft.com/office/powerpoint/2010/main" val="551297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AEF834-8EBE-467A-9F0E-76A5F148CE06}" type="slidenum">
              <a:rPr lang="en-US" smtClean="0"/>
              <a:pPr eaLnBrk="1" hangingPunct="1"/>
              <a:t>1</a:t>
            </a:fld>
            <a:endParaRPr lang="en-US" smtClean="0"/>
          </a:p>
        </p:txBody>
      </p:sp>
      <p:sp>
        <p:nvSpPr>
          <p:cNvPr id="38915" name="Rectangle 2"/>
          <p:cNvSpPr>
            <a:spLocks noRo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an outline, algorithm will automatically analyze coplanar constraints (polygons)</a:t>
            </a:r>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11</a:t>
            </a:fld>
            <a:endParaRPr lang="en-US"/>
          </a:p>
        </p:txBody>
      </p:sp>
    </p:spTree>
    <p:extLst>
      <p:ext uri="{BB962C8B-B14F-4D97-AF65-F5344CB8AC3E}">
        <p14:creationId xmlns:p14="http://schemas.microsoft.com/office/powerpoint/2010/main" val="2112708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 lines,</a:t>
            </a:r>
            <a:r>
              <a:rPr lang="en-US" baseline="0" dirty="0" smtClean="0"/>
              <a:t> Red lines and Purple lines are 3 group of orthogonal lines, thus 3 orthogonal VPs</a:t>
            </a:r>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12</a:t>
            </a:fld>
            <a:endParaRPr lang="en-US"/>
          </a:p>
        </p:txBody>
      </p:sp>
    </p:spTree>
    <p:extLst>
      <p:ext uri="{BB962C8B-B14F-4D97-AF65-F5344CB8AC3E}">
        <p14:creationId xmlns:p14="http://schemas.microsoft.com/office/powerpoint/2010/main" val="183987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13</a:t>
            </a:fld>
            <a:endParaRPr lang="en-US"/>
          </a:p>
        </p:txBody>
      </p:sp>
    </p:spTree>
    <p:extLst>
      <p:ext uri="{BB962C8B-B14F-4D97-AF65-F5344CB8AC3E}">
        <p14:creationId xmlns:p14="http://schemas.microsoft.com/office/powerpoint/2010/main" val="1984645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 we use piecewise planar approximation</a:t>
            </a:r>
            <a:r>
              <a:rPr lang="en-US" baseline="0" dirty="0" smtClean="0"/>
              <a:t> to handle the curve surface: it is decomposed into pieces of plane structures</a:t>
            </a:r>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14</a:t>
            </a:fld>
            <a:endParaRPr lang="en-US"/>
          </a:p>
        </p:txBody>
      </p:sp>
    </p:spTree>
    <p:extLst>
      <p:ext uri="{BB962C8B-B14F-4D97-AF65-F5344CB8AC3E}">
        <p14:creationId xmlns:p14="http://schemas.microsoft.com/office/powerpoint/2010/main" val="269776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9EEFB0-C341-487C-8961-1EE3B6A52F77}" type="slidenum">
              <a:rPr lang="en-US" smtClean="0"/>
              <a:pPr eaLnBrk="1" hangingPunct="1"/>
              <a:t>15</a:t>
            </a:fld>
            <a:endParaRPr lang="en-US" smtClean="0"/>
          </a:p>
        </p:txBody>
      </p:sp>
      <p:sp>
        <p:nvSpPr>
          <p:cNvPr id="47107" name="Rectangle 2"/>
          <p:cNvSpPr>
            <a:spLocks noRot="1" noChangeArrowheads="1" noTextEdit="1"/>
          </p:cNvSpPr>
          <p:nvPr>
            <p:ph type="sldImg"/>
          </p:nvPr>
        </p:nvSpPr>
        <p:spPr>
          <a:xfrm>
            <a:off x="1144588" y="684213"/>
            <a:ext cx="4572000" cy="3429000"/>
          </a:xfrm>
          <a:ln/>
        </p:spPr>
      </p:sp>
      <p:sp>
        <p:nvSpPr>
          <p:cNvPr id="47108" name="Rectangle 3"/>
          <p:cNvSpPr>
            <a:spLocks noGrp="1" noChangeArrowheads="1"/>
          </p:cNvSpPr>
          <p:nvPr>
            <p:ph type="body" idx="1"/>
          </p:nvPr>
        </p:nvSpPr>
        <p:spPr>
          <a:xfrm>
            <a:off x="685800" y="4343400"/>
            <a:ext cx="5486400" cy="4116388"/>
          </a:xfrm>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F6B4E9B-C963-4B4C-894F-07D398C4C133}" type="slidenum">
              <a:rPr lang="en-US" smtClean="0"/>
              <a:pPr eaLnBrk="1" hangingPunct="1"/>
              <a:t>16</a:t>
            </a:fld>
            <a:endParaRPr lang="en-US" smtClean="0"/>
          </a:p>
        </p:txBody>
      </p:sp>
      <p:sp>
        <p:nvSpPr>
          <p:cNvPr id="48131" name="Rectangle 2"/>
          <p:cNvSpPr>
            <a:spLocks noRot="1" noChangeArrowheads="1" noTextEdit="1"/>
          </p:cNvSpPr>
          <p:nvPr>
            <p:ph type="sldImg"/>
          </p:nvPr>
        </p:nvSpPr>
        <p:spPr>
          <a:xfrm>
            <a:off x="1144588" y="684213"/>
            <a:ext cx="4572000" cy="3429000"/>
          </a:xfrm>
          <a:ln/>
        </p:spPr>
      </p:sp>
      <p:sp>
        <p:nvSpPr>
          <p:cNvPr id="48132" name="Rectangle 3"/>
          <p:cNvSpPr>
            <a:spLocks noGrp="1" noChangeArrowheads="1"/>
          </p:cNvSpPr>
          <p:nvPr>
            <p:ph type="body" idx="1"/>
          </p:nvPr>
        </p:nvSpPr>
        <p:spPr>
          <a:xfrm>
            <a:off x="685800" y="4343400"/>
            <a:ext cx="5486400" cy="4116388"/>
          </a:xfrm>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BF08B8-AC82-43FC-9C7F-BCC284B602A9}" type="slidenum">
              <a:rPr lang="en-US" smtClean="0"/>
              <a:pPr eaLnBrk="1" hangingPunct="1"/>
              <a:t>2</a:t>
            </a:fld>
            <a:endParaRPr lang="en-US" smtClean="0"/>
          </a:p>
        </p:txBody>
      </p:sp>
      <p:sp>
        <p:nvSpPr>
          <p:cNvPr id="39939" name="Rectangle 2"/>
          <p:cNvSpPr>
            <a:spLocks noRot="1" noChangeArrowheads="1" noTextEdit="1"/>
          </p:cNvSpPr>
          <p:nvPr>
            <p:ph type="sldImg"/>
          </p:nvPr>
        </p:nvSpPr>
        <p:spPr>
          <a:xfrm>
            <a:off x="1144588" y="684213"/>
            <a:ext cx="4572000" cy="3429000"/>
          </a:xfrm>
          <a:ln/>
        </p:spPr>
      </p:sp>
      <p:sp>
        <p:nvSpPr>
          <p:cNvPr id="39940" name="Rectangle 3"/>
          <p:cNvSpPr>
            <a:spLocks noGrp="1" noChangeArrowheads="1"/>
          </p:cNvSpPr>
          <p:nvPr>
            <p:ph type="body" idx="1"/>
          </p:nvPr>
        </p:nvSpPr>
        <p:spPr>
          <a:xfrm>
            <a:off x="685800" y="4343400"/>
            <a:ext cx="5486400" cy="4116388"/>
          </a:xfrm>
          <a:noFill/>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BF08B8-AC82-43FC-9C7F-BCC284B602A9}" type="slidenum">
              <a:rPr lang="en-US" smtClean="0"/>
              <a:pPr eaLnBrk="1" hangingPunct="1"/>
              <a:t>4</a:t>
            </a:fld>
            <a:endParaRPr lang="en-US" smtClean="0"/>
          </a:p>
        </p:txBody>
      </p:sp>
      <p:sp>
        <p:nvSpPr>
          <p:cNvPr id="39939" name="Rectangle 2"/>
          <p:cNvSpPr>
            <a:spLocks noRot="1" noChangeArrowheads="1" noTextEdit="1"/>
          </p:cNvSpPr>
          <p:nvPr>
            <p:ph type="sldImg"/>
          </p:nvPr>
        </p:nvSpPr>
        <p:spPr>
          <a:xfrm>
            <a:off x="1144588" y="684213"/>
            <a:ext cx="4572000" cy="3429000"/>
          </a:xfrm>
          <a:ln/>
        </p:spPr>
      </p:sp>
      <p:sp>
        <p:nvSpPr>
          <p:cNvPr id="39940" name="Rectangle 3"/>
          <p:cNvSpPr>
            <a:spLocks noGrp="1" noChangeArrowheads="1"/>
          </p:cNvSpPr>
          <p:nvPr>
            <p:ph type="body" idx="1"/>
          </p:nvPr>
        </p:nvSpPr>
        <p:spPr>
          <a:xfrm>
            <a:off x="685800" y="4343400"/>
            <a:ext cx="5486400" cy="4116388"/>
          </a:xfrm>
          <a:noFill/>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constraints: are</a:t>
            </a:r>
            <a:r>
              <a:rPr lang="en-US" baseline="0" dirty="0" smtClean="0"/>
              <a:t> used for camera calibration using vanishing points</a:t>
            </a:r>
          </a:p>
          <a:p>
            <a:endParaRPr lang="en-US" baseline="0" dirty="0" smtClean="0"/>
          </a:p>
          <a:p>
            <a:r>
              <a:rPr lang="en-US" baseline="0" dirty="0" smtClean="0"/>
              <a:t>Coplanar constraints: are used to form a set of linear equations to be used for reconstruction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5</a:t>
            </a:fld>
            <a:endParaRPr lang="en-US"/>
          </a:p>
        </p:txBody>
      </p:sp>
    </p:spTree>
    <p:extLst>
      <p:ext uri="{BB962C8B-B14F-4D97-AF65-F5344CB8AC3E}">
        <p14:creationId xmlns:p14="http://schemas.microsoft.com/office/powerpoint/2010/main" val="423777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Book Antiqua" pitchFamily="18" charset="0"/>
                <a:cs typeface="Times New Roman" pitchFamily="18" charset="0"/>
              </a:rPr>
              <a:t>Vanishing Point (VP): is the intersection point of a group of </a:t>
            </a:r>
            <a:r>
              <a:rPr lang="en-US" sz="1200" dirty="0" smtClean="0">
                <a:solidFill>
                  <a:srgbClr val="FF0000"/>
                </a:solidFill>
                <a:latin typeface="Book Antiqua" pitchFamily="18" charset="0"/>
                <a:cs typeface="Times New Roman" pitchFamily="18" charset="0"/>
              </a:rPr>
              <a:t>image lines</a:t>
            </a:r>
            <a:r>
              <a:rPr lang="en-US" sz="1200" dirty="0" smtClean="0">
                <a:latin typeface="Book Antiqua" pitchFamily="18" charset="0"/>
                <a:cs typeface="Times New Roman" pitchFamily="18" charset="0"/>
              </a:rPr>
              <a:t> whose </a:t>
            </a:r>
            <a:r>
              <a:rPr lang="en-US" sz="1200" dirty="0" smtClean="0">
                <a:solidFill>
                  <a:srgbClr val="FF0000"/>
                </a:solidFill>
                <a:latin typeface="Book Antiqua" pitchFamily="18" charset="0"/>
                <a:cs typeface="Times New Roman" pitchFamily="18" charset="0"/>
              </a:rPr>
              <a:t>3D correspondent lines are parallel</a:t>
            </a:r>
            <a:r>
              <a:rPr lang="en-US" sz="1200" dirty="0" smtClean="0">
                <a:latin typeface="Book Antiqua" pitchFamily="18" charset="0"/>
                <a:cs typeface="Times New Roman" pitchFamily="18" charset="0"/>
              </a:rPr>
              <a:t> to each other.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Book Antiqua" pitchFamily="18" charset="0"/>
                <a:cs typeface="Times New Roman" pitchFamily="18" charset="0"/>
              </a:rPr>
              <a:t>This means a VP in image plane corresponds to a 3D direction.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Book Antiqua" pitchFamily="18" charset="0"/>
                <a:cs typeface="Times New Roman" pitchFamily="18" charset="0"/>
              </a:rPr>
              <a:t>e.g.</a:t>
            </a:r>
            <a:r>
              <a:rPr lang="en-US" sz="1200" baseline="0" dirty="0" smtClean="0">
                <a:latin typeface="Book Antiqua" pitchFamily="18" charset="0"/>
                <a:cs typeface="Times New Roman" pitchFamily="18" charset="0"/>
              </a:rPr>
              <a:t> </a:t>
            </a:r>
            <a:r>
              <a:rPr lang="en-US" sz="1200" dirty="0" smtClean="0">
                <a:latin typeface="Book Antiqua" pitchFamily="18" charset="0"/>
                <a:cs typeface="Times New Roman" pitchFamily="18" charset="0"/>
              </a:rPr>
              <a:t>Think</a:t>
            </a:r>
            <a:r>
              <a:rPr lang="en-US" sz="1200" baseline="0" dirty="0" smtClean="0">
                <a:latin typeface="Book Antiqua" pitchFamily="18" charset="0"/>
                <a:cs typeface="Times New Roman" pitchFamily="18" charset="0"/>
              </a:rPr>
              <a:t> of a image of railway tracks, typically they will intersect</a:t>
            </a:r>
            <a:endParaRPr lang="en-US" sz="1200" dirty="0" smtClean="0">
              <a:latin typeface="Book Antiqua"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Book Antiqua"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latin typeface="Book Antiqua" pitchFamily="18" charset="0"/>
                <a:cs typeface="Times New Roman" pitchFamily="18" charset="0"/>
              </a:rPr>
              <a:t>Othogonal</a:t>
            </a:r>
            <a:r>
              <a:rPr lang="en-US" sz="1200" dirty="0" smtClean="0">
                <a:latin typeface="Book Antiqua" pitchFamily="18" charset="0"/>
                <a:cs typeface="Times New Roman" pitchFamily="18" charset="0"/>
              </a:rPr>
              <a:t>: Three </a:t>
            </a:r>
            <a:r>
              <a:rPr lang="en-US" sz="1200" baseline="0" dirty="0" smtClean="0">
                <a:latin typeface="Book Antiqua" pitchFamily="18" charset="0"/>
                <a:cs typeface="Times New Roman" pitchFamily="18" charset="0"/>
              </a:rPr>
              <a:t>VPs</a:t>
            </a:r>
            <a:r>
              <a:rPr lang="en-US" sz="1200" dirty="0" smtClean="0">
                <a:latin typeface="Book Antiqua" pitchFamily="18" charset="0"/>
                <a:cs typeface="Times New Roman" pitchFamily="18" charset="0"/>
              </a:rPr>
              <a:t> whose 3D correspondent directions are perpendicular to each other, then we</a:t>
            </a:r>
            <a:r>
              <a:rPr lang="en-US" sz="1200" baseline="0" dirty="0" smtClean="0">
                <a:latin typeface="Book Antiqua" pitchFamily="18" charset="0"/>
                <a:cs typeface="Times New Roman" pitchFamily="18" charset="0"/>
              </a:rPr>
              <a:t> say they are 3 orthogonal VPs.</a:t>
            </a:r>
            <a:endParaRPr lang="en-US" sz="1200" dirty="0" smtClean="0">
              <a:latin typeface="Book Antiqua"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6</a:t>
            </a:fld>
            <a:endParaRPr lang="en-US"/>
          </a:p>
        </p:txBody>
      </p:sp>
    </p:spTree>
    <p:extLst>
      <p:ext uri="{BB962C8B-B14F-4D97-AF65-F5344CB8AC3E}">
        <p14:creationId xmlns:p14="http://schemas.microsoft.com/office/powerpoint/2010/main" val="278676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equation: X is the world</a:t>
            </a:r>
            <a:r>
              <a:rPr lang="en-US" baseline="0" dirty="0" smtClean="0"/>
              <a:t> 3D point to be reconstructed, x if the measured image point, K is the camera intrinsic parameter matrix, f is the projection function.</a:t>
            </a:r>
            <a:endParaRPr lang="en-US" dirty="0" smtClean="0"/>
          </a:p>
          <a:p>
            <a:r>
              <a:rPr lang="en-US" dirty="0" smtClean="0"/>
              <a:t>   Think like</a:t>
            </a:r>
            <a:r>
              <a:rPr lang="en-US" baseline="0" dirty="0" smtClean="0"/>
              <a:t> this, once the camera is calibrated, any point on image plane corresponds to a ray in space connecting that point with camera’s projection center. Then, to reconstruct this point, the only unknown is the distance between that camera center and this point. If we know the distance, we can easily find it along that ray. However, WITHOUT any constraint, this point can be anywhere along that ray.</a:t>
            </a:r>
            <a:endParaRPr lang="en-US" dirty="0" smtClean="0"/>
          </a:p>
          <a:p>
            <a:endParaRPr lang="en-US" dirty="0" smtClean="0"/>
          </a:p>
          <a:p>
            <a:r>
              <a:rPr lang="en-US" dirty="0" smtClean="0"/>
              <a:t>In order to use </a:t>
            </a:r>
            <a:r>
              <a:rPr lang="en-US" dirty="0" err="1" smtClean="0"/>
              <a:t>coplanarity</a:t>
            </a:r>
            <a:r>
              <a:rPr lang="en-US" dirty="0" smtClean="0"/>
              <a:t> constraint, the normal direction of the plane relative to the camera</a:t>
            </a:r>
            <a:r>
              <a:rPr lang="en-US" baseline="0" dirty="0" smtClean="0"/>
              <a:t> coordinate system has to be specified MANUALLY</a:t>
            </a:r>
          </a:p>
          <a:p>
            <a:endParaRPr lang="en-US" baseline="0" dirty="0" smtClean="0"/>
          </a:p>
          <a:p>
            <a:r>
              <a:rPr lang="en-US" baseline="0" dirty="0" smtClean="0"/>
              <a:t>For users convenience, we propose Parallelogram constraint so no normal information needed</a:t>
            </a:r>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7</a:t>
            </a:fld>
            <a:endParaRPr lang="en-US"/>
          </a:p>
        </p:txBody>
      </p:sp>
    </p:spTree>
    <p:extLst>
      <p:ext uri="{BB962C8B-B14F-4D97-AF65-F5344CB8AC3E}">
        <p14:creationId xmlns:p14="http://schemas.microsoft.com/office/powerpoint/2010/main" val="138546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BF08B8-AC82-43FC-9C7F-BCC284B602A9}" type="slidenum">
              <a:rPr lang="en-US" smtClean="0"/>
              <a:pPr eaLnBrk="1" hangingPunct="1"/>
              <a:t>8</a:t>
            </a:fld>
            <a:endParaRPr lang="en-US" smtClean="0"/>
          </a:p>
        </p:txBody>
      </p:sp>
      <p:sp>
        <p:nvSpPr>
          <p:cNvPr id="39939" name="Rectangle 2"/>
          <p:cNvSpPr>
            <a:spLocks noRot="1" noChangeArrowheads="1" noTextEdit="1"/>
          </p:cNvSpPr>
          <p:nvPr>
            <p:ph type="sldImg"/>
          </p:nvPr>
        </p:nvSpPr>
        <p:spPr>
          <a:xfrm>
            <a:off x="1144588" y="684213"/>
            <a:ext cx="4572000" cy="3429000"/>
          </a:xfrm>
          <a:ln/>
        </p:spPr>
      </p:sp>
      <p:sp>
        <p:nvSpPr>
          <p:cNvPr id="39940" name="Rectangle 3"/>
          <p:cNvSpPr>
            <a:spLocks noGrp="1" noChangeArrowheads="1"/>
          </p:cNvSpPr>
          <p:nvPr>
            <p:ph type="body" idx="1"/>
          </p:nvPr>
        </p:nvSpPr>
        <p:spPr>
          <a:xfrm>
            <a:off x="685800" y="4343400"/>
            <a:ext cx="5486400" cy="4116388"/>
          </a:xfrm>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fixed form of calibration matrix/ intrinsic parameter matrix means</a:t>
            </a:r>
            <a:r>
              <a:rPr lang="en-US" baseline="0" dirty="0" smtClean="0"/>
              <a:t> the only unknown here is focal length</a:t>
            </a:r>
          </a:p>
          <a:p>
            <a:endParaRPr lang="en-US" baseline="0" dirty="0" smtClean="0"/>
          </a:p>
          <a:p>
            <a:r>
              <a:rPr lang="en-US" baseline="0" dirty="0" smtClean="0"/>
              <a:t>Those assumptions are easy to be satisfied in building scenes</a:t>
            </a:r>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9</a:t>
            </a:fld>
            <a:endParaRPr lang="en-US"/>
          </a:p>
        </p:txBody>
      </p:sp>
    </p:spTree>
    <p:extLst>
      <p:ext uri="{BB962C8B-B14F-4D97-AF65-F5344CB8AC3E}">
        <p14:creationId xmlns:p14="http://schemas.microsoft.com/office/powerpoint/2010/main" val="373482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The only input our</a:t>
            </a:r>
            <a:r>
              <a:rPr lang="en-US" baseline="0" dirty="0" smtClean="0"/>
              <a:t> proposed method required is a line drawing of the building’s outline</a:t>
            </a:r>
          </a:p>
          <a:p>
            <a:r>
              <a:rPr lang="en-US" baseline="0" dirty="0" smtClean="0"/>
              <a:t>LSD:          is line segments detector, it finds line segments efficiently, newly proposed</a:t>
            </a:r>
          </a:p>
          <a:p>
            <a:r>
              <a:rPr lang="en-US" baseline="0" dirty="0" smtClean="0"/>
              <a:t>J-linkage:   automatically classify those line segments according to their intersection points with others, thus achieve VP calibration</a:t>
            </a:r>
          </a:p>
          <a:p>
            <a:r>
              <a:rPr lang="en-US" baseline="0" dirty="0" smtClean="0"/>
              <a:t>Normal deduction:  Using J-linkage VP calibration we can also automatically GUESS the plane normal, according to the line segments direction we get</a:t>
            </a:r>
            <a:endParaRPr lang="en-US" dirty="0"/>
          </a:p>
        </p:txBody>
      </p:sp>
      <p:sp>
        <p:nvSpPr>
          <p:cNvPr id="4" name="Slide Number Placeholder 3"/>
          <p:cNvSpPr>
            <a:spLocks noGrp="1"/>
          </p:cNvSpPr>
          <p:nvPr>
            <p:ph type="sldNum" sz="quarter" idx="10"/>
          </p:nvPr>
        </p:nvSpPr>
        <p:spPr/>
        <p:txBody>
          <a:bodyPr/>
          <a:lstStyle/>
          <a:p>
            <a:pPr>
              <a:defRPr/>
            </a:pPr>
            <a:fld id="{3DF8A7B8-5C76-44E9-B22F-5C9892435DD7}" type="slidenum">
              <a:rPr lang="en-US" smtClean="0"/>
              <a:pPr>
                <a:defRPr/>
              </a:pPr>
              <a:t>10</a:t>
            </a:fld>
            <a:endParaRPr lang="en-US"/>
          </a:p>
        </p:txBody>
      </p:sp>
    </p:spTree>
    <p:extLst>
      <p:ext uri="{BB962C8B-B14F-4D97-AF65-F5344CB8AC3E}">
        <p14:creationId xmlns:p14="http://schemas.microsoft.com/office/powerpoint/2010/main" val="1101480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rgbClr val="000080"/>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sp>
        <p:nvSpPr>
          <p:cNvPr id="6" name="AutoShape 4"/>
          <p:cNvSpPr>
            <a:spLocks noChangeArrowheads="1"/>
          </p:cNvSpPr>
          <p:nvPr/>
        </p:nvSpPr>
        <p:spPr bwMode="blackWhite">
          <a:xfrm>
            <a:off x="1371600" y="3733800"/>
            <a:ext cx="6400800" cy="1890713"/>
          </a:xfrm>
          <a:prstGeom prst="roundRect">
            <a:avLst>
              <a:gd name="adj" fmla="val 16667"/>
            </a:avLst>
          </a:prstGeom>
          <a:solidFill>
            <a:schemeClr val="bg1"/>
          </a:solidFill>
          <a:ln w="50800">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pic>
        <p:nvPicPr>
          <p:cNvPr id="7" name="Picture 5" descr="UM"/>
          <p:cNvPicPr>
            <a:picLocks noChangeAspect="1" noChangeArrowheads="1"/>
          </p:cNvPicPr>
          <p:nvPr/>
        </p:nvPicPr>
        <p:blipFill>
          <a:blip r:embed="rId2">
            <a:lum bright="92000" contrast="-70000"/>
            <a:extLst>
              <a:ext uri="{28A0092B-C50C-407E-A947-70E740481C1C}">
                <a14:useLocalDpi xmlns:a14="http://schemas.microsoft.com/office/drawing/2010/main" val="0"/>
              </a:ext>
            </a:extLst>
          </a:blip>
          <a:srcRect/>
          <a:stretch>
            <a:fillRect/>
          </a:stretch>
        </p:blipFill>
        <p:spPr bwMode="auto">
          <a:xfrm>
            <a:off x="2514600" y="914400"/>
            <a:ext cx="4376738"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UMBa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57900"/>
            <a:ext cx="47625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6"/>
          <p:cNvSpPr>
            <a:spLocks noGrp="1" noChangeArrowheads="1"/>
          </p:cNvSpPr>
          <p:nvPr>
            <p:ph type="ctrTitle"/>
          </p:nvPr>
        </p:nvSpPr>
        <p:spPr bwMode="auto">
          <a:xfrm>
            <a:off x="685800" y="857250"/>
            <a:ext cx="7772400" cy="22669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defRPr sz="4100" i="1"/>
            </a:lvl1pPr>
          </a:lstStyle>
          <a:p>
            <a:pPr lvl="0"/>
            <a:r>
              <a:rPr lang="en-US" noProof="0" smtClean="0"/>
              <a:t>Click to edit Master title style</a:t>
            </a:r>
          </a:p>
        </p:txBody>
      </p:sp>
      <p:sp>
        <p:nvSpPr>
          <p:cNvPr id="17415" name="Rectangle 7"/>
          <p:cNvSpPr>
            <a:spLocks noGrp="1" noChangeArrowheads="1"/>
          </p:cNvSpPr>
          <p:nvPr>
            <p:ph type="subTitle" idx="1"/>
          </p:nvPr>
        </p:nvSpPr>
        <p:spPr bwMode="auto">
          <a:xfrm>
            <a:off x="1752600" y="3567113"/>
            <a:ext cx="5410200" cy="1905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a:buFont typeface="Wingdings" pitchFamily="2" charset="2"/>
              <a:buNone/>
              <a:defRPr sz="3300"/>
            </a:lvl1pPr>
          </a:lstStyle>
          <a:p>
            <a:pPr lvl="0"/>
            <a:r>
              <a:rPr lang="en-US" noProof="0" smtClean="0"/>
              <a:t>Click to edit Master subtitle style</a:t>
            </a:r>
          </a:p>
        </p:txBody>
      </p:sp>
      <p:sp>
        <p:nvSpPr>
          <p:cNvPr id="9" name="Rectangle 8"/>
          <p:cNvSpPr>
            <a:spLocks noGrp="1" noChangeArrowheads="1"/>
          </p:cNvSpPr>
          <p:nvPr>
            <p:ph type="dt" sz="half" idx="10"/>
          </p:nvPr>
        </p:nvSpPr>
        <p:spPr bwMode="auto">
          <a:xfrm>
            <a:off x="0" y="6400800"/>
            <a:ext cx="20574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 name="Rectangle 9"/>
          <p:cNvSpPr>
            <a:spLocks noGrp="1" noChangeArrowheads="1"/>
          </p:cNvSpPr>
          <p:nvPr>
            <p:ph type="ftr" sz="quarter" idx="11"/>
          </p:nvPr>
        </p:nvSpPr>
        <p:spPr bwMode="auto">
          <a:xfrm>
            <a:off x="1905000" y="0"/>
            <a:ext cx="5181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1" name="Rectangle 10"/>
          <p:cNvSpPr>
            <a:spLocks noGrp="1" noChangeArrowheads="1"/>
          </p:cNvSpPr>
          <p:nvPr>
            <p:ph type="sldNum" sz="quarter" idx="12"/>
          </p:nvPr>
        </p:nvSpPr>
        <p:spPr>
          <a:xfrm>
            <a:off x="7543800" y="6400800"/>
            <a:ext cx="1600200" cy="457200"/>
          </a:xfrm>
        </p:spPr>
        <p:txBody>
          <a:bodyPr/>
          <a:lstStyle>
            <a:lvl1pPr>
              <a:defRPr/>
            </a:lvl1pPr>
          </a:lstStyle>
          <a:p>
            <a:pPr>
              <a:defRPr/>
            </a:pPr>
            <a:fld id="{E830FA96-9E8B-479C-89AC-0EE9FDE46FB1}" type="slidenum">
              <a:rPr lang="en-US"/>
              <a:pPr>
                <a:defRPr/>
              </a:pPr>
              <a:t>‹#›</a:t>
            </a:fld>
            <a:endParaRPr lang="en-US"/>
          </a:p>
        </p:txBody>
      </p:sp>
    </p:spTree>
    <p:extLst>
      <p:ext uri="{BB962C8B-B14F-4D97-AF65-F5344CB8AC3E}">
        <p14:creationId xmlns:p14="http://schemas.microsoft.com/office/powerpoint/2010/main" val="312603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61AFBDDC-83D3-449F-B90F-FD5911BD081B}" type="slidenum">
              <a:rPr lang="en-US"/>
              <a:pPr>
                <a:defRPr/>
              </a:pPr>
              <a:t>‹#›</a:t>
            </a:fld>
            <a:endParaRPr lang="en-US"/>
          </a:p>
        </p:txBody>
      </p:sp>
    </p:spTree>
    <p:extLst>
      <p:ext uri="{BB962C8B-B14F-4D97-AF65-F5344CB8AC3E}">
        <p14:creationId xmlns:p14="http://schemas.microsoft.com/office/powerpoint/2010/main" val="182499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687DDA7-8271-49CD-A416-633C234D20B7}" type="slidenum">
              <a:rPr lang="en-US"/>
              <a:pPr>
                <a:defRPr/>
              </a:pPr>
              <a:t>‹#›</a:t>
            </a:fld>
            <a:endParaRPr lang="en-US"/>
          </a:p>
        </p:txBody>
      </p:sp>
    </p:spTree>
    <p:extLst>
      <p:ext uri="{BB962C8B-B14F-4D97-AF65-F5344CB8AC3E}">
        <p14:creationId xmlns:p14="http://schemas.microsoft.com/office/powerpoint/2010/main" val="95262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C2AA60F2-C8EE-4CDF-8FDE-92E6E22C4C93}" type="slidenum">
              <a:rPr lang="en-US"/>
              <a:pPr>
                <a:defRPr/>
              </a:pPr>
              <a:t>‹#›</a:t>
            </a:fld>
            <a:endParaRPr lang="en-US"/>
          </a:p>
        </p:txBody>
      </p:sp>
    </p:spTree>
    <p:extLst>
      <p:ext uri="{BB962C8B-B14F-4D97-AF65-F5344CB8AC3E}">
        <p14:creationId xmlns:p14="http://schemas.microsoft.com/office/powerpoint/2010/main" val="226562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82748B76-C2EE-4B8E-B7AA-3BBFA138B2E7}" type="slidenum">
              <a:rPr lang="en-US"/>
              <a:pPr>
                <a:defRPr/>
              </a:pPr>
              <a:t>‹#›</a:t>
            </a:fld>
            <a:endParaRPr lang="en-US"/>
          </a:p>
        </p:txBody>
      </p:sp>
    </p:spTree>
    <p:extLst>
      <p:ext uri="{BB962C8B-B14F-4D97-AF65-F5344CB8AC3E}">
        <p14:creationId xmlns:p14="http://schemas.microsoft.com/office/powerpoint/2010/main" val="261378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CD044DD8-0ACB-4218-A9B7-F27AB77A69F4}" type="slidenum">
              <a:rPr lang="en-US"/>
              <a:pPr>
                <a:defRPr/>
              </a:pPr>
              <a:t>‹#›</a:t>
            </a:fld>
            <a:endParaRPr lang="en-US"/>
          </a:p>
        </p:txBody>
      </p:sp>
    </p:spTree>
    <p:extLst>
      <p:ext uri="{BB962C8B-B14F-4D97-AF65-F5344CB8AC3E}">
        <p14:creationId xmlns:p14="http://schemas.microsoft.com/office/powerpoint/2010/main" val="415593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5F547C72-6855-4159-8EDC-BAF120216BBE}" type="slidenum">
              <a:rPr lang="en-US"/>
              <a:pPr>
                <a:defRPr/>
              </a:pPr>
              <a:t>‹#›</a:t>
            </a:fld>
            <a:endParaRPr lang="en-US"/>
          </a:p>
        </p:txBody>
      </p:sp>
    </p:spTree>
    <p:extLst>
      <p:ext uri="{BB962C8B-B14F-4D97-AF65-F5344CB8AC3E}">
        <p14:creationId xmlns:p14="http://schemas.microsoft.com/office/powerpoint/2010/main" val="335995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281D5EE8-C949-4A65-82CD-53C7D3DAC08C}" type="slidenum">
              <a:rPr lang="en-US"/>
              <a:pPr>
                <a:defRPr/>
              </a:pPr>
              <a:t>‹#›</a:t>
            </a:fld>
            <a:endParaRPr lang="en-US"/>
          </a:p>
        </p:txBody>
      </p:sp>
    </p:spTree>
    <p:extLst>
      <p:ext uri="{BB962C8B-B14F-4D97-AF65-F5344CB8AC3E}">
        <p14:creationId xmlns:p14="http://schemas.microsoft.com/office/powerpoint/2010/main" val="410323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4AC028F9-DFBC-46B3-8FF5-353656CC54B6}" type="slidenum">
              <a:rPr lang="en-US"/>
              <a:pPr>
                <a:defRPr/>
              </a:pPr>
              <a:t>‹#›</a:t>
            </a:fld>
            <a:endParaRPr lang="en-US"/>
          </a:p>
        </p:txBody>
      </p:sp>
    </p:spTree>
    <p:extLst>
      <p:ext uri="{BB962C8B-B14F-4D97-AF65-F5344CB8AC3E}">
        <p14:creationId xmlns:p14="http://schemas.microsoft.com/office/powerpoint/2010/main" val="291798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1FFAC27B-07C5-4DBF-A6FF-37260BDC74F7}" type="slidenum">
              <a:rPr lang="en-US"/>
              <a:pPr>
                <a:defRPr/>
              </a:pPr>
              <a:t>‹#›</a:t>
            </a:fld>
            <a:endParaRPr lang="en-US"/>
          </a:p>
        </p:txBody>
      </p:sp>
    </p:spTree>
    <p:extLst>
      <p:ext uri="{BB962C8B-B14F-4D97-AF65-F5344CB8AC3E}">
        <p14:creationId xmlns:p14="http://schemas.microsoft.com/office/powerpoint/2010/main" val="21676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B800E2D6-CDF1-4DD6-882C-542954640AA8}" type="slidenum">
              <a:rPr lang="en-US"/>
              <a:pPr>
                <a:defRPr/>
              </a:pPr>
              <a:t>‹#›</a:t>
            </a:fld>
            <a:endParaRPr lang="en-US"/>
          </a:p>
        </p:txBody>
      </p:sp>
    </p:spTree>
    <p:extLst>
      <p:ext uri="{BB962C8B-B14F-4D97-AF65-F5344CB8AC3E}">
        <p14:creationId xmlns:p14="http://schemas.microsoft.com/office/powerpoint/2010/main" val="200428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www.nsf.gov/index.jsp"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sldNum" sz="quarter" idx="4"/>
          </p:nvPr>
        </p:nvSpPr>
        <p:spPr bwMode="auto">
          <a:xfrm>
            <a:off x="3810000" y="6553200"/>
            <a:ext cx="1600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fld id="{DB1A40A1-701F-4375-A37E-77C735377084}" type="slidenum">
              <a:rPr lang="en-US"/>
              <a:pPr>
                <a:defRPr/>
              </a:pPr>
              <a:t>‹#›</a:t>
            </a:fld>
            <a:endParaRPr lang="en-US"/>
          </a:p>
        </p:txBody>
      </p:sp>
      <p:sp>
        <p:nvSpPr>
          <p:cNvPr id="1027" name="AutoShape 3"/>
          <p:cNvSpPr>
            <a:spLocks noChangeArrowheads="1"/>
          </p:cNvSpPr>
          <p:nvPr/>
        </p:nvSpPr>
        <p:spPr bwMode="auto">
          <a:xfrm>
            <a:off x="168275" y="152400"/>
            <a:ext cx="8823325" cy="6324600"/>
          </a:xfrm>
          <a:prstGeom prst="roundRect">
            <a:avLst>
              <a:gd name="adj" fmla="val 1569"/>
            </a:avLst>
          </a:prstGeom>
          <a:noFill/>
          <a:ln w="28575">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graphicFrame>
        <p:nvGraphicFramePr>
          <p:cNvPr id="1028" name="Object 4"/>
          <p:cNvGraphicFramePr>
            <a:graphicFrameLocks noChangeAspect="1"/>
          </p:cNvGraphicFramePr>
          <p:nvPr userDrawn="1"/>
        </p:nvGraphicFramePr>
        <p:xfrm>
          <a:off x="304800" y="6535738"/>
          <a:ext cx="1708150" cy="322262"/>
        </p:xfrm>
        <a:graphic>
          <a:graphicData uri="http://schemas.openxmlformats.org/presentationml/2006/ole">
            <mc:AlternateContent xmlns:mc="http://schemas.openxmlformats.org/markup-compatibility/2006">
              <mc:Choice xmlns:v="urn:schemas-microsoft-com:vml" Requires="v">
                <p:oleObj spid="_x0000_s1052" name="CorelPhotoPaint.Image.8" r:id="rId14" imgW="4444444" imgH="838095" progId="CorelPhotoPaint.Image.8">
                  <p:embed/>
                </p:oleObj>
              </mc:Choice>
              <mc:Fallback>
                <p:oleObj name="CorelPhotoPaint.Image.8" r:id="rId14" imgW="4444444" imgH="838095" progId="CorelPhotoPaint.Image.8">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6535738"/>
                        <a:ext cx="170815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9" name="Picture 5" descr="National Science Foundation">
            <a:hlinkClick r:id="rId16"/>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010400" y="6497638"/>
            <a:ext cx="1860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3300">
          <a:solidFill>
            <a:srgbClr val="000099"/>
          </a:solidFill>
          <a:latin typeface="+mj-lt"/>
          <a:ea typeface="+mj-ea"/>
          <a:cs typeface="+mj-cs"/>
        </a:defRPr>
      </a:lvl1pPr>
      <a:lvl2pPr algn="ctr" rtl="0" eaLnBrk="0" fontAlgn="base" hangingPunct="0">
        <a:spcBef>
          <a:spcPct val="0"/>
        </a:spcBef>
        <a:spcAft>
          <a:spcPct val="0"/>
        </a:spcAft>
        <a:defRPr sz="3300">
          <a:solidFill>
            <a:srgbClr val="000099"/>
          </a:solidFill>
          <a:latin typeface="Arial Black" pitchFamily="34" charset="0"/>
          <a:cs typeface="Arial" charset="0"/>
        </a:defRPr>
      </a:lvl2pPr>
      <a:lvl3pPr algn="ctr" rtl="0" eaLnBrk="0" fontAlgn="base" hangingPunct="0">
        <a:spcBef>
          <a:spcPct val="0"/>
        </a:spcBef>
        <a:spcAft>
          <a:spcPct val="0"/>
        </a:spcAft>
        <a:defRPr sz="3300">
          <a:solidFill>
            <a:srgbClr val="000099"/>
          </a:solidFill>
          <a:latin typeface="Arial Black" pitchFamily="34" charset="0"/>
          <a:cs typeface="Arial" charset="0"/>
        </a:defRPr>
      </a:lvl3pPr>
      <a:lvl4pPr algn="ctr" rtl="0" eaLnBrk="0" fontAlgn="base" hangingPunct="0">
        <a:spcBef>
          <a:spcPct val="0"/>
        </a:spcBef>
        <a:spcAft>
          <a:spcPct val="0"/>
        </a:spcAft>
        <a:defRPr sz="3300">
          <a:solidFill>
            <a:srgbClr val="000099"/>
          </a:solidFill>
          <a:latin typeface="Arial Black" pitchFamily="34" charset="0"/>
          <a:cs typeface="Arial" charset="0"/>
        </a:defRPr>
      </a:lvl4pPr>
      <a:lvl5pPr algn="ctr" rtl="0" eaLnBrk="0" fontAlgn="base" hangingPunct="0">
        <a:spcBef>
          <a:spcPct val="0"/>
        </a:spcBef>
        <a:spcAft>
          <a:spcPct val="0"/>
        </a:spcAft>
        <a:defRPr sz="3300">
          <a:solidFill>
            <a:srgbClr val="000099"/>
          </a:solidFill>
          <a:latin typeface="Arial Black" pitchFamily="34" charset="0"/>
          <a:cs typeface="Arial" charset="0"/>
        </a:defRPr>
      </a:lvl5pPr>
      <a:lvl6pPr marL="457200" algn="ctr" rtl="0" fontAlgn="base">
        <a:spcBef>
          <a:spcPct val="0"/>
        </a:spcBef>
        <a:spcAft>
          <a:spcPct val="0"/>
        </a:spcAft>
        <a:defRPr sz="3300">
          <a:solidFill>
            <a:srgbClr val="000099"/>
          </a:solidFill>
          <a:latin typeface="Arial Black" pitchFamily="34" charset="0"/>
          <a:cs typeface="Arial" charset="0"/>
        </a:defRPr>
      </a:lvl6pPr>
      <a:lvl7pPr marL="914400" algn="ctr" rtl="0" fontAlgn="base">
        <a:spcBef>
          <a:spcPct val="0"/>
        </a:spcBef>
        <a:spcAft>
          <a:spcPct val="0"/>
        </a:spcAft>
        <a:defRPr sz="3300">
          <a:solidFill>
            <a:srgbClr val="000099"/>
          </a:solidFill>
          <a:latin typeface="Arial Black" pitchFamily="34" charset="0"/>
          <a:cs typeface="Arial" charset="0"/>
        </a:defRPr>
      </a:lvl7pPr>
      <a:lvl8pPr marL="1371600" algn="ctr" rtl="0" fontAlgn="base">
        <a:spcBef>
          <a:spcPct val="0"/>
        </a:spcBef>
        <a:spcAft>
          <a:spcPct val="0"/>
        </a:spcAft>
        <a:defRPr sz="3300">
          <a:solidFill>
            <a:srgbClr val="000099"/>
          </a:solidFill>
          <a:latin typeface="Arial Black" pitchFamily="34" charset="0"/>
          <a:cs typeface="Arial" charset="0"/>
        </a:defRPr>
      </a:lvl8pPr>
      <a:lvl9pPr marL="1828800" algn="ctr" rtl="0" fontAlgn="base">
        <a:spcBef>
          <a:spcPct val="0"/>
        </a:spcBef>
        <a:spcAft>
          <a:spcPct val="0"/>
        </a:spcAft>
        <a:defRPr sz="3300">
          <a:solidFill>
            <a:srgbClr val="000099"/>
          </a:solidFill>
          <a:latin typeface="Arial Black" pitchFamily="34" charset="0"/>
          <a:cs typeface="Arial"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hyperlink" Target="file:///F:\lib\OpenSceneGraph2.8\bin\show_SVR.ba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6.xml"/><Relationship Id="rId7" Type="http://schemas.openxmlformats.org/officeDocument/2006/relationships/oleObject" Target="../embeddings/oleObject3.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image" Target="../media/image6.png"/><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40088" y="1219200"/>
            <a:ext cx="5486400" cy="1600200"/>
          </a:xfrm>
          <a:noFill/>
        </p:spPr>
        <p:txBody>
          <a:bodyPr/>
          <a:lstStyle/>
          <a:p>
            <a:pPr eaLnBrk="1" hangingPunct="1"/>
            <a:r>
              <a:rPr lang="en-US" sz="2600" b="1" i="0" dirty="0" smtClean="0">
                <a:latin typeface="Garamond" pitchFamily="18" charset="0"/>
              </a:rPr>
              <a:t>Semi-Automatic 3D Reconstruction</a:t>
            </a:r>
            <a:r>
              <a:rPr lang="en-US" sz="2600" b="1" i="0" dirty="0">
                <a:latin typeface="Garamond" pitchFamily="18" charset="0"/>
              </a:rPr>
              <a:t> </a:t>
            </a:r>
            <a:r>
              <a:rPr lang="en-US" sz="2600" b="1" i="0" dirty="0" smtClean="0">
                <a:latin typeface="Garamond" pitchFamily="18" charset="0"/>
              </a:rPr>
              <a:t>of Piecewise Planar Building Models From Single Image</a:t>
            </a:r>
            <a:endParaRPr lang="en-US" sz="2600" i="0" dirty="0" smtClean="0">
              <a:latin typeface="Garamond" pitchFamily="18" charset="0"/>
            </a:endParaRPr>
          </a:p>
        </p:txBody>
      </p:sp>
      <p:sp>
        <p:nvSpPr>
          <p:cNvPr id="3076" name="Rectangle 4"/>
          <p:cNvSpPr>
            <a:spLocks noChangeArrowheads="1"/>
          </p:cNvSpPr>
          <p:nvPr/>
        </p:nvSpPr>
        <p:spPr bwMode="auto">
          <a:xfrm>
            <a:off x="381000" y="4953000"/>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sz="1400" b="1"/>
          </a:p>
          <a:p>
            <a:pPr algn="ctr" eaLnBrk="0" hangingPunct="0"/>
            <a:endParaRPr lang="en-US" sz="800" b="1"/>
          </a:p>
          <a:p>
            <a:pPr algn="ctr" eaLnBrk="0" hangingPunct="0"/>
            <a:endParaRPr lang="en-US" sz="1300" b="1"/>
          </a:p>
          <a:p>
            <a:pPr algn="ctr" eaLnBrk="0" hangingPunct="0"/>
            <a:endParaRPr lang="en-US" sz="1200" b="1"/>
          </a:p>
          <a:p>
            <a:pPr algn="ctr" eaLnBrk="0" hangingPunct="0"/>
            <a:fld id="{015C820F-8EED-45FB-981A-74A21A39E131}" type="datetime3">
              <a:rPr lang="en-US" sz="1700" b="1">
                <a:solidFill>
                  <a:schemeClr val="bg1"/>
                </a:solidFill>
                <a:latin typeface="Book Antiqua" pitchFamily="18" charset="0"/>
              </a:rPr>
              <a:pPr algn="ctr" eaLnBrk="0" hangingPunct="0"/>
              <a:t>28 October 2010</a:t>
            </a:fld>
            <a:endParaRPr lang="en-US" sz="1700" b="1">
              <a:solidFill>
                <a:schemeClr val="bg1"/>
              </a:solidFill>
              <a:latin typeface="Book Antiqua" pitchFamily="18" charset="0"/>
            </a:endParaRPr>
          </a:p>
        </p:txBody>
      </p:sp>
      <p:pic>
        <p:nvPicPr>
          <p:cNvPr id="30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272457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1137656961"/>
              </p:ext>
            </p:extLst>
          </p:nvPr>
        </p:nvGraphicFramePr>
        <p:xfrm>
          <a:off x="1371600" y="3780641"/>
          <a:ext cx="6400800" cy="1864360"/>
        </p:xfrm>
        <a:graphic>
          <a:graphicData uri="http://schemas.openxmlformats.org/drawingml/2006/table">
            <a:tbl>
              <a:tblPr firstRow="1" bandRow="1">
                <a:tableStyleId>{2D5ABB26-0587-4C30-8999-92F81FD0307C}</a:tableStyleId>
              </a:tblPr>
              <a:tblGrid>
                <a:gridCol w="1760220"/>
                <a:gridCol w="2080260"/>
                <a:gridCol w="2560320"/>
              </a:tblGrid>
              <a:tr h="152400">
                <a:tc>
                  <a:txBody>
                    <a:bodyPr/>
                    <a:lstStyle/>
                    <a:p>
                      <a:pPr algn="ctr"/>
                      <a:r>
                        <a:rPr lang="en-US" sz="2200" kern="1200" dirty="0" smtClean="0">
                          <a:solidFill>
                            <a:srgbClr val="0000FF"/>
                          </a:solidFill>
                          <a:latin typeface="Book Antiqua" pitchFamily="18" charset="0"/>
                          <a:ea typeface="+mn-ea"/>
                          <a:cs typeface="Arial" charset="0"/>
                        </a:rPr>
                        <a:t>Chen Feng</a:t>
                      </a:r>
                      <a:r>
                        <a:rPr lang="en-US" sz="2200" kern="1200" baseline="30000" dirty="0" smtClean="0">
                          <a:solidFill>
                            <a:srgbClr val="0000FF"/>
                          </a:solidFill>
                          <a:latin typeface="Book Antiqua" pitchFamily="18" charset="0"/>
                          <a:ea typeface="+mn-ea"/>
                          <a:cs typeface="Arial" charset="0"/>
                        </a:rPr>
                        <a:t>1</a:t>
                      </a:r>
                      <a:endParaRPr lang="en-US" sz="2200" kern="1200" baseline="30000" dirty="0">
                        <a:solidFill>
                          <a:srgbClr val="0000FF"/>
                        </a:solidFill>
                        <a:latin typeface="Book Antiqua" pitchFamily="18" charset="0"/>
                        <a:ea typeface="+mn-ea"/>
                        <a:cs typeface="Arial" charset="0"/>
                      </a:endParaRPr>
                    </a:p>
                  </a:txBody>
                  <a:tcPr/>
                </a:tc>
                <a:tc>
                  <a:txBody>
                    <a:bodyPr/>
                    <a:lstStyle/>
                    <a:p>
                      <a:pPr algn="ctr"/>
                      <a:r>
                        <a:rPr lang="en-US" sz="2200" kern="1200" dirty="0" smtClean="0">
                          <a:solidFill>
                            <a:srgbClr val="0000FF"/>
                          </a:solidFill>
                          <a:latin typeface="Book Antiqua" pitchFamily="18" charset="0"/>
                          <a:ea typeface="+mn-ea"/>
                          <a:cs typeface="Arial" charset="0"/>
                        </a:rPr>
                        <a:t>Fei Deng</a:t>
                      </a:r>
                      <a:r>
                        <a:rPr lang="en-US" sz="2200" kern="1200" baseline="30000" dirty="0" smtClean="0">
                          <a:solidFill>
                            <a:srgbClr val="0000FF"/>
                          </a:solidFill>
                          <a:latin typeface="Book Antiqua" pitchFamily="18" charset="0"/>
                          <a:ea typeface="+mn-ea"/>
                          <a:cs typeface="Arial" charset="0"/>
                        </a:rPr>
                        <a:t>2</a:t>
                      </a:r>
                      <a:endParaRPr lang="en-US" sz="2200" kern="1200" dirty="0">
                        <a:solidFill>
                          <a:srgbClr val="0000FF"/>
                        </a:solidFill>
                        <a:latin typeface="Book Antiqua" pitchFamily="18" charset="0"/>
                        <a:ea typeface="+mn-ea"/>
                        <a:cs typeface="Arial" charset="0"/>
                      </a:endParaRPr>
                    </a:p>
                  </a:txBody>
                  <a:tcPr/>
                </a:tc>
                <a:tc>
                  <a:txBody>
                    <a:bodyPr/>
                    <a:lstStyle/>
                    <a:p>
                      <a:pPr algn="ctr"/>
                      <a:r>
                        <a:rPr lang="en-US" sz="2200" kern="1200" dirty="0" smtClean="0">
                          <a:solidFill>
                            <a:srgbClr val="0000FF"/>
                          </a:solidFill>
                          <a:latin typeface="Book Antiqua" pitchFamily="18" charset="0"/>
                          <a:ea typeface="+mn-ea"/>
                          <a:cs typeface="Arial" charset="0"/>
                        </a:rPr>
                        <a:t>Vineet R. Kamat</a:t>
                      </a:r>
                      <a:r>
                        <a:rPr lang="en-US" sz="2200" kern="1200" baseline="30000" dirty="0" smtClean="0">
                          <a:solidFill>
                            <a:srgbClr val="0000FF"/>
                          </a:solidFill>
                          <a:latin typeface="Book Antiqua" pitchFamily="18" charset="0"/>
                          <a:ea typeface="+mn-ea"/>
                          <a:cs typeface="Arial" charset="0"/>
                        </a:rPr>
                        <a:t>1</a:t>
                      </a:r>
                      <a:endParaRPr lang="en-US" sz="2200" kern="1200" dirty="0">
                        <a:solidFill>
                          <a:srgbClr val="0000FF"/>
                        </a:solidFill>
                        <a:latin typeface="Book Antiqua" pitchFamily="18" charset="0"/>
                        <a:ea typeface="+mn-ea"/>
                        <a:cs typeface="Arial" charset="0"/>
                      </a:endParaRPr>
                    </a:p>
                  </a:txBody>
                  <a:tcPr/>
                </a:tc>
              </a:tr>
              <a:tr h="370840">
                <a:tc>
                  <a:txBody>
                    <a:bodyPr/>
                    <a:lstStyle/>
                    <a:p>
                      <a:pPr algn="ctr"/>
                      <a:r>
                        <a:rPr lang="en-US" sz="1700" kern="1200" dirty="0" smtClean="0">
                          <a:solidFill>
                            <a:srgbClr val="0000FF"/>
                          </a:solidFill>
                          <a:latin typeface="Book Antiqua" pitchFamily="18" charset="0"/>
                          <a:ea typeface="+mn-ea"/>
                          <a:cs typeface="Arial" charset="0"/>
                        </a:rPr>
                        <a:t>PhD Student</a:t>
                      </a:r>
                      <a:endParaRPr lang="en-US" sz="1700" kern="1200" dirty="0">
                        <a:solidFill>
                          <a:srgbClr val="0000FF"/>
                        </a:solidFill>
                        <a:latin typeface="Book Antiqua" pitchFamily="18" charset="0"/>
                        <a:ea typeface="+mn-ea"/>
                        <a:cs typeface="Arial" charset="0"/>
                      </a:endParaRPr>
                    </a:p>
                  </a:txBody>
                  <a:tcPr/>
                </a:tc>
                <a:tc>
                  <a:txBody>
                    <a:bodyPr/>
                    <a:lstStyle/>
                    <a:p>
                      <a:pPr algn="ctr"/>
                      <a:r>
                        <a:rPr lang="en-US" sz="1700" kern="1200" dirty="0" smtClean="0">
                          <a:solidFill>
                            <a:srgbClr val="0000FF"/>
                          </a:solidFill>
                          <a:latin typeface="Book Antiqua" pitchFamily="18" charset="0"/>
                          <a:ea typeface="+mn-ea"/>
                          <a:cs typeface="Arial" charset="0"/>
                        </a:rPr>
                        <a:t>Associate Professor</a:t>
                      </a:r>
                      <a:endParaRPr lang="en-US" sz="1700" kern="1200" dirty="0">
                        <a:solidFill>
                          <a:srgbClr val="0000FF"/>
                        </a:solidFill>
                        <a:latin typeface="Book Antiqua" pitchFamily="18" charset="0"/>
                        <a:ea typeface="+mn-ea"/>
                        <a:cs typeface="Arial" charset="0"/>
                      </a:endParaRPr>
                    </a:p>
                  </a:txBody>
                  <a:tcPr/>
                </a:tc>
                <a:tc>
                  <a:txBody>
                    <a:bodyPr/>
                    <a:lstStyle/>
                    <a:p>
                      <a:pPr algn="ctr"/>
                      <a:r>
                        <a:rPr lang="en-US" sz="1700" kern="1200" dirty="0" smtClean="0">
                          <a:solidFill>
                            <a:srgbClr val="0000FF"/>
                          </a:solidFill>
                          <a:latin typeface="Book Antiqua" pitchFamily="18" charset="0"/>
                          <a:ea typeface="+mn-ea"/>
                          <a:cs typeface="Arial" charset="0"/>
                        </a:rPr>
                        <a:t> Associate Professor</a:t>
                      </a:r>
                    </a:p>
                  </a:txBody>
                  <a:tcPr/>
                </a:tc>
              </a:tr>
              <a:tr h="370840">
                <a:tc gridSpan="3">
                  <a:txBody>
                    <a:bodyPr/>
                    <a:lstStyle/>
                    <a:p>
                      <a:pPr algn="ctr" eaLnBrk="0" hangingPunct="0"/>
                      <a:r>
                        <a:rPr lang="en-US" sz="1600" baseline="30000" dirty="0" smtClean="0">
                          <a:latin typeface="Book Antiqua" pitchFamily="18" charset="0"/>
                        </a:rPr>
                        <a:t>1</a:t>
                      </a:r>
                      <a:r>
                        <a:rPr lang="en-US" sz="1600" dirty="0" smtClean="0">
                          <a:latin typeface="Book Antiqua" pitchFamily="18" charset="0"/>
                        </a:rPr>
                        <a:t>Construction Engineering and Management Program</a:t>
                      </a:r>
                    </a:p>
                    <a:p>
                      <a:pPr algn="ctr" eaLnBrk="0" hangingPunct="0"/>
                      <a:r>
                        <a:rPr lang="en-US" sz="1600" dirty="0" smtClean="0">
                          <a:latin typeface="Book Antiqua" pitchFamily="18" charset="0"/>
                        </a:rPr>
                        <a:t>Department of Civil and Environmental Engineering</a:t>
                      </a:r>
                    </a:p>
                    <a:p>
                      <a:pPr algn="ctr" eaLnBrk="0" hangingPunct="0"/>
                      <a:r>
                        <a:rPr lang="en-US" sz="1600" dirty="0" smtClean="0">
                          <a:latin typeface="Book Antiqua" pitchFamily="18" charset="0"/>
                        </a:rPr>
                        <a:t>University of Michigan</a:t>
                      </a:r>
                    </a:p>
                    <a:p>
                      <a:pPr algn="ctr"/>
                      <a:r>
                        <a:rPr lang="en-US" sz="1600" kern="1200" baseline="30000" dirty="0" smtClean="0">
                          <a:solidFill>
                            <a:schemeClr val="tx1"/>
                          </a:solidFill>
                          <a:latin typeface="Book Antiqua" pitchFamily="18" charset="0"/>
                          <a:ea typeface="+mn-ea"/>
                          <a:cs typeface="+mn-cs"/>
                        </a:rPr>
                        <a:t>2</a:t>
                      </a:r>
                      <a:r>
                        <a:rPr lang="en-US" sz="1600" kern="1200" dirty="0" smtClean="0">
                          <a:solidFill>
                            <a:schemeClr val="tx1"/>
                          </a:solidFill>
                          <a:latin typeface="Book Antiqua" pitchFamily="18" charset="0"/>
                          <a:ea typeface="+mn-ea"/>
                          <a:cs typeface="+mn-cs"/>
                        </a:rPr>
                        <a:t>School of Geodesy and Geomatics, Wuhan University</a:t>
                      </a:r>
                    </a:p>
                  </a:txBody>
                  <a:tcPr/>
                </a:tc>
                <a:tc hMerge="1">
                  <a:txBody>
                    <a:bodyPr/>
                    <a:lstStyle/>
                    <a:p>
                      <a:endParaRPr lang="en-US" sz="1700" kern="1200" dirty="0">
                        <a:solidFill>
                          <a:srgbClr val="0000FF"/>
                        </a:solidFill>
                        <a:latin typeface="Book Antiqua" pitchFamily="18" charset="0"/>
                        <a:ea typeface="+mn-ea"/>
                        <a:cs typeface="Arial" charset="0"/>
                      </a:endParaRPr>
                    </a:p>
                  </a:txBody>
                  <a:tcPr/>
                </a:tc>
                <a:tc hMerge="1">
                  <a:txBody>
                    <a:bodyPr/>
                    <a:lstStyle/>
                    <a:p>
                      <a:endParaRPr lang="en-US" sz="1700" kern="1200" dirty="0" smtClean="0">
                        <a:solidFill>
                          <a:srgbClr val="0000FF"/>
                        </a:solidFill>
                        <a:latin typeface="Book Antiqua" pitchFamily="18" charset="0"/>
                        <a:ea typeface="+mn-ea"/>
                        <a:cs typeface="Arial" charset="0"/>
                      </a:endParaRPr>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Semi-Auto SVR : General Schema</a:t>
            </a:r>
          </a:p>
        </p:txBody>
      </p:sp>
      <p:sp>
        <p:nvSpPr>
          <p:cNvPr id="19459"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p:txBody>
      </p:sp>
      <p:pic>
        <p:nvPicPr>
          <p:cNvPr id="194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1981200"/>
            <a:ext cx="76771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1F529A-4182-43CC-84C6-6A5B97F37956}" type="slidenum">
              <a:rPr lang="en-US" smtClean="0"/>
              <a:pPr eaLnBrk="1" hangingPunct="1"/>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Semi-Auto SVR : User Input</a:t>
            </a:r>
          </a:p>
        </p:txBody>
      </p:sp>
      <p:sp>
        <p:nvSpPr>
          <p:cNvPr id="20483"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p:txBody>
      </p:sp>
      <p:pic>
        <p:nvPicPr>
          <p:cNvPr id="2048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92213"/>
            <a:ext cx="64008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489681-2839-42FD-BD03-D06F67C7DD84}" type="slidenum">
              <a:rPr lang="en-US" smtClean="0"/>
              <a:pPr eaLnBrk="1" hangingPunct="1"/>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Semi-Auto SVR : LSD + J-linkage</a:t>
            </a:r>
          </a:p>
        </p:txBody>
      </p:sp>
      <p:sp>
        <p:nvSpPr>
          <p:cNvPr id="21507"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p:txBody>
      </p:sp>
      <p:pic>
        <p:nvPicPr>
          <p:cNvPr id="215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55700"/>
            <a:ext cx="6324600" cy="471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2AC9D6-6D8E-4069-93FF-34E4D3A75310}" type="slidenum">
              <a:rPr lang="en-US" smtClean="0"/>
              <a:pPr eaLnBrk="1" hangingPunct="1"/>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Semi-Auto SVR : Result (1)</a:t>
            </a:r>
          </a:p>
        </p:txBody>
      </p:sp>
      <p:sp>
        <p:nvSpPr>
          <p:cNvPr id="22531"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p:txBody>
      </p:sp>
      <p:pic>
        <p:nvPicPr>
          <p:cNvPr id="2253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247775"/>
            <a:ext cx="85725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0D7D598-298D-48EB-98AA-1B104BFDC789}" type="slidenum">
              <a:rPr lang="en-US" smtClean="0"/>
              <a:pPr eaLnBrk="1" hangingPunct="1"/>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Semi-Auto SVR : Result (2)</a:t>
            </a:r>
          </a:p>
        </p:txBody>
      </p:sp>
      <p:sp>
        <p:nvSpPr>
          <p:cNvPr id="23555"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p:txBody>
      </p:sp>
      <p:pic>
        <p:nvPicPr>
          <p:cNvPr id="23556" name="Picture 2">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838" y="1228725"/>
            <a:ext cx="717232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17564C-15F4-48F2-ACBE-F24DAF420BCE}" type="slidenum">
              <a:rPr lang="en-US" smtClean="0"/>
              <a:pPr eaLnBrk="1" hangingPunct="1"/>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1222375"/>
            <a:ext cx="762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35843"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eaLnBrk="0" hangingPunct="0">
              <a:lnSpc>
                <a:spcPct val="110000"/>
              </a:lnSpc>
              <a:spcBef>
                <a:spcPct val="20000"/>
              </a:spcBef>
              <a:buSzPct val="70000"/>
              <a:buFont typeface="Arial" charset="0"/>
              <a:buBlip>
                <a:blip r:embed="rId3"/>
              </a:buBlip>
            </a:pPr>
            <a:r>
              <a:rPr lang="en-US" sz="1600" dirty="0" err="1">
                <a:latin typeface="Book Antiqua" pitchFamily="18" charset="0"/>
                <a:cs typeface="Times New Roman" pitchFamily="18" charset="0"/>
              </a:rPr>
              <a:t>Caprile</a:t>
            </a:r>
            <a:r>
              <a:rPr lang="en-US" sz="1600" dirty="0">
                <a:latin typeface="Book Antiqua" pitchFamily="18" charset="0"/>
                <a:cs typeface="Times New Roman" pitchFamily="18" charset="0"/>
              </a:rPr>
              <a:t>, B. and Torre, V. (1990). “Using vanishing points for camera calibration.” International Journal of Computer Vision, 4, 127-139.</a:t>
            </a:r>
          </a:p>
          <a:p>
            <a:pPr marL="171450" indent="-171450" eaLnBrk="0" hangingPunct="0">
              <a:lnSpc>
                <a:spcPct val="110000"/>
              </a:lnSpc>
              <a:spcBef>
                <a:spcPct val="20000"/>
              </a:spcBef>
              <a:buSzPct val="70000"/>
              <a:buFont typeface="Arial" charset="0"/>
              <a:buBlip>
                <a:blip r:embed="rId3"/>
              </a:buBlip>
            </a:pPr>
            <a:r>
              <a:rPr lang="en-US" sz="1600" dirty="0">
                <a:latin typeface="Book Antiqua" pitchFamily="18" charset="0"/>
                <a:cs typeface="Times New Roman" pitchFamily="18" charset="0"/>
              </a:rPr>
              <a:t>Sturm, P. and </a:t>
            </a:r>
            <a:r>
              <a:rPr lang="en-US" sz="1600" dirty="0" err="1">
                <a:latin typeface="Book Antiqua" pitchFamily="18" charset="0"/>
                <a:cs typeface="Times New Roman" pitchFamily="18" charset="0"/>
              </a:rPr>
              <a:t>Maybank</a:t>
            </a:r>
            <a:r>
              <a:rPr lang="en-US" sz="1600" dirty="0">
                <a:latin typeface="Book Antiqua" pitchFamily="18" charset="0"/>
                <a:cs typeface="Times New Roman" pitchFamily="18" charset="0"/>
              </a:rPr>
              <a:t>, S. J. (1999). “A method for interactive 3d reconstruction of piecewise planar objects from single images.” British Machine Vision Conference, Nottingham, England, 1999.</a:t>
            </a:r>
          </a:p>
          <a:p>
            <a:pPr marL="171450" indent="-171450" eaLnBrk="0" hangingPunct="0">
              <a:lnSpc>
                <a:spcPct val="110000"/>
              </a:lnSpc>
              <a:spcBef>
                <a:spcPct val="20000"/>
              </a:spcBef>
              <a:buSzPct val="70000"/>
              <a:buFont typeface="Arial" charset="0"/>
              <a:buBlip>
                <a:blip r:embed="rId3"/>
              </a:buBlip>
            </a:pPr>
            <a:r>
              <a:rPr lang="en-US" sz="1600" dirty="0">
                <a:latin typeface="Book Antiqua" pitchFamily="18" charset="0"/>
                <a:cs typeface="Times New Roman" pitchFamily="18" charset="0"/>
              </a:rPr>
              <a:t>Grossmann, E. and Santos-Victor, J. (2005). “Least-squares 3D reconstruction from one or more views and geometric clues.” Computer vision and image understanding, 99, 151-174</a:t>
            </a:r>
            <a:r>
              <a:rPr lang="en-US" sz="1600" dirty="0" smtClean="0">
                <a:latin typeface="Book Antiqua" pitchFamily="18" charset="0"/>
                <a:cs typeface="Times New Roman" pitchFamily="18" charset="0"/>
              </a:rPr>
              <a:t>.</a:t>
            </a:r>
            <a:endParaRPr lang="en-US" sz="1600" dirty="0">
              <a:latin typeface="Book Antiqua" pitchFamily="18" charset="0"/>
              <a:cs typeface="Times New Roman" pitchFamily="18" charset="0"/>
            </a:endParaRPr>
          </a:p>
        </p:txBody>
      </p:sp>
      <p:sp>
        <p:nvSpPr>
          <p:cNvPr id="35844" name="AutoShape 5"/>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Selected References</a:t>
            </a:r>
          </a:p>
        </p:txBody>
      </p:sp>
      <p:sp>
        <p:nvSpPr>
          <p:cNvPr id="35845"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C6BC56-AA8F-417B-9AFD-5A563D89726A}" type="slidenum">
              <a:rPr lang="en-US" smtClean="0"/>
              <a:pPr eaLnBrk="1" hangingPunct="1"/>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1222375"/>
            <a:ext cx="762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36867" name="Text Box 3"/>
          <p:cNvSpPr txBox="1">
            <a:spLocks noChangeArrowheads="1"/>
          </p:cNvSpPr>
          <p:nvPr/>
        </p:nvSpPr>
        <p:spPr bwMode="auto">
          <a:xfrm>
            <a:off x="1295400" y="2133600"/>
            <a:ext cx="701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endParaRPr lang="en-US" i="1"/>
          </a:p>
        </p:txBody>
      </p:sp>
      <p:sp>
        <p:nvSpPr>
          <p:cNvPr id="36868"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END</a:t>
            </a:r>
          </a:p>
        </p:txBody>
      </p:sp>
      <p:sp>
        <p:nvSpPr>
          <p:cNvPr id="36869" name="Rectangle 5"/>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110000"/>
              </a:lnSpc>
              <a:spcBef>
                <a:spcPct val="20000"/>
              </a:spcBef>
              <a:buSzPct val="70000"/>
            </a:pPr>
            <a:endParaRPr lang="en-US" sz="5400">
              <a:latin typeface="Book Antiqua" pitchFamily="18" charset="0"/>
              <a:cs typeface="Times New Roman" pitchFamily="18" charset="0"/>
            </a:endParaRPr>
          </a:p>
          <a:p>
            <a:pPr algn="ctr" eaLnBrk="0" hangingPunct="0">
              <a:lnSpc>
                <a:spcPct val="110000"/>
              </a:lnSpc>
              <a:spcBef>
                <a:spcPct val="20000"/>
              </a:spcBef>
              <a:buSzPct val="70000"/>
            </a:pPr>
            <a:r>
              <a:rPr lang="en-US" sz="5400">
                <a:latin typeface="Book Antiqua" pitchFamily="18" charset="0"/>
                <a:cs typeface="Times New Roman" pitchFamily="18" charset="0"/>
              </a:rPr>
              <a:t>Any Questions?</a:t>
            </a:r>
          </a:p>
          <a:p>
            <a:pPr algn="ctr" eaLnBrk="0" hangingPunct="0">
              <a:lnSpc>
                <a:spcPct val="110000"/>
              </a:lnSpc>
              <a:spcBef>
                <a:spcPct val="20000"/>
              </a:spcBef>
              <a:buSzPct val="70000"/>
            </a:pPr>
            <a:r>
              <a:rPr lang="en-US" sz="5400">
                <a:latin typeface="Book Antiqua" pitchFamily="18" charset="0"/>
                <a:cs typeface="Times New Roman" pitchFamily="18" charset="0"/>
              </a:rPr>
              <a:t>Thank You!</a:t>
            </a:r>
          </a:p>
        </p:txBody>
      </p:sp>
      <p:sp>
        <p:nvSpPr>
          <p:cNvPr id="36870"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0D5A57-FB17-4AFD-AEF3-5740EF3CD9C7}" type="slidenum">
              <a:rPr lang="en-US" smtClean="0"/>
              <a:pPr eaLnBrk="1" hangingPunct="1"/>
              <a:t>16</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1222375"/>
            <a:ext cx="762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4099" name="Text Box 3"/>
          <p:cNvSpPr txBox="1">
            <a:spLocks noChangeArrowheads="1"/>
          </p:cNvSpPr>
          <p:nvPr/>
        </p:nvSpPr>
        <p:spPr bwMode="auto">
          <a:xfrm>
            <a:off x="1295400" y="2133600"/>
            <a:ext cx="701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endParaRPr lang="en-US" i="1"/>
          </a:p>
        </p:txBody>
      </p:sp>
      <p:sp>
        <p:nvSpPr>
          <p:cNvPr id="4100"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Outline</a:t>
            </a:r>
          </a:p>
        </p:txBody>
      </p:sp>
      <p:sp>
        <p:nvSpPr>
          <p:cNvPr id="20485" name="Rectangle 5"/>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10000"/>
              </a:lnSpc>
              <a:spcBef>
                <a:spcPct val="20000"/>
              </a:spcBef>
              <a:buSzPct val="70000"/>
              <a:buFont typeface="Arial" charset="0"/>
              <a:buBlip>
                <a:blip r:embed="rId3"/>
              </a:buBlip>
              <a:defRPr/>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Background</a:t>
            </a:r>
          </a:p>
          <a:p>
            <a:pPr eaLnBrk="0" hangingPunct="0">
              <a:lnSpc>
                <a:spcPct val="110000"/>
              </a:lnSpc>
              <a:spcBef>
                <a:spcPct val="20000"/>
              </a:spcBef>
              <a:buSzPct val="70000"/>
              <a:buFont typeface="Arial" charset="0"/>
              <a:buBlip>
                <a:blip r:embed="rId3"/>
              </a:buBlip>
              <a:defRPr/>
            </a:pPr>
            <a:endParaRPr lang="en-US" sz="2000" b="1" dirty="0">
              <a:latin typeface="Times New Roman" pitchFamily="18" charset="0"/>
              <a:cs typeface="Times New Roman" pitchFamily="18" charset="0"/>
            </a:endParaRPr>
          </a:p>
          <a:p>
            <a:pPr eaLnBrk="0" hangingPunct="0">
              <a:lnSpc>
                <a:spcPct val="110000"/>
              </a:lnSpc>
              <a:spcBef>
                <a:spcPct val="20000"/>
              </a:spcBef>
              <a:buSzPct val="70000"/>
              <a:buFont typeface="Arial" charset="0"/>
              <a:buBlip>
                <a:blip r:embed="rId3"/>
              </a:buBlip>
              <a:defRPr/>
            </a:pPr>
            <a:r>
              <a:rPr lang="en-US" sz="2000" dirty="0" smtClean="0">
                <a:latin typeface="Book Antiqua" pitchFamily="18" charset="0"/>
                <a:cs typeface="Times New Roman" pitchFamily="18" charset="0"/>
              </a:rPr>
              <a:t> Traditional </a:t>
            </a:r>
            <a:r>
              <a:rPr lang="en-US" sz="2000" dirty="0">
                <a:latin typeface="Book Antiqua" pitchFamily="18" charset="0"/>
                <a:cs typeface="Times New Roman" pitchFamily="18" charset="0"/>
              </a:rPr>
              <a:t>Single View Reconstruction (SVR)</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latin typeface="Book Antiqua" pitchFamily="18" charset="0"/>
                <a:cs typeface="Times New Roman" pitchFamily="18" charset="0"/>
              </a:rPr>
              <a:t>General Schema</a:t>
            </a:r>
            <a:endParaRPr lang="en-US" sz="2000" dirty="0">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latin typeface="Book Antiqua" pitchFamily="18" charset="0"/>
                <a:cs typeface="Times New Roman" pitchFamily="18" charset="0"/>
              </a:rPr>
              <a:t>Vanishing Point Calibration</a:t>
            </a:r>
            <a:endParaRPr lang="en-US" sz="2000" dirty="0">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latin typeface="Book Antiqua" pitchFamily="18" charset="0"/>
                <a:cs typeface="Times New Roman" pitchFamily="18" charset="0"/>
              </a:rPr>
              <a:t>Reconstruction Using Constraints</a:t>
            </a:r>
            <a:endParaRPr lang="en-US" sz="1200" dirty="0" smtClean="0">
              <a:latin typeface="Book Antiqua" pitchFamily="18" charset="0"/>
              <a:cs typeface="Times New Roman" pitchFamily="18" charset="0"/>
            </a:endParaRPr>
          </a:p>
          <a:p>
            <a:pPr lvl="1" eaLnBrk="0" hangingPunct="0">
              <a:lnSpc>
                <a:spcPct val="110000"/>
              </a:lnSpc>
              <a:spcBef>
                <a:spcPct val="20000"/>
              </a:spcBef>
              <a:buClr>
                <a:srgbClr val="FF0000"/>
              </a:buClr>
              <a:buSzPct val="70000"/>
              <a:defRPr/>
            </a:pPr>
            <a:endParaRPr lang="en-US" sz="2000" b="1" dirty="0" smtClean="0">
              <a:latin typeface="Times New Roman" pitchFamily="18" charset="0"/>
              <a:cs typeface="Times New Roman" pitchFamily="18" charset="0"/>
            </a:endParaRPr>
          </a:p>
          <a:p>
            <a:pPr eaLnBrk="0" hangingPunct="0">
              <a:lnSpc>
                <a:spcPct val="110000"/>
              </a:lnSpc>
              <a:spcBef>
                <a:spcPct val="20000"/>
              </a:spcBef>
              <a:buSzPct val="70000"/>
              <a:buBlip>
                <a:blip r:embed="rId3"/>
              </a:buBlip>
              <a:defRPr/>
            </a:pPr>
            <a:r>
              <a:rPr lang="en-US" sz="2000" dirty="0" smtClean="0">
                <a:latin typeface="Book Antiqua" pitchFamily="18" charset="0"/>
                <a:cs typeface="Times New Roman" pitchFamily="18" charset="0"/>
              </a:rPr>
              <a:t> Semi-Automatic SVR</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latin typeface="Book Antiqua" pitchFamily="18" charset="0"/>
                <a:cs typeface="Times New Roman" pitchFamily="18" charset="0"/>
              </a:rPr>
              <a:t>Assumptions</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a:latin typeface="Book Antiqua" pitchFamily="18" charset="0"/>
                <a:cs typeface="Times New Roman" pitchFamily="18" charset="0"/>
              </a:rPr>
              <a:t>General Schema</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latin typeface="Book Antiqua" pitchFamily="18" charset="0"/>
                <a:cs typeface="Times New Roman" pitchFamily="18" charset="0"/>
              </a:rPr>
              <a:t>Experiment Results</a:t>
            </a:r>
            <a:endParaRPr lang="en-US" sz="2000" dirty="0">
              <a:latin typeface="Book Antiqua" pitchFamily="18" charset="0"/>
              <a:cs typeface="Times New Roman" pitchFamily="18" charset="0"/>
            </a:endParaRPr>
          </a:p>
        </p:txBody>
      </p:sp>
      <p:sp>
        <p:nvSpPr>
          <p:cNvPr id="4102"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D2124D-4C1D-4347-BE70-8B2150339306}" type="slidenum">
              <a:rPr lang="en-US" smtClean="0"/>
              <a:pPr eaLnBrk="1" hangingPunct="1"/>
              <a:t>2</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Background : What if…</a:t>
            </a:r>
          </a:p>
        </p:txBody>
      </p:sp>
      <p:sp>
        <p:nvSpPr>
          <p:cNvPr id="3"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2"/>
              </a:buBlip>
              <a:defRPr/>
            </a:pPr>
            <a:r>
              <a:rPr lang="en-US" sz="2000" dirty="0">
                <a:latin typeface="Book Antiqua" pitchFamily="18" charset="0"/>
                <a:cs typeface="Times New Roman" pitchFamily="18" charset="0"/>
              </a:rPr>
              <a:t>Scenarios</a:t>
            </a:r>
          </a:p>
          <a:p>
            <a:pPr marL="742950" lvl="2" indent="-285750" eaLnBrk="0" hangingPunct="0">
              <a:lnSpc>
                <a:spcPct val="110000"/>
              </a:lnSpc>
              <a:spcBef>
                <a:spcPct val="20000"/>
              </a:spcBef>
              <a:buClr>
                <a:srgbClr val="FF0000"/>
              </a:buClr>
              <a:buSzPct val="70000"/>
              <a:buFont typeface="Wingdings" pitchFamily="2" charset="2"/>
              <a:buChar char="Ø"/>
              <a:defRPr/>
            </a:pPr>
            <a:r>
              <a:rPr lang="en-US" sz="1700" dirty="0">
                <a:latin typeface="Book Antiqua" pitchFamily="18" charset="0"/>
                <a:cs typeface="Times New Roman" pitchFamily="18" charset="0"/>
              </a:rPr>
              <a:t>User have only one picture of the scene</a:t>
            </a:r>
          </a:p>
          <a:p>
            <a:pPr marL="742950" lvl="2" indent="-285750" eaLnBrk="0" hangingPunct="0">
              <a:lnSpc>
                <a:spcPct val="110000"/>
              </a:lnSpc>
              <a:spcBef>
                <a:spcPct val="20000"/>
              </a:spcBef>
              <a:buClr>
                <a:srgbClr val="FF0000"/>
              </a:buClr>
              <a:buSzPct val="70000"/>
              <a:buFont typeface="Wingdings" pitchFamily="2" charset="2"/>
              <a:buChar char="Ø"/>
              <a:defRPr/>
            </a:pPr>
            <a:r>
              <a:rPr lang="en-US" sz="1700" dirty="0">
                <a:latin typeface="Book Antiqua" pitchFamily="18" charset="0"/>
                <a:cs typeface="Times New Roman" pitchFamily="18" charset="0"/>
              </a:rPr>
              <a:t>User have a painting that satisfies central projection</a:t>
            </a:r>
          </a:p>
          <a:p>
            <a:pPr eaLnBrk="0" hangingPunct="0">
              <a:lnSpc>
                <a:spcPct val="110000"/>
              </a:lnSpc>
              <a:spcBef>
                <a:spcPct val="20000"/>
              </a:spcBef>
              <a:buSzPct val="70000"/>
              <a:defRPr/>
            </a:pPr>
            <a:endParaRPr lang="en-US" sz="1400" dirty="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2"/>
              </a:buBlip>
              <a:defRPr/>
            </a:pPr>
            <a:r>
              <a:rPr lang="en-US" sz="2000" dirty="0">
                <a:latin typeface="Book Antiqua" pitchFamily="18" charset="0"/>
                <a:cs typeface="Times New Roman" pitchFamily="18" charset="0"/>
              </a:rPr>
              <a:t>This requires a reconstruction algorithm that</a:t>
            </a:r>
          </a:p>
          <a:p>
            <a:pPr marL="742950" lvl="2" indent="-285750" eaLnBrk="0" hangingPunct="0">
              <a:lnSpc>
                <a:spcPct val="110000"/>
              </a:lnSpc>
              <a:spcBef>
                <a:spcPct val="20000"/>
              </a:spcBef>
              <a:buClr>
                <a:srgbClr val="FF0000"/>
              </a:buClr>
              <a:buSzPct val="70000"/>
              <a:buFont typeface="Wingdings" pitchFamily="2" charset="2"/>
              <a:buChar char="Ø"/>
              <a:defRPr/>
            </a:pPr>
            <a:r>
              <a:rPr lang="en-US" sz="1700" dirty="0">
                <a:latin typeface="Book Antiqua" pitchFamily="18" charset="0"/>
                <a:cs typeface="Times New Roman" pitchFamily="18" charset="0"/>
              </a:rPr>
              <a:t>Needs only one </a:t>
            </a:r>
            <a:r>
              <a:rPr lang="en-US" sz="1700" dirty="0" smtClean="0">
                <a:latin typeface="Book Antiqua" pitchFamily="18" charset="0"/>
                <a:cs typeface="Times New Roman" pitchFamily="18" charset="0"/>
              </a:rPr>
              <a:t>image (</a:t>
            </a:r>
            <a:r>
              <a:rPr lang="en-US" sz="1700" strike="sngStrike" dirty="0" smtClean="0">
                <a:latin typeface="Book Antiqua" pitchFamily="18" charset="0"/>
                <a:cs typeface="Times New Roman" pitchFamily="18" charset="0"/>
              </a:rPr>
              <a:t>Multiple View Reconstruction</a:t>
            </a:r>
            <a:r>
              <a:rPr lang="en-US" sz="1700" dirty="0" smtClean="0">
                <a:latin typeface="Book Antiqua" pitchFamily="18" charset="0"/>
                <a:cs typeface="Times New Roman" pitchFamily="18" charset="0"/>
              </a:rPr>
              <a:t>)</a:t>
            </a:r>
            <a:endParaRPr lang="en-US" sz="1100" dirty="0">
              <a:latin typeface="Book Antiqua" pitchFamily="18" charset="0"/>
              <a:cs typeface="Times New Roman" pitchFamily="18" charset="0"/>
            </a:endParaRPr>
          </a:p>
          <a:p>
            <a:pPr marL="742950" lvl="2" indent="-285750" eaLnBrk="0" hangingPunct="0">
              <a:lnSpc>
                <a:spcPct val="110000"/>
              </a:lnSpc>
              <a:spcBef>
                <a:spcPct val="20000"/>
              </a:spcBef>
              <a:buClr>
                <a:srgbClr val="FF0000"/>
              </a:buClr>
              <a:buSzPct val="70000"/>
              <a:buFont typeface="Wingdings" pitchFamily="2" charset="2"/>
              <a:buChar char="Ø"/>
              <a:defRPr/>
            </a:pPr>
            <a:r>
              <a:rPr lang="en-US" sz="1700" dirty="0">
                <a:latin typeface="Book Antiqua" pitchFamily="18" charset="0"/>
                <a:cs typeface="Times New Roman" pitchFamily="18" charset="0"/>
              </a:rPr>
              <a:t>No need for special </a:t>
            </a:r>
            <a:r>
              <a:rPr lang="en-US" sz="1700" dirty="0" smtClean="0">
                <a:latin typeface="Book Antiqua" pitchFamily="18" charset="0"/>
                <a:cs typeface="Times New Roman" pitchFamily="18" charset="0"/>
              </a:rPr>
              <a:t>devices (</a:t>
            </a:r>
            <a:r>
              <a:rPr lang="en-US" sz="1700" strike="sngStrike" dirty="0" smtClean="0">
                <a:latin typeface="Book Antiqua" pitchFamily="18" charset="0"/>
                <a:cs typeface="Times New Roman" pitchFamily="18" charset="0"/>
              </a:rPr>
              <a:t>Structural light</a:t>
            </a:r>
            <a:r>
              <a:rPr lang="en-US" sz="1700" dirty="0" smtClean="0">
                <a:latin typeface="Book Antiqua" pitchFamily="18" charset="0"/>
                <a:cs typeface="Times New Roman" pitchFamily="18" charset="0"/>
              </a:rPr>
              <a:t>)</a:t>
            </a:r>
            <a:endParaRPr lang="en-US" sz="1700" dirty="0">
              <a:latin typeface="Book Antiqua" pitchFamily="18" charset="0"/>
              <a:cs typeface="Times New Roman" pitchFamily="18" charset="0"/>
            </a:endParaRPr>
          </a:p>
          <a:p>
            <a:pPr marL="742950" lvl="2" indent="-285750" eaLnBrk="0" hangingPunct="0">
              <a:lnSpc>
                <a:spcPct val="110000"/>
              </a:lnSpc>
              <a:spcBef>
                <a:spcPct val="20000"/>
              </a:spcBef>
              <a:buClr>
                <a:srgbClr val="FF0000"/>
              </a:buClr>
              <a:buSzPct val="70000"/>
              <a:buFont typeface="Wingdings" pitchFamily="2" charset="2"/>
              <a:buChar char="Ø"/>
              <a:defRPr/>
            </a:pPr>
            <a:r>
              <a:rPr lang="en-US" sz="1700" dirty="0">
                <a:latin typeface="Book Antiqua" pitchFamily="18" charset="0"/>
                <a:cs typeface="Times New Roman" pitchFamily="18" charset="0"/>
              </a:rPr>
              <a:t>Relatively large applicability</a:t>
            </a:r>
          </a:p>
          <a:p>
            <a:pPr marL="457200" lvl="2" eaLnBrk="0" hangingPunct="0">
              <a:lnSpc>
                <a:spcPct val="110000"/>
              </a:lnSpc>
              <a:spcBef>
                <a:spcPct val="20000"/>
              </a:spcBef>
              <a:buClr>
                <a:srgbClr val="FF0000"/>
              </a:buClr>
              <a:buSzPct val="70000"/>
              <a:defRPr/>
            </a:pPr>
            <a:endParaRPr lang="en-US" sz="1400" dirty="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2"/>
              </a:buBlip>
              <a:defRPr/>
            </a:pPr>
            <a:r>
              <a:rPr lang="en-US" sz="2000" dirty="0">
                <a:latin typeface="Book Antiqua" pitchFamily="18" charset="0"/>
                <a:cs typeface="Times New Roman" pitchFamily="18" charset="0"/>
              </a:rPr>
              <a:t>One possible solution :  </a:t>
            </a:r>
            <a:r>
              <a:rPr lang="en-US" sz="2000" dirty="0">
                <a:solidFill>
                  <a:srgbClr val="FF0000"/>
                </a:solidFill>
                <a:latin typeface="Book Antiqua" pitchFamily="18" charset="0"/>
                <a:cs typeface="Times New Roman" pitchFamily="18" charset="0"/>
              </a:rPr>
              <a:t>Single View Reconstruction (SVR)</a:t>
            </a:r>
          </a:p>
        </p:txBody>
      </p:sp>
      <p:sp>
        <p:nvSpPr>
          <p:cNvPr id="6148"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D4CCE5-DF88-4E32-AAF1-262A45EFB538}" type="slidenum">
              <a:rPr lang="en-US" smtClean="0"/>
              <a:pPr eaLnBrk="1" hangingPunct="1"/>
              <a:t>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1222375"/>
            <a:ext cx="762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4099" name="Text Box 3"/>
          <p:cNvSpPr txBox="1">
            <a:spLocks noChangeArrowheads="1"/>
          </p:cNvSpPr>
          <p:nvPr/>
        </p:nvSpPr>
        <p:spPr bwMode="auto">
          <a:xfrm>
            <a:off x="1295400" y="2133600"/>
            <a:ext cx="701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endParaRPr lang="en-US" i="1"/>
          </a:p>
        </p:txBody>
      </p:sp>
      <p:sp>
        <p:nvSpPr>
          <p:cNvPr id="4100"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Outline</a:t>
            </a:r>
          </a:p>
        </p:txBody>
      </p:sp>
      <p:sp>
        <p:nvSpPr>
          <p:cNvPr id="20485" name="Rectangle 5"/>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10000"/>
              </a:lnSpc>
              <a:spcBef>
                <a:spcPct val="20000"/>
              </a:spcBef>
              <a:buSzPct val="70000"/>
              <a:buFont typeface="Arial" charset="0"/>
              <a:buBlip>
                <a:blip r:embed="rId3"/>
              </a:buBlip>
              <a:defRPr/>
            </a:pPr>
            <a:r>
              <a:rPr lang="en-US" sz="2000" b="1" dirty="0">
                <a:latin typeface="Times New Roman" pitchFamily="18" charset="0"/>
                <a:cs typeface="Times New Roman" pitchFamily="18" charset="0"/>
              </a:rPr>
              <a:t> </a:t>
            </a:r>
            <a:r>
              <a:rPr lang="en-US" sz="2000" dirty="0" smtClean="0">
                <a:solidFill>
                  <a:schemeClr val="bg1">
                    <a:lumMod val="50000"/>
                  </a:schemeClr>
                </a:solidFill>
                <a:latin typeface="Times New Roman" pitchFamily="18" charset="0"/>
                <a:cs typeface="Times New Roman" pitchFamily="18" charset="0"/>
              </a:rPr>
              <a:t>Background</a:t>
            </a:r>
          </a:p>
          <a:p>
            <a:pPr eaLnBrk="0" hangingPunct="0">
              <a:lnSpc>
                <a:spcPct val="110000"/>
              </a:lnSpc>
              <a:spcBef>
                <a:spcPct val="20000"/>
              </a:spcBef>
              <a:buSzPct val="70000"/>
              <a:buFont typeface="Arial" charset="0"/>
              <a:buBlip>
                <a:blip r:embed="rId3"/>
              </a:buBlip>
              <a:defRPr/>
            </a:pPr>
            <a:endParaRPr lang="en-US" sz="2000" b="1" dirty="0">
              <a:latin typeface="Times New Roman" pitchFamily="18" charset="0"/>
              <a:cs typeface="Times New Roman" pitchFamily="18" charset="0"/>
            </a:endParaRPr>
          </a:p>
          <a:p>
            <a:pPr eaLnBrk="0" hangingPunct="0">
              <a:lnSpc>
                <a:spcPct val="110000"/>
              </a:lnSpc>
              <a:spcBef>
                <a:spcPct val="20000"/>
              </a:spcBef>
              <a:buSzPct val="70000"/>
              <a:buFont typeface="Arial" charset="0"/>
              <a:buBlip>
                <a:blip r:embed="rId3"/>
              </a:buBlip>
              <a:defRPr/>
            </a:pPr>
            <a:r>
              <a:rPr lang="en-US" sz="2000" dirty="0" smtClean="0">
                <a:latin typeface="Book Antiqua" pitchFamily="18" charset="0"/>
                <a:cs typeface="Times New Roman" pitchFamily="18" charset="0"/>
              </a:rPr>
              <a:t> </a:t>
            </a:r>
            <a:r>
              <a:rPr lang="en-US" sz="2000" b="1" dirty="0" smtClean="0">
                <a:latin typeface="Book Antiqua" pitchFamily="18" charset="0"/>
                <a:cs typeface="Times New Roman" pitchFamily="18" charset="0"/>
              </a:rPr>
              <a:t>Traditional </a:t>
            </a:r>
            <a:r>
              <a:rPr lang="en-US" sz="2000" b="1" dirty="0">
                <a:latin typeface="Book Antiqua" pitchFamily="18" charset="0"/>
                <a:cs typeface="Times New Roman" pitchFamily="18" charset="0"/>
              </a:rPr>
              <a:t>Single View Reconstruction (SVR)</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b="1" dirty="0" smtClean="0">
                <a:latin typeface="Book Antiqua" pitchFamily="18" charset="0"/>
                <a:cs typeface="Times New Roman" pitchFamily="18" charset="0"/>
              </a:rPr>
              <a:t>General Schema</a:t>
            </a:r>
            <a:endParaRPr lang="en-US" sz="2000" b="1" dirty="0">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b="1" dirty="0" smtClean="0">
                <a:latin typeface="Book Antiqua" pitchFamily="18" charset="0"/>
                <a:cs typeface="Times New Roman" pitchFamily="18" charset="0"/>
              </a:rPr>
              <a:t>Vanishing Point Calibration</a:t>
            </a:r>
            <a:endParaRPr lang="en-US" sz="2000" b="1" dirty="0">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b="1" dirty="0" smtClean="0">
                <a:latin typeface="Book Antiqua" pitchFamily="18" charset="0"/>
                <a:cs typeface="Times New Roman" pitchFamily="18" charset="0"/>
              </a:rPr>
              <a:t>Reconstruction Using Constraints</a:t>
            </a:r>
            <a:endParaRPr lang="en-US" sz="1200" b="1" dirty="0" smtClean="0">
              <a:latin typeface="Book Antiqua" pitchFamily="18" charset="0"/>
              <a:cs typeface="Times New Roman" pitchFamily="18" charset="0"/>
            </a:endParaRPr>
          </a:p>
          <a:p>
            <a:pPr lvl="1" eaLnBrk="0" hangingPunct="0">
              <a:lnSpc>
                <a:spcPct val="110000"/>
              </a:lnSpc>
              <a:spcBef>
                <a:spcPct val="20000"/>
              </a:spcBef>
              <a:buClr>
                <a:srgbClr val="FF0000"/>
              </a:buClr>
              <a:buSzPct val="70000"/>
              <a:defRPr/>
            </a:pPr>
            <a:endParaRPr lang="en-US" sz="2000" b="1" dirty="0" smtClean="0">
              <a:solidFill>
                <a:schemeClr val="bg1">
                  <a:lumMod val="50000"/>
                </a:schemeClr>
              </a:solidFill>
              <a:latin typeface="Times New Roman" pitchFamily="18" charset="0"/>
              <a:cs typeface="Times New Roman" pitchFamily="18" charset="0"/>
            </a:endParaRPr>
          </a:p>
          <a:p>
            <a:pPr eaLnBrk="0" hangingPunct="0">
              <a:lnSpc>
                <a:spcPct val="110000"/>
              </a:lnSpc>
              <a:spcBef>
                <a:spcPct val="20000"/>
              </a:spcBef>
              <a:buSzPct val="70000"/>
              <a:buBlip>
                <a:blip r:embed="rId3"/>
              </a:buBlip>
              <a:defRPr/>
            </a:pPr>
            <a:r>
              <a:rPr lang="en-US" sz="2000" dirty="0" smtClean="0">
                <a:solidFill>
                  <a:schemeClr val="bg1">
                    <a:lumMod val="50000"/>
                  </a:schemeClr>
                </a:solidFill>
                <a:latin typeface="Book Antiqua" pitchFamily="18" charset="0"/>
                <a:cs typeface="Times New Roman" pitchFamily="18" charset="0"/>
              </a:rPr>
              <a:t> Semi-Automatic SVR</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solidFill>
                  <a:schemeClr val="bg1">
                    <a:lumMod val="50000"/>
                  </a:schemeClr>
                </a:solidFill>
                <a:latin typeface="Book Antiqua" pitchFamily="18" charset="0"/>
                <a:cs typeface="Times New Roman" pitchFamily="18" charset="0"/>
              </a:rPr>
              <a:t>Assumptions</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a:solidFill>
                  <a:schemeClr val="bg1">
                    <a:lumMod val="50000"/>
                  </a:schemeClr>
                </a:solidFill>
                <a:latin typeface="Book Antiqua" pitchFamily="18" charset="0"/>
                <a:cs typeface="Times New Roman" pitchFamily="18" charset="0"/>
              </a:rPr>
              <a:t>General Schema</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solidFill>
                  <a:schemeClr val="bg1">
                    <a:lumMod val="50000"/>
                  </a:schemeClr>
                </a:solidFill>
                <a:latin typeface="Book Antiqua" pitchFamily="18" charset="0"/>
                <a:cs typeface="Times New Roman" pitchFamily="18" charset="0"/>
              </a:rPr>
              <a:t>Experiment Results</a:t>
            </a:r>
            <a:endParaRPr lang="en-US" sz="2000" dirty="0">
              <a:solidFill>
                <a:schemeClr val="bg1">
                  <a:lumMod val="50000"/>
                </a:schemeClr>
              </a:solidFill>
              <a:latin typeface="Book Antiqua" pitchFamily="18" charset="0"/>
              <a:cs typeface="Times New Roman" pitchFamily="18" charset="0"/>
            </a:endParaRPr>
          </a:p>
        </p:txBody>
      </p:sp>
      <p:sp>
        <p:nvSpPr>
          <p:cNvPr id="4102"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D2124D-4C1D-4347-BE70-8B2150339306}" type="slidenum">
              <a:rPr lang="en-US" smtClean="0"/>
              <a:pPr eaLnBrk="1" hangingPunct="1"/>
              <a:t>4</a:t>
            </a:fld>
            <a:endParaRPr lang="en-US" smtClean="0"/>
          </a:p>
        </p:txBody>
      </p:sp>
    </p:spTree>
    <p:extLst>
      <p:ext uri="{BB962C8B-B14F-4D97-AF65-F5344CB8AC3E}">
        <p14:creationId xmlns:p14="http://schemas.microsoft.com/office/powerpoint/2010/main" val="586865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Traditional SVR : General Schema</a:t>
            </a:r>
          </a:p>
        </p:txBody>
      </p:sp>
      <p:sp>
        <p:nvSpPr>
          <p:cNvPr id="12291"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r>
              <a:rPr lang="en-US" sz="2000">
                <a:latin typeface="Book Antiqua" pitchFamily="18" charset="0"/>
                <a:cs typeface="Times New Roman" pitchFamily="18" charset="0"/>
              </a:rPr>
              <a:t>Constraints A are usually </a:t>
            </a:r>
            <a:r>
              <a:rPr lang="en-US" sz="2000">
                <a:solidFill>
                  <a:srgbClr val="FF0000"/>
                </a:solidFill>
                <a:latin typeface="Book Antiqua" pitchFamily="18" charset="0"/>
                <a:cs typeface="Times New Roman" pitchFamily="18" charset="0"/>
              </a:rPr>
              <a:t>parallel constraints</a:t>
            </a:r>
          </a:p>
          <a:p>
            <a:pPr marL="228600" indent="-228600" eaLnBrk="0" hangingPunct="0">
              <a:lnSpc>
                <a:spcPct val="110000"/>
              </a:lnSpc>
              <a:spcBef>
                <a:spcPct val="20000"/>
              </a:spcBef>
              <a:buSzPct val="70000"/>
              <a:buFont typeface="Arial" charset="0"/>
              <a:buBlip>
                <a:blip r:embed="rId3"/>
              </a:buBlip>
            </a:pPr>
            <a:endParaRPr lang="en-US" sz="200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r>
              <a:rPr lang="en-US" sz="2000">
                <a:latin typeface="Book Antiqua" pitchFamily="18" charset="0"/>
                <a:cs typeface="Times New Roman" pitchFamily="18" charset="0"/>
              </a:rPr>
              <a:t>Constraints B are mainly </a:t>
            </a:r>
            <a:r>
              <a:rPr lang="en-US" sz="2000">
                <a:solidFill>
                  <a:srgbClr val="FF0000"/>
                </a:solidFill>
                <a:latin typeface="Book Antiqua" pitchFamily="18" charset="0"/>
                <a:cs typeface="Times New Roman" pitchFamily="18" charset="0"/>
              </a:rPr>
              <a:t>coplanar constraints</a:t>
            </a:r>
          </a:p>
        </p:txBody>
      </p:sp>
      <p:pic>
        <p:nvPicPr>
          <p:cNvPr id="1229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676400"/>
            <a:ext cx="83724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EC5701-5396-4E6B-8B7E-5BDBE418334F}" type="slidenum">
              <a:rPr lang="en-US" smtClean="0"/>
              <a:pPr eaLnBrk="1" hangingPunct="1"/>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dirty="0">
                <a:solidFill>
                  <a:srgbClr val="0000FF"/>
                </a:solidFill>
                <a:latin typeface="Bell MT" pitchFamily="18" charset="0"/>
              </a:rPr>
              <a:t>  </a:t>
            </a:r>
            <a:r>
              <a:rPr lang="en-US" sz="2600" b="1" dirty="0">
                <a:solidFill>
                  <a:srgbClr val="000099"/>
                </a:solidFill>
                <a:latin typeface="Garamond" pitchFamily="18" charset="0"/>
              </a:rPr>
              <a:t>Traditional SVR : </a:t>
            </a:r>
            <a:r>
              <a:rPr lang="en-US" sz="2600" b="1" dirty="0" smtClean="0">
                <a:solidFill>
                  <a:srgbClr val="000099"/>
                </a:solidFill>
                <a:latin typeface="Garamond" pitchFamily="18" charset="0"/>
              </a:rPr>
              <a:t>Vanishing Point</a:t>
            </a:r>
            <a:r>
              <a:rPr lang="en-US" sz="2600" b="1" dirty="0" smtClean="0">
                <a:solidFill>
                  <a:srgbClr val="000099"/>
                </a:solidFill>
                <a:latin typeface="Garamond" pitchFamily="18" charset="0"/>
              </a:rPr>
              <a:t> </a:t>
            </a:r>
            <a:r>
              <a:rPr lang="en-US" sz="2600" b="1" dirty="0">
                <a:solidFill>
                  <a:srgbClr val="000099"/>
                </a:solidFill>
                <a:latin typeface="Garamond" pitchFamily="18" charset="0"/>
              </a:rPr>
              <a:t>Calibration</a:t>
            </a:r>
          </a:p>
        </p:txBody>
      </p:sp>
      <p:sp>
        <p:nvSpPr>
          <p:cNvPr id="14339"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r>
              <a:rPr lang="en-US" sz="2000" dirty="0" smtClean="0">
                <a:latin typeface="Book Antiqua" pitchFamily="18" charset="0"/>
                <a:cs typeface="Times New Roman" pitchFamily="18" charset="0"/>
              </a:rPr>
              <a:t>If 3 orthogonal </a:t>
            </a:r>
            <a:r>
              <a:rPr lang="en-US" sz="2000" dirty="0">
                <a:latin typeface="Book Antiqua" pitchFamily="18" charset="0"/>
                <a:cs typeface="Times New Roman" pitchFamily="18" charset="0"/>
              </a:rPr>
              <a:t>VPs are </a:t>
            </a:r>
            <a:r>
              <a:rPr lang="en-US" sz="2000" dirty="0" smtClean="0">
                <a:latin typeface="Book Antiqua" pitchFamily="18" charset="0"/>
                <a:cs typeface="Times New Roman" pitchFamily="18" charset="0"/>
              </a:rPr>
              <a:t>found, </a:t>
            </a:r>
            <a:r>
              <a:rPr lang="en-US" sz="2000" dirty="0">
                <a:latin typeface="Book Antiqua" pitchFamily="18" charset="0"/>
                <a:cs typeface="Times New Roman" pitchFamily="18" charset="0"/>
              </a:rPr>
              <a:t>the camera's intrinsic parameters i.e. focal length f, principle point x0, y0 can then be determined.</a:t>
            </a:r>
          </a:p>
          <a:p>
            <a:pPr marL="228600" indent="-228600" eaLnBrk="0" hangingPunct="0">
              <a:lnSpc>
                <a:spcPct val="110000"/>
              </a:lnSpc>
              <a:spcBef>
                <a:spcPct val="20000"/>
              </a:spcBef>
              <a:buSzPct val="70000"/>
              <a:buFont typeface="Arial" charset="0"/>
              <a:buBlip>
                <a:blip r:embed="rId3"/>
              </a:buBlip>
            </a:pPr>
            <a:endParaRPr lang="en-US" sz="2000" dirty="0">
              <a:solidFill>
                <a:srgbClr val="FF0000"/>
              </a:solidFill>
              <a:latin typeface="Book Antiqua" pitchFamily="18" charset="0"/>
              <a:cs typeface="Times New Roman" pitchFamily="18" charset="0"/>
            </a:endParaRPr>
          </a:p>
        </p:txBody>
      </p:sp>
      <p:pic>
        <p:nvPicPr>
          <p:cNvPr id="1434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6852" y="2126343"/>
            <a:ext cx="24003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81500"/>
            <a:ext cx="2668004"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14799" y="2209800"/>
            <a:ext cx="4447089"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116F816-DCD3-4F12-A42A-FC025E046741}" type="slidenum">
              <a:rPr lang="en-US" smtClean="0"/>
              <a:pPr eaLnBrk="1" hangingPunct="1"/>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dirty="0">
                <a:solidFill>
                  <a:srgbClr val="0000FF"/>
                </a:solidFill>
                <a:latin typeface="Bell MT" pitchFamily="18" charset="0"/>
              </a:rPr>
              <a:t>  </a:t>
            </a:r>
            <a:r>
              <a:rPr lang="en-US" sz="2600" b="1" dirty="0">
                <a:solidFill>
                  <a:srgbClr val="000099"/>
                </a:solidFill>
                <a:latin typeface="Garamond" pitchFamily="18" charset="0"/>
              </a:rPr>
              <a:t>Traditional SVR : </a:t>
            </a:r>
            <a:r>
              <a:rPr lang="en-US" sz="2600" b="1" dirty="0" smtClean="0">
                <a:solidFill>
                  <a:srgbClr val="000099"/>
                </a:solidFill>
                <a:latin typeface="Garamond" pitchFamily="18" charset="0"/>
              </a:rPr>
              <a:t>Reconstruct Through Constraints</a:t>
            </a:r>
            <a:endParaRPr lang="en-US" sz="2600" b="1" dirty="0">
              <a:solidFill>
                <a:srgbClr val="000099"/>
              </a:solidFill>
              <a:latin typeface="Garamond" pitchFamily="18" charset="0"/>
            </a:endParaRPr>
          </a:p>
        </p:txBody>
      </p:sp>
      <p:sp>
        <p:nvSpPr>
          <p:cNvPr id="15363"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4"/>
              </a:buBlip>
            </a:pPr>
            <a:r>
              <a:rPr lang="en-US" sz="2000" dirty="0" smtClean="0">
                <a:latin typeface="Book Antiqua" pitchFamily="18" charset="0"/>
                <a:cs typeface="Times New Roman" pitchFamily="18" charset="0"/>
              </a:rPr>
              <a:t>Mathematically, </a:t>
            </a:r>
            <a:r>
              <a:rPr lang="en-US" sz="2000" dirty="0">
                <a:latin typeface="Book Antiqua" pitchFamily="18" charset="0"/>
                <a:cs typeface="Times New Roman" pitchFamily="18" charset="0"/>
              </a:rPr>
              <a:t>the SVR problem can be seem as an optimization problem</a:t>
            </a:r>
          </a:p>
          <a:p>
            <a:pPr marL="228600" indent="-228600" eaLnBrk="0" hangingPunct="0">
              <a:lnSpc>
                <a:spcPct val="110000"/>
              </a:lnSpc>
              <a:spcBef>
                <a:spcPct val="20000"/>
              </a:spcBef>
              <a:buSzPct val="70000"/>
              <a:buFont typeface="Arial" charset="0"/>
              <a:buBlip>
                <a:blip r:embed="rId4"/>
              </a:buBlip>
            </a:pPr>
            <a:endParaRPr lang="en-US" sz="2000" dirty="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4"/>
              </a:buBlip>
            </a:pPr>
            <a:endParaRPr lang="en-US" sz="2000" dirty="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4"/>
              </a:buBlip>
            </a:pPr>
            <a:r>
              <a:rPr lang="en-US" sz="2000" dirty="0" smtClean="0">
                <a:latin typeface="Book Antiqua" pitchFamily="18" charset="0"/>
                <a:cs typeface="Times New Roman" pitchFamily="18" charset="0"/>
              </a:rPr>
              <a:t>However, there are infinite number of solutions for the above equation, so constraints are needed</a:t>
            </a:r>
          </a:p>
          <a:p>
            <a:pPr marL="228600" indent="-228600" eaLnBrk="0" hangingPunct="0">
              <a:lnSpc>
                <a:spcPct val="110000"/>
              </a:lnSpc>
              <a:spcBef>
                <a:spcPct val="20000"/>
              </a:spcBef>
              <a:buSzPct val="70000"/>
              <a:buFont typeface="Arial" charset="0"/>
              <a:buBlip>
                <a:blip r:embed="rId4"/>
              </a:buBlip>
            </a:pPr>
            <a:endParaRPr lang="en-US" sz="2000" dirty="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4"/>
              </a:buBlip>
            </a:pPr>
            <a:endParaRPr lang="en-US" sz="2000" dirty="0" smtClean="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4"/>
              </a:buBlip>
            </a:pPr>
            <a:r>
              <a:rPr lang="en-US" sz="2000" dirty="0" smtClean="0">
                <a:latin typeface="Book Antiqua" pitchFamily="18" charset="0"/>
                <a:cs typeface="Times New Roman" pitchFamily="18" charset="0"/>
              </a:rPr>
              <a:t>Typical </a:t>
            </a:r>
            <a:r>
              <a:rPr lang="en-US" sz="2000" dirty="0">
                <a:latin typeface="Book Antiqua" pitchFamily="18" charset="0"/>
                <a:cs typeface="Times New Roman" pitchFamily="18" charset="0"/>
              </a:rPr>
              <a:t>constraints </a:t>
            </a:r>
            <a:r>
              <a:rPr lang="en-US" sz="2000" dirty="0" smtClean="0">
                <a:latin typeface="Book Antiqua" pitchFamily="18" charset="0"/>
                <a:cs typeface="Times New Roman" pitchFamily="18" charset="0"/>
              </a:rPr>
              <a:t>used</a:t>
            </a:r>
            <a:r>
              <a:rPr lang="en-US" sz="2000" dirty="0">
                <a:latin typeface="Book Antiqua" pitchFamily="18" charset="0"/>
                <a:cs typeface="Times New Roman" pitchFamily="18" charset="0"/>
              </a:rPr>
              <a:t>:</a:t>
            </a:r>
          </a:p>
          <a:p>
            <a:pPr marL="800100" lvl="1" indent="-342900" eaLnBrk="0" hangingPunct="0">
              <a:lnSpc>
                <a:spcPct val="110000"/>
              </a:lnSpc>
              <a:spcBef>
                <a:spcPct val="20000"/>
              </a:spcBef>
              <a:buClr>
                <a:srgbClr val="FF0000"/>
              </a:buClr>
              <a:buSzPct val="70000"/>
              <a:buFont typeface="Wingdings" pitchFamily="2" charset="2"/>
              <a:buChar char="Ø"/>
            </a:pPr>
            <a:r>
              <a:rPr lang="en-US" sz="2000" dirty="0" err="1" smtClean="0">
                <a:latin typeface="Book Antiqua" pitchFamily="18" charset="0"/>
                <a:cs typeface="Times New Roman" pitchFamily="18" charset="0"/>
              </a:rPr>
              <a:t>Coplanarity</a:t>
            </a:r>
            <a:endParaRPr lang="en-US" sz="2000" dirty="0" smtClean="0">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pPr>
            <a:endParaRPr lang="en-US" sz="2000" dirty="0" smtClean="0">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pPr>
            <a:r>
              <a:rPr lang="en-US" sz="2000" dirty="0" smtClean="0">
                <a:latin typeface="Book Antiqua" pitchFamily="18" charset="0"/>
                <a:cs typeface="Times New Roman" pitchFamily="18" charset="0"/>
              </a:rPr>
              <a:t>Parallelogram</a:t>
            </a:r>
            <a:endParaRPr lang="en-US" sz="2000" dirty="0">
              <a:latin typeface="Book Antiqua" pitchFamily="18" charset="0"/>
              <a:cs typeface="Times New Roman" pitchFamily="18" charset="0"/>
            </a:endParaRPr>
          </a:p>
        </p:txBody>
      </p:sp>
      <p:graphicFrame>
        <p:nvGraphicFramePr>
          <p:cNvPr id="15364" name="Object 1"/>
          <p:cNvGraphicFramePr>
            <a:graphicFrameLocks noChangeAspect="1"/>
          </p:cNvGraphicFramePr>
          <p:nvPr/>
        </p:nvGraphicFramePr>
        <p:xfrm>
          <a:off x="2362200" y="1828800"/>
          <a:ext cx="4105275" cy="523875"/>
        </p:xfrm>
        <a:graphic>
          <a:graphicData uri="http://schemas.openxmlformats.org/presentationml/2006/ole">
            <mc:AlternateContent xmlns:mc="http://schemas.openxmlformats.org/markup-compatibility/2006">
              <mc:Choice xmlns:v="urn:schemas-microsoft-com:vml" Requires="v">
                <p:oleObj spid="_x0000_s15469" name="Formula" r:id="rId5" imgW="2159000" imgH="279400" progId="Equation.Ribbit">
                  <p:embed/>
                </p:oleObj>
              </mc:Choice>
              <mc:Fallback>
                <p:oleObj name="Formula" r:id="rId5" imgW="2159000" imgH="279400" progId="Equation.Ribbit">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1828800"/>
                        <a:ext cx="410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6"/>
          <p:cNvGraphicFramePr>
            <a:graphicFrameLocks noChangeAspect="1"/>
          </p:cNvGraphicFramePr>
          <p:nvPr>
            <p:extLst>
              <p:ext uri="{D42A27DB-BD31-4B8C-83A1-F6EECF244321}">
                <p14:modId xmlns:p14="http://schemas.microsoft.com/office/powerpoint/2010/main" val="241241013"/>
              </p:ext>
            </p:extLst>
          </p:nvPr>
        </p:nvGraphicFramePr>
        <p:xfrm>
          <a:off x="3505200" y="3479800"/>
          <a:ext cx="1871663" cy="355600"/>
        </p:xfrm>
        <a:graphic>
          <a:graphicData uri="http://schemas.openxmlformats.org/presentationml/2006/ole">
            <mc:AlternateContent xmlns:mc="http://schemas.openxmlformats.org/markup-compatibility/2006">
              <mc:Choice xmlns:v="urn:schemas-microsoft-com:vml" Requires="v">
                <p:oleObj spid="_x0000_s15470" name="Formula" r:id="rId7" imgW="956310" imgH="179070" progId="Equation.Ribbit">
                  <p:embed/>
                </p:oleObj>
              </mc:Choice>
              <mc:Fallback>
                <p:oleObj name="Formula" r:id="rId7" imgW="956310" imgH="179070" progId="Equation.Ribbit">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479800"/>
                        <a:ext cx="18716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7"/>
          <p:cNvGraphicFramePr>
            <a:graphicFrameLocks noChangeAspect="1"/>
          </p:cNvGraphicFramePr>
          <p:nvPr>
            <p:extLst>
              <p:ext uri="{D42A27DB-BD31-4B8C-83A1-F6EECF244321}">
                <p14:modId xmlns:p14="http://schemas.microsoft.com/office/powerpoint/2010/main" val="371150917"/>
              </p:ext>
            </p:extLst>
          </p:nvPr>
        </p:nvGraphicFramePr>
        <p:xfrm>
          <a:off x="3352800" y="4572000"/>
          <a:ext cx="4968875" cy="365125"/>
        </p:xfrm>
        <a:graphic>
          <a:graphicData uri="http://schemas.openxmlformats.org/presentationml/2006/ole">
            <mc:AlternateContent xmlns:mc="http://schemas.openxmlformats.org/markup-compatibility/2006">
              <mc:Choice xmlns:v="urn:schemas-microsoft-com:vml" Requires="v">
                <p:oleObj spid="_x0000_s15471" name="Formula" r:id="rId9" imgW="2461260" imgH="179070" progId="Equation.Ribbit">
                  <p:embed/>
                </p:oleObj>
              </mc:Choice>
              <mc:Fallback>
                <p:oleObj name="Formula" r:id="rId9" imgW="2461260" imgH="179070" progId="Equation.Ribbit">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572000"/>
                        <a:ext cx="4968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9" name="Object 10"/>
          <p:cNvGraphicFramePr>
            <a:graphicFrameLocks noChangeAspect="1"/>
          </p:cNvGraphicFramePr>
          <p:nvPr>
            <p:extLst>
              <p:ext uri="{D42A27DB-BD31-4B8C-83A1-F6EECF244321}">
                <p14:modId xmlns:p14="http://schemas.microsoft.com/office/powerpoint/2010/main" val="4086411278"/>
              </p:ext>
            </p:extLst>
          </p:nvPr>
        </p:nvGraphicFramePr>
        <p:xfrm>
          <a:off x="3352800" y="5334000"/>
          <a:ext cx="2982913" cy="349250"/>
        </p:xfrm>
        <a:graphic>
          <a:graphicData uri="http://schemas.openxmlformats.org/presentationml/2006/ole">
            <mc:AlternateContent xmlns:mc="http://schemas.openxmlformats.org/markup-compatibility/2006">
              <mc:Choice xmlns:v="urn:schemas-microsoft-com:vml" Requires="v">
                <p:oleObj spid="_x0000_s15472" name="Formula" r:id="rId11" imgW="1303020" imgH="156210" progId="Equation.Ribbit">
                  <p:embed/>
                </p:oleObj>
              </mc:Choice>
              <mc:Fallback>
                <p:oleObj name="Formula" r:id="rId11" imgW="1303020" imgH="156210" progId="Equation.Ribbit">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5334000"/>
                        <a:ext cx="2982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CFC28B2-9992-41F2-8956-6600A9A160DF}" type="slidenum">
              <a:rPr lang="en-US" smtClean="0"/>
              <a:pPr eaLnBrk="1" hangingPunct="1"/>
              <a:t>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1222375"/>
            <a:ext cx="762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4099" name="Text Box 3"/>
          <p:cNvSpPr txBox="1">
            <a:spLocks noChangeArrowheads="1"/>
          </p:cNvSpPr>
          <p:nvPr/>
        </p:nvSpPr>
        <p:spPr bwMode="auto">
          <a:xfrm>
            <a:off x="1295400" y="2133600"/>
            <a:ext cx="701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endParaRPr lang="en-US" i="1"/>
          </a:p>
        </p:txBody>
      </p:sp>
      <p:sp>
        <p:nvSpPr>
          <p:cNvPr id="4100"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Outline</a:t>
            </a:r>
          </a:p>
        </p:txBody>
      </p:sp>
      <p:sp>
        <p:nvSpPr>
          <p:cNvPr id="20485" name="Rectangle 5"/>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10000"/>
              </a:lnSpc>
              <a:spcBef>
                <a:spcPct val="20000"/>
              </a:spcBef>
              <a:buSzPct val="70000"/>
              <a:buFont typeface="Arial" charset="0"/>
              <a:buBlip>
                <a:blip r:embed="rId3"/>
              </a:buBlip>
              <a:defRPr/>
            </a:pPr>
            <a:r>
              <a:rPr lang="en-US" sz="2000" b="1" dirty="0">
                <a:latin typeface="Times New Roman" pitchFamily="18" charset="0"/>
                <a:cs typeface="Times New Roman" pitchFamily="18" charset="0"/>
              </a:rPr>
              <a:t> </a:t>
            </a:r>
            <a:r>
              <a:rPr lang="en-US" sz="2000" dirty="0" smtClean="0">
                <a:solidFill>
                  <a:schemeClr val="bg1">
                    <a:lumMod val="65000"/>
                  </a:schemeClr>
                </a:solidFill>
                <a:latin typeface="Times New Roman" pitchFamily="18" charset="0"/>
                <a:cs typeface="Times New Roman" pitchFamily="18" charset="0"/>
              </a:rPr>
              <a:t>Background</a:t>
            </a:r>
          </a:p>
          <a:p>
            <a:pPr eaLnBrk="0" hangingPunct="0">
              <a:lnSpc>
                <a:spcPct val="110000"/>
              </a:lnSpc>
              <a:spcBef>
                <a:spcPct val="20000"/>
              </a:spcBef>
              <a:buSzPct val="70000"/>
              <a:buFont typeface="Arial" charset="0"/>
              <a:buBlip>
                <a:blip r:embed="rId3"/>
              </a:buBlip>
              <a:defRPr/>
            </a:pPr>
            <a:endParaRPr lang="en-US" sz="2000" b="1" dirty="0">
              <a:latin typeface="Times New Roman" pitchFamily="18" charset="0"/>
              <a:cs typeface="Times New Roman" pitchFamily="18" charset="0"/>
            </a:endParaRPr>
          </a:p>
          <a:p>
            <a:pPr eaLnBrk="0" hangingPunct="0">
              <a:lnSpc>
                <a:spcPct val="110000"/>
              </a:lnSpc>
              <a:spcBef>
                <a:spcPct val="20000"/>
              </a:spcBef>
              <a:buSzPct val="70000"/>
              <a:buFont typeface="Arial" charset="0"/>
              <a:buBlip>
                <a:blip r:embed="rId3"/>
              </a:buBlip>
              <a:defRPr/>
            </a:pPr>
            <a:r>
              <a:rPr lang="en-US" sz="2000" dirty="0" smtClean="0">
                <a:latin typeface="Book Antiqua" pitchFamily="18" charset="0"/>
                <a:cs typeface="Times New Roman" pitchFamily="18" charset="0"/>
              </a:rPr>
              <a:t> </a:t>
            </a:r>
            <a:r>
              <a:rPr lang="en-US" sz="2000" dirty="0" smtClean="0">
                <a:solidFill>
                  <a:schemeClr val="bg1">
                    <a:lumMod val="65000"/>
                  </a:schemeClr>
                </a:solidFill>
                <a:latin typeface="Book Antiqua" pitchFamily="18" charset="0"/>
                <a:cs typeface="Times New Roman" pitchFamily="18" charset="0"/>
              </a:rPr>
              <a:t>Traditional </a:t>
            </a:r>
            <a:r>
              <a:rPr lang="en-US" sz="2000" dirty="0">
                <a:solidFill>
                  <a:schemeClr val="bg1">
                    <a:lumMod val="65000"/>
                  </a:schemeClr>
                </a:solidFill>
                <a:latin typeface="Book Antiqua" pitchFamily="18" charset="0"/>
                <a:cs typeface="Times New Roman" pitchFamily="18" charset="0"/>
              </a:rPr>
              <a:t>Single View Reconstruction (SVR)</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solidFill>
                  <a:schemeClr val="bg1">
                    <a:lumMod val="65000"/>
                  </a:schemeClr>
                </a:solidFill>
                <a:latin typeface="Book Antiqua" pitchFamily="18" charset="0"/>
                <a:cs typeface="Times New Roman" pitchFamily="18" charset="0"/>
              </a:rPr>
              <a:t>General Schema</a:t>
            </a:r>
            <a:endParaRPr lang="en-US" sz="2000" dirty="0">
              <a:solidFill>
                <a:schemeClr val="bg1">
                  <a:lumMod val="65000"/>
                </a:schemeClr>
              </a:solidFill>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solidFill>
                  <a:schemeClr val="bg1">
                    <a:lumMod val="65000"/>
                  </a:schemeClr>
                </a:solidFill>
                <a:latin typeface="Book Antiqua" pitchFamily="18" charset="0"/>
                <a:cs typeface="Times New Roman" pitchFamily="18" charset="0"/>
              </a:rPr>
              <a:t>Vanishing Point Calibration</a:t>
            </a:r>
            <a:endParaRPr lang="en-US" sz="2000" dirty="0">
              <a:solidFill>
                <a:schemeClr val="bg1">
                  <a:lumMod val="65000"/>
                </a:schemeClr>
              </a:solidFill>
              <a:latin typeface="Book Antiqua" pitchFamily="18" charset="0"/>
              <a:cs typeface="Times New Roman" pitchFamily="18" charset="0"/>
            </a:endParaRP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dirty="0" smtClean="0">
                <a:solidFill>
                  <a:schemeClr val="bg1">
                    <a:lumMod val="65000"/>
                  </a:schemeClr>
                </a:solidFill>
                <a:latin typeface="Book Antiqua" pitchFamily="18" charset="0"/>
                <a:cs typeface="Times New Roman" pitchFamily="18" charset="0"/>
              </a:rPr>
              <a:t>Reconstruction Using Constraints</a:t>
            </a:r>
            <a:endParaRPr lang="en-US" sz="1200" dirty="0" smtClean="0">
              <a:solidFill>
                <a:schemeClr val="bg1">
                  <a:lumMod val="65000"/>
                </a:schemeClr>
              </a:solidFill>
              <a:latin typeface="Book Antiqua" pitchFamily="18" charset="0"/>
              <a:cs typeface="Times New Roman" pitchFamily="18" charset="0"/>
            </a:endParaRPr>
          </a:p>
          <a:p>
            <a:pPr lvl="1" eaLnBrk="0" hangingPunct="0">
              <a:lnSpc>
                <a:spcPct val="110000"/>
              </a:lnSpc>
              <a:spcBef>
                <a:spcPct val="20000"/>
              </a:spcBef>
              <a:buClr>
                <a:srgbClr val="FF0000"/>
              </a:buClr>
              <a:buSzPct val="70000"/>
              <a:defRPr/>
            </a:pPr>
            <a:endParaRPr lang="en-US" sz="2000" b="1" dirty="0" smtClean="0">
              <a:latin typeface="Times New Roman" pitchFamily="18" charset="0"/>
              <a:cs typeface="Times New Roman" pitchFamily="18" charset="0"/>
            </a:endParaRPr>
          </a:p>
          <a:p>
            <a:pPr eaLnBrk="0" hangingPunct="0">
              <a:lnSpc>
                <a:spcPct val="110000"/>
              </a:lnSpc>
              <a:spcBef>
                <a:spcPct val="20000"/>
              </a:spcBef>
              <a:buSzPct val="70000"/>
              <a:buBlip>
                <a:blip r:embed="rId3"/>
              </a:buBlip>
              <a:defRPr/>
            </a:pPr>
            <a:r>
              <a:rPr lang="en-US" sz="2000" dirty="0" smtClean="0">
                <a:latin typeface="Book Antiqua" pitchFamily="18" charset="0"/>
                <a:cs typeface="Times New Roman" pitchFamily="18" charset="0"/>
              </a:rPr>
              <a:t> </a:t>
            </a:r>
            <a:r>
              <a:rPr lang="en-US" sz="2000" b="1" dirty="0" smtClean="0">
                <a:latin typeface="Book Antiqua" pitchFamily="18" charset="0"/>
                <a:cs typeface="Times New Roman" pitchFamily="18" charset="0"/>
              </a:rPr>
              <a:t>Semi-Automatic SVR</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b="1" dirty="0" smtClean="0">
                <a:latin typeface="Book Antiqua" pitchFamily="18" charset="0"/>
                <a:cs typeface="Times New Roman" pitchFamily="18" charset="0"/>
              </a:rPr>
              <a:t>Assumptions</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b="1" dirty="0">
                <a:latin typeface="Book Antiqua" pitchFamily="18" charset="0"/>
                <a:cs typeface="Times New Roman" pitchFamily="18" charset="0"/>
              </a:rPr>
              <a:t>General Schema</a:t>
            </a:r>
          </a:p>
          <a:p>
            <a:pPr marL="800100" lvl="1" indent="-342900" eaLnBrk="0" hangingPunct="0">
              <a:lnSpc>
                <a:spcPct val="110000"/>
              </a:lnSpc>
              <a:spcBef>
                <a:spcPct val="20000"/>
              </a:spcBef>
              <a:buClr>
                <a:srgbClr val="FF0000"/>
              </a:buClr>
              <a:buSzPct val="70000"/>
              <a:buFont typeface="Wingdings" pitchFamily="2" charset="2"/>
              <a:buChar char="Ø"/>
              <a:defRPr/>
            </a:pPr>
            <a:r>
              <a:rPr lang="en-US" sz="2000" b="1" dirty="0" smtClean="0">
                <a:latin typeface="Book Antiqua" pitchFamily="18" charset="0"/>
                <a:cs typeface="Times New Roman" pitchFamily="18" charset="0"/>
              </a:rPr>
              <a:t>Experiment Results</a:t>
            </a:r>
            <a:endParaRPr lang="en-US" sz="2000" b="1" dirty="0">
              <a:latin typeface="Book Antiqua" pitchFamily="18" charset="0"/>
              <a:cs typeface="Times New Roman" pitchFamily="18" charset="0"/>
            </a:endParaRPr>
          </a:p>
        </p:txBody>
      </p:sp>
      <p:sp>
        <p:nvSpPr>
          <p:cNvPr id="4102"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D2124D-4C1D-4347-BE70-8B2150339306}" type="slidenum">
              <a:rPr lang="en-US" smtClean="0"/>
              <a:pPr eaLnBrk="1" hangingPunct="1"/>
              <a:t>8</a:t>
            </a:fld>
            <a:endParaRPr lang="en-US" smtClean="0"/>
          </a:p>
        </p:txBody>
      </p:sp>
    </p:spTree>
    <p:extLst>
      <p:ext uri="{BB962C8B-B14F-4D97-AF65-F5344CB8AC3E}">
        <p14:creationId xmlns:p14="http://schemas.microsoft.com/office/powerpoint/2010/main" val="2178766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4"/>
          <p:cNvSpPr>
            <a:spLocks noChangeArrowheads="1"/>
          </p:cNvSpPr>
          <p:nvPr/>
        </p:nvSpPr>
        <p:spPr bwMode="auto">
          <a:xfrm>
            <a:off x="228600" y="228600"/>
            <a:ext cx="8686800" cy="609600"/>
          </a:xfrm>
          <a:prstGeom prst="roundRect">
            <a:avLst>
              <a:gd name="adj" fmla="val 16667"/>
            </a:avLst>
          </a:prstGeom>
          <a:solidFill>
            <a:schemeClr val="bg1"/>
          </a:solidFill>
          <a:ln w="254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800">
                <a:solidFill>
                  <a:srgbClr val="0000FF"/>
                </a:solidFill>
                <a:latin typeface="Bell MT" pitchFamily="18" charset="0"/>
              </a:rPr>
              <a:t>  </a:t>
            </a:r>
            <a:r>
              <a:rPr lang="en-US" sz="2600" b="1">
                <a:solidFill>
                  <a:srgbClr val="000099"/>
                </a:solidFill>
                <a:latin typeface="Garamond" pitchFamily="18" charset="0"/>
              </a:rPr>
              <a:t>Semi-Auto SVR : Assumptions</a:t>
            </a:r>
          </a:p>
        </p:txBody>
      </p:sp>
      <p:sp>
        <p:nvSpPr>
          <p:cNvPr id="18435" name="Rectangle 4"/>
          <p:cNvSpPr>
            <a:spLocks noChangeArrowheads="1"/>
          </p:cNvSpPr>
          <p:nvPr/>
        </p:nvSpPr>
        <p:spPr bwMode="auto">
          <a:xfrm>
            <a:off x="457200" y="10668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0" hangingPunct="0">
              <a:lnSpc>
                <a:spcPct val="110000"/>
              </a:lnSpc>
              <a:spcBef>
                <a:spcPct val="20000"/>
              </a:spcBef>
              <a:buSzPct val="70000"/>
              <a:buFont typeface="Arial" charset="0"/>
              <a:buBlip>
                <a:blip r:embed="rId3"/>
              </a:buBlip>
            </a:pPr>
            <a:r>
              <a:rPr lang="en-US" sz="2000" dirty="0">
                <a:latin typeface="Book Antiqua" pitchFamily="18" charset="0"/>
                <a:cs typeface="Times New Roman" pitchFamily="18" charset="0"/>
              </a:rPr>
              <a:t>No radial distortion</a:t>
            </a:r>
            <a:endParaRPr lang="en-US" sz="2000" dirty="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dirty="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r>
              <a:rPr lang="en-US" sz="2000" dirty="0">
                <a:latin typeface="Book Antiqua" pitchFamily="18" charset="0"/>
                <a:cs typeface="Times New Roman" pitchFamily="18" charset="0"/>
              </a:rPr>
              <a:t>Camera calibration matrix has the following form:</a:t>
            </a:r>
          </a:p>
          <a:p>
            <a:pPr marL="228600" indent="-228600" eaLnBrk="0" hangingPunct="0">
              <a:lnSpc>
                <a:spcPct val="110000"/>
              </a:lnSpc>
              <a:spcBef>
                <a:spcPct val="20000"/>
              </a:spcBef>
              <a:buSzPct val="70000"/>
              <a:buFont typeface="Arial" charset="0"/>
              <a:buBlip>
                <a:blip r:embed="rId3"/>
              </a:buBlip>
            </a:pPr>
            <a:endParaRPr lang="en-US" sz="2000" dirty="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dirty="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endParaRPr lang="en-US" sz="2000" dirty="0">
              <a:solidFill>
                <a:srgbClr val="FF0000"/>
              </a:solidFill>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r>
              <a:rPr lang="en-US" sz="2000" dirty="0">
                <a:latin typeface="Book Antiqua" pitchFamily="18" charset="0"/>
                <a:cs typeface="Times New Roman" pitchFamily="18" charset="0"/>
              </a:rPr>
              <a:t>Camera coordinate system is the world coordinate system</a:t>
            </a:r>
          </a:p>
          <a:p>
            <a:pPr marL="228600" indent="-228600" eaLnBrk="0" hangingPunct="0">
              <a:lnSpc>
                <a:spcPct val="110000"/>
              </a:lnSpc>
              <a:spcBef>
                <a:spcPct val="20000"/>
              </a:spcBef>
              <a:buSzPct val="70000"/>
              <a:buFont typeface="Arial" charset="0"/>
              <a:buBlip>
                <a:blip r:embed="rId3"/>
              </a:buBlip>
            </a:pPr>
            <a:endParaRPr lang="en-US" sz="2000" dirty="0">
              <a:latin typeface="Book Antiqua" pitchFamily="18" charset="0"/>
              <a:cs typeface="Times New Roman" pitchFamily="18" charset="0"/>
            </a:endParaRPr>
          </a:p>
          <a:p>
            <a:pPr marL="228600" indent="-228600" eaLnBrk="0" hangingPunct="0">
              <a:lnSpc>
                <a:spcPct val="110000"/>
              </a:lnSpc>
              <a:spcBef>
                <a:spcPct val="20000"/>
              </a:spcBef>
              <a:buSzPct val="70000"/>
              <a:buFont typeface="Arial" charset="0"/>
              <a:buBlip>
                <a:blip r:embed="rId3"/>
              </a:buBlip>
            </a:pPr>
            <a:r>
              <a:rPr lang="en-US" sz="2000" dirty="0">
                <a:latin typeface="Book Antiqua" pitchFamily="18" charset="0"/>
                <a:cs typeface="Times New Roman" pitchFamily="18" charset="0"/>
              </a:rPr>
              <a:t>We can always find 3 directions perpendicular to each other in a building </a:t>
            </a:r>
            <a:r>
              <a:rPr lang="en-US" sz="2000" dirty="0" smtClean="0">
                <a:latin typeface="Book Antiqua" pitchFamily="18" charset="0"/>
                <a:cs typeface="Times New Roman" pitchFamily="18" charset="0"/>
              </a:rPr>
              <a:t>scene and their corresponding VPs in the image</a:t>
            </a:r>
            <a:endParaRPr lang="en-US" sz="2000" dirty="0">
              <a:latin typeface="Book Antiqua" pitchFamily="18" charset="0"/>
              <a:cs typeface="Times New Roman" pitchFamily="18" charset="0"/>
            </a:endParaRPr>
          </a:p>
        </p:txBody>
      </p:sp>
      <p:pic>
        <p:nvPicPr>
          <p:cNvPr id="184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2438400"/>
            <a:ext cx="16287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7769AB6-DF60-4990-B6CB-D75109D44275}" type="slidenum">
              <a:rPr lang="en-US" smtClean="0"/>
              <a:pPr eaLnBrk="1" hangingPunct="1"/>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924</Words>
  <Application>Microsoft Office PowerPoint</Application>
  <PresentationFormat>On-screen Show (4:3)</PresentationFormat>
  <Paragraphs>199</Paragraphs>
  <Slides>16</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6" baseType="lpstr">
      <vt:lpstr>Arial</vt:lpstr>
      <vt:lpstr>Arial Black</vt:lpstr>
      <vt:lpstr>Wingdings</vt:lpstr>
      <vt:lpstr>Times New Roman</vt:lpstr>
      <vt:lpstr>Garamond</vt:lpstr>
      <vt:lpstr>Book Antiqua</vt:lpstr>
      <vt:lpstr>Bell MT</vt:lpstr>
      <vt:lpstr>Studio</vt:lpstr>
      <vt:lpstr>Corel PHOTO-PAINT 8.0 Image</vt:lpstr>
      <vt:lpstr>Aurora Equation</vt:lpstr>
      <vt:lpstr>Semi-Automatic 3D Reconstruction of Piecewise Planar Building Models From Single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ARVISCOPE  Georeferenced Visualization of Dynamic Construction Processes in Three-Dimensional Outdoor Augmented Reality</dc:title>
  <dc:creator>ASCE</dc:creator>
  <cp:lastModifiedBy>Chen Feng</cp:lastModifiedBy>
  <cp:revision>119</cp:revision>
  <dcterms:created xsi:type="dcterms:W3CDTF">2008-09-12T04:53:10Z</dcterms:created>
  <dcterms:modified xsi:type="dcterms:W3CDTF">2010-10-28T08:07:56Z</dcterms:modified>
</cp:coreProperties>
</file>