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48" r:id="rId2"/>
    <p:sldId id="349" r:id="rId3"/>
    <p:sldId id="352" r:id="rId4"/>
    <p:sldId id="351" r:id="rId5"/>
    <p:sldId id="354" r:id="rId6"/>
    <p:sldId id="353" r:id="rId7"/>
    <p:sldId id="350" r:id="rId8"/>
    <p:sldId id="356" r:id="rId9"/>
  </p:sldIdLst>
  <p:sldSz cx="9144000" cy="6858000" type="screen4x3"/>
  <p:notesSz cx="9906000" cy="6794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128"/>
    <a:srgbClr val="FFCC00"/>
    <a:srgbClr val="000099"/>
    <a:srgbClr val="D7D200"/>
    <a:srgbClr val="FFFF00"/>
    <a:srgbClr val="2E0000"/>
    <a:srgbClr val="800000"/>
    <a:srgbClr val="003300"/>
    <a:srgbClr val="29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1152" autoAdjust="0"/>
  </p:normalViewPr>
  <p:slideViewPr>
    <p:cSldViewPr>
      <p:cViewPr varScale="1">
        <p:scale>
          <a:sx n="81" d="100"/>
          <a:sy n="81" d="100"/>
        </p:scale>
        <p:origin x="96" y="330"/>
      </p:cViewPr>
      <p:guideLst>
        <p:guide orient="horz" pos="2160"/>
        <p:guide pos="3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AC7-4049-46E4-92C2-D4AFABB49205}" type="datetimeFigureOut">
              <a:rPr lang="zh-TW" altLang="en-US" smtClean="0"/>
              <a:pPr/>
              <a:t>2024/5/13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1808-5DD9-447C-B004-8AF75B8E32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50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C2070-ED92-4F63-933C-556164DBEDB9}" type="datetimeFigureOut">
              <a:rPr lang="zh-TW" altLang="en-US" smtClean="0"/>
              <a:pPr/>
              <a:t>2024/5/13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C2A1-71C6-4720-ADE3-822C4D1165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7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3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32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1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8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5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23834" y="3566666"/>
            <a:ext cx="89095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0872" y="3566666"/>
            <a:ext cx="45719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4" descr="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3122613"/>
            <a:ext cx="4248150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標題 1"/>
          <p:cNvSpPr>
            <a:spLocks noGrp="1"/>
          </p:cNvSpPr>
          <p:nvPr>
            <p:ph type="ctrTitle" hasCustomPrompt="1"/>
          </p:nvPr>
        </p:nvSpPr>
        <p:spPr>
          <a:xfrm>
            <a:off x="1979712" y="764704"/>
            <a:ext cx="6984776" cy="2448272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/>
              <a:t>English Title</a:t>
            </a:r>
            <a:endParaRPr lang="zh-TW" altLang="en-US" dirty="0"/>
          </a:p>
        </p:txBody>
      </p:sp>
      <p:sp>
        <p:nvSpPr>
          <p:cNvPr id="26" name="副標題 2"/>
          <p:cNvSpPr>
            <a:spLocks noGrp="1"/>
          </p:cNvSpPr>
          <p:nvPr>
            <p:ph type="subTitle" idx="1"/>
          </p:nvPr>
        </p:nvSpPr>
        <p:spPr>
          <a:xfrm>
            <a:off x="323528" y="4077072"/>
            <a:ext cx="4726310" cy="144016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33088" y="593820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13495CC-866E-4FA7-907D-14E8E48F3E23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1582572" cy="158257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6DF3D-AC07-41A5-AAD8-BB8CE57F4CE7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EDC85-44C0-41FA-9EDC-207E3822F406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rot="5400000">
            <a:off x="5715000" y="3429000"/>
            <a:ext cx="685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41" y="1045767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9144000" y="60928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112568"/>
          </a:xfrm>
        </p:spPr>
        <p:txBody>
          <a:bodyPr/>
          <a:lstStyle>
            <a:lvl1pPr marL="342900" indent="-342900">
              <a:buSzPct val="80000"/>
              <a:buFontTx/>
              <a:buBlip>
                <a:blip r:embed="rId2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>
              <a:buSzPct val="80000"/>
              <a:buFontTx/>
              <a:buBlip>
                <a:blip r:embed="rId3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>
              <a:buSzPct val="80000"/>
              <a:buFontTx/>
              <a:buBlip>
                <a:blip r:embed="rId4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1588" y="-7499"/>
            <a:ext cx="9142412" cy="10527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99592" y="20638"/>
            <a:ext cx="7272808" cy="112236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Lucida Calligraphy" pitchFamily="66" charset="0"/>
                <a:cs typeface="Lucida Sans Unicode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-1588" y="6549849"/>
            <a:ext cx="21336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" y="-7499"/>
            <a:ext cx="1027567" cy="102756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6" descr="point_top_gre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0825" cy="119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0" y="12112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9140825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Line 23"/>
          <p:cNvSpPr>
            <a:spLocks noChangeShapeType="1"/>
          </p:cNvSpPr>
          <p:nvPr userDrawn="1"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>
            <a:off x="0" y="2063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 userDrawn="1"/>
        </p:nvSpPr>
        <p:spPr bwMode="auto">
          <a:xfrm>
            <a:off x="1187624" y="20638"/>
            <a:ext cx="7776864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Lucida Calligraphy" pitchFamily="66" charset="0"/>
                <a:ea typeface="+mj-ea"/>
                <a:cs typeface="Lucida Sans Unicode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107504" y="1268760"/>
            <a:ext cx="439248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3"/>
          </p:nvPr>
        </p:nvSpPr>
        <p:spPr>
          <a:xfrm>
            <a:off x="4583936" y="1279808"/>
            <a:ext cx="446290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cxnSp>
        <p:nvCxnSpPr>
          <p:cNvPr id="19" name="直線接點 18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3" descr="TOP_point_word_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0" y="6453188"/>
            <a:ext cx="2133600" cy="365125"/>
          </a:xfrm>
        </p:spPr>
        <p:txBody>
          <a:bodyPr/>
          <a:lstStyle>
            <a:lvl1pPr algn="l"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A9BD4-26CA-4C72-8014-D6CA8D356F14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349C2-1328-4BEB-ACCB-21FC77674B36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AE407-80E1-4B1C-935A-31993FA3DE94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73B5A-AE64-4E9F-8586-B2257BCEAC86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55DC3-BBC9-4825-8532-01B746B372E1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EB57F-CB0A-4794-821F-01A28CFC88A0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F40741-DD50-4734-84AD-7D5B69D53526}" type="datetime1">
              <a:rPr lang="en-US" altLang="zh-TW" smtClean="0"/>
              <a:pPr/>
              <a:t>5/13/2024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3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23:59, May 27, 2024.</a:t>
            </a:r>
          </a:p>
          <a:p>
            <a:pPr algn="just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撰寫程式。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作業內容：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輸入一個字串，針對字串中每一種類的字元使用霍夫曼編碼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(Huffman Coding)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進行編碼，並使用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tree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資料結構實作。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4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tree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資料結構實作霍夫曼編碼，為一串字串裡面每一種類的字元進行編碼。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霍夫曼編碼是一種非破壞性資料壓縮的編碼演算法，其特性為出現頻率較高的字元會有較短的編碼，而出現頻率較低的字元會有較長的編碼。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實作時需要建立霍夫曼樹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(Huffman Tree)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6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aabcaba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依照字串中字元出現的頻率，可列出下表：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挑出出現頻率最小的兩個字元，新增內部節點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字元組合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，建立霍夫曼樹，如下圖：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A25608-B379-5CE9-C9A6-0AA1D8EE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05826"/>
              </p:ext>
            </p:extLst>
          </p:nvPr>
        </p:nvGraphicFramePr>
        <p:xfrm>
          <a:off x="1524000" y="2780928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851489966"/>
                    </a:ext>
                  </a:extLst>
                </a:gridCol>
                <a:gridCol w="1472051">
                  <a:extLst>
                    <a:ext uri="{9D8B030D-6E8A-4147-A177-3AD203B41FA5}">
                      <a16:colId xmlns:a16="http://schemas.microsoft.com/office/drawing/2014/main" val="484019813"/>
                    </a:ext>
                  </a:extLst>
                </a:gridCol>
                <a:gridCol w="1472051">
                  <a:extLst>
                    <a:ext uri="{9D8B030D-6E8A-4147-A177-3AD203B41FA5}">
                      <a16:colId xmlns:a16="http://schemas.microsoft.com/office/drawing/2014/main" val="4015655242"/>
                    </a:ext>
                  </a:extLst>
                </a:gridCol>
                <a:gridCol w="1472051">
                  <a:extLst>
                    <a:ext uri="{9D8B030D-6E8A-4147-A177-3AD203B41FA5}">
                      <a16:colId xmlns:a16="http://schemas.microsoft.com/office/drawing/2014/main" val="1396697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字元組合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出現頻率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049"/>
                  </a:ext>
                </a:extLst>
              </a:tr>
            </a:tbl>
          </a:graphicData>
        </a:graphic>
      </p:graphicFrame>
      <p:grpSp>
        <p:nvGrpSpPr>
          <p:cNvPr id="17" name="群組 16">
            <a:extLst>
              <a:ext uri="{FF2B5EF4-FFF2-40B4-BE49-F238E27FC236}">
                <a16:creationId xmlns:a16="http://schemas.microsoft.com/office/drawing/2014/main" id="{98C98F12-335A-07C3-B94C-1AE7077DFDAB}"/>
              </a:ext>
            </a:extLst>
          </p:cNvPr>
          <p:cNvGrpSpPr/>
          <p:nvPr/>
        </p:nvGrpSpPr>
        <p:grpSpPr>
          <a:xfrm>
            <a:off x="3166120" y="4218807"/>
            <a:ext cx="2811760" cy="2018505"/>
            <a:chOff x="3200400" y="3940056"/>
            <a:chExt cx="2811760" cy="2018505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A6F2335-E0A6-55BF-FF1D-CDD873332454}"/>
                </a:ext>
              </a:extLst>
            </p:cNvPr>
            <p:cNvSpPr/>
            <p:nvPr/>
          </p:nvSpPr>
          <p:spPr>
            <a:xfrm>
              <a:off x="4114800" y="3940056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09AFD2E-4EE4-3CE0-ACE6-E65F379B9310}"/>
                </a:ext>
              </a:extLst>
            </p:cNvPr>
            <p:cNvSpPr/>
            <p:nvPr/>
          </p:nvSpPr>
          <p:spPr>
            <a:xfrm>
              <a:off x="3200400" y="5044161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A1EB92F-28AC-D9F0-4EB6-F7A806488E6E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3980889" y="4720545"/>
              <a:ext cx="267822" cy="457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79F4F26-8E40-07CE-D4C2-84A1512115F2}"/>
                </a:ext>
              </a:extLst>
            </p:cNvPr>
            <p:cNvSpPr/>
            <p:nvPr/>
          </p:nvSpPr>
          <p:spPr>
            <a:xfrm>
              <a:off x="5097760" y="5044161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738D01A-FDE4-FDA2-53A8-02B255D1DE69}"/>
                </a:ext>
              </a:extLst>
            </p:cNvPr>
            <p:cNvCxnSpPr>
              <a:cxnSpLocks/>
              <a:stCxn id="6" idx="5"/>
              <a:endCxn id="12" idx="1"/>
            </p:cNvCxnSpPr>
            <p:nvPr/>
          </p:nvCxnSpPr>
          <p:spPr>
            <a:xfrm>
              <a:off x="4895289" y="4720545"/>
              <a:ext cx="336382" cy="457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0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將剛剛新增的內部節點更新到表上，如下表：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2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2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2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，挑出頻率最小的兩個字元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字元組合，新增內部節點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字元組合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，建立霍夫曼樹，如下圖：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D52AFE-9107-98F0-2CF8-B1DA6C977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4165"/>
              </p:ext>
            </p:extLst>
          </p:nvPr>
        </p:nvGraphicFramePr>
        <p:xfrm>
          <a:off x="2249996" y="2039248"/>
          <a:ext cx="45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32">
                  <a:extLst>
                    <a:ext uri="{9D8B030D-6E8A-4147-A177-3AD203B41FA5}">
                      <a16:colId xmlns:a16="http://schemas.microsoft.com/office/drawing/2014/main" val="851489966"/>
                    </a:ext>
                  </a:extLst>
                </a:gridCol>
                <a:gridCol w="1449034">
                  <a:extLst>
                    <a:ext uri="{9D8B030D-6E8A-4147-A177-3AD203B41FA5}">
                      <a16:colId xmlns:a16="http://schemas.microsoft.com/office/drawing/2014/main" val="484019813"/>
                    </a:ext>
                  </a:extLst>
                </a:gridCol>
                <a:gridCol w="1449034">
                  <a:extLst>
                    <a:ext uri="{9D8B030D-6E8A-4147-A177-3AD203B41FA5}">
                      <a16:colId xmlns:a16="http://schemas.microsoft.com/office/drawing/2014/main" val="401565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字元組合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出現頻率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04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C8A51153-B650-3DB7-25E5-8397C6422A1C}"/>
              </a:ext>
            </a:extLst>
          </p:cNvPr>
          <p:cNvGrpSpPr/>
          <p:nvPr/>
        </p:nvGrpSpPr>
        <p:grpSpPr>
          <a:xfrm>
            <a:off x="3159278" y="3858767"/>
            <a:ext cx="2825443" cy="2018505"/>
            <a:chOff x="2700362" y="3429264"/>
            <a:chExt cx="2825443" cy="2018505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2AF5665-C80F-F954-0773-E244D8AA4191}"/>
                </a:ext>
              </a:extLst>
            </p:cNvPr>
            <p:cNvSpPr/>
            <p:nvPr/>
          </p:nvSpPr>
          <p:spPr>
            <a:xfrm>
              <a:off x="4611405" y="4532356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D2AB544-E456-A56C-67D6-F93F7DC1C997}"/>
                </a:ext>
              </a:extLst>
            </p:cNvPr>
            <p:cNvSpPr/>
            <p:nvPr/>
          </p:nvSpPr>
          <p:spPr>
            <a:xfrm>
              <a:off x="3614762" y="3429264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DA778CB-67BB-6552-8C18-36C15363A807}"/>
                </a:ext>
              </a:extLst>
            </p:cNvPr>
            <p:cNvSpPr/>
            <p:nvPr/>
          </p:nvSpPr>
          <p:spPr>
            <a:xfrm>
              <a:off x="2700362" y="4533369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885369D-EB1D-E9FC-EF06-0AA0CFD9E6E0}"/>
                </a:ext>
              </a:extLst>
            </p:cNvPr>
            <p:cNvCxnSpPr>
              <a:cxnSpLocks/>
              <a:stCxn id="16" idx="3"/>
              <a:endCxn id="17" idx="7"/>
            </p:cNvCxnSpPr>
            <p:nvPr/>
          </p:nvCxnSpPr>
          <p:spPr>
            <a:xfrm flipH="1">
              <a:off x="3480851" y="4209753"/>
              <a:ext cx="267822" cy="457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5F7F3E4-9EBD-A448-55C8-BD69BC98BBAE}"/>
                </a:ext>
              </a:extLst>
            </p:cNvPr>
            <p:cNvCxnSpPr>
              <a:cxnSpLocks/>
              <a:stCxn id="16" idx="5"/>
              <a:endCxn id="7" idx="1"/>
            </p:cNvCxnSpPr>
            <p:nvPr/>
          </p:nvCxnSpPr>
          <p:spPr>
            <a:xfrm>
              <a:off x="4395251" y="4209753"/>
              <a:ext cx="350065" cy="456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40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至此，最終的霍夫曼樹已經建立完成，將樹中往左的邊標上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，往右的邊標上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，如下圖：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SzPct val="100000"/>
              <a:buFont typeface="+mj-lt"/>
              <a:buAutoNum type="arabicPeriod" startAt="4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走訪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(traverse)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最終的霍夫曼樹，可以得到每種字元的編碼。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 1</a:t>
            </a:r>
          </a:p>
          <a:p>
            <a:pPr lvl="2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01</a:t>
            </a:r>
          </a:p>
          <a:p>
            <a:pPr lvl="2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 00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662A36C-4BFA-4563-8A54-29EFC0EF28ED}"/>
              </a:ext>
            </a:extLst>
          </p:cNvPr>
          <p:cNvGrpSpPr/>
          <p:nvPr/>
        </p:nvGrpSpPr>
        <p:grpSpPr>
          <a:xfrm>
            <a:off x="1715495" y="1987180"/>
            <a:ext cx="3747393" cy="3120584"/>
            <a:chOff x="1715495" y="2036608"/>
            <a:chExt cx="3747393" cy="3120584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2AF5665-C80F-F954-0773-E244D8AA4191}"/>
                </a:ext>
              </a:extLst>
            </p:cNvPr>
            <p:cNvSpPr/>
            <p:nvPr/>
          </p:nvSpPr>
          <p:spPr>
            <a:xfrm>
              <a:off x="4548488" y="31397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4215661-D1F0-3C2B-D086-782C3715FC2D}"/>
                </a:ext>
              </a:extLst>
            </p:cNvPr>
            <p:cNvSpPr/>
            <p:nvPr/>
          </p:nvSpPr>
          <p:spPr>
            <a:xfrm>
              <a:off x="1715495" y="4242792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B52D07A-88D6-444E-866F-93C43C2E831B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5984" y="3920189"/>
              <a:ext cx="279124" cy="456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78D58BF-2586-F01B-098C-CE49BCC90414}"/>
                </a:ext>
              </a:extLst>
            </p:cNvPr>
            <p:cNvSpPr/>
            <p:nvPr/>
          </p:nvSpPr>
          <p:spPr>
            <a:xfrm>
              <a:off x="3612855" y="4242792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888B315-4FC2-22BB-74F8-B3CF1D0D49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421686" y="3920189"/>
              <a:ext cx="325080" cy="456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D2AB544-E456-A56C-67D6-F93F7DC1C997}"/>
                </a:ext>
              </a:extLst>
            </p:cNvPr>
            <p:cNvSpPr/>
            <p:nvPr/>
          </p:nvSpPr>
          <p:spPr>
            <a:xfrm>
              <a:off x="3551845" y="2036608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DA778CB-67BB-6552-8C18-36C15363A807}"/>
                </a:ext>
              </a:extLst>
            </p:cNvPr>
            <p:cNvSpPr/>
            <p:nvPr/>
          </p:nvSpPr>
          <p:spPr>
            <a:xfrm>
              <a:off x="2637445" y="3140713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885369D-EB1D-E9FC-EF06-0AA0CFD9E6E0}"/>
                </a:ext>
              </a:extLst>
            </p:cNvPr>
            <p:cNvCxnSpPr>
              <a:cxnSpLocks/>
              <a:stCxn id="16" idx="3"/>
              <a:endCxn id="17" idx="7"/>
            </p:cNvCxnSpPr>
            <p:nvPr/>
          </p:nvCxnSpPr>
          <p:spPr>
            <a:xfrm flipH="1">
              <a:off x="3417934" y="2817097"/>
              <a:ext cx="267822" cy="457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5F7F3E4-9EBD-A448-55C8-BD69BC98BBAE}"/>
                </a:ext>
              </a:extLst>
            </p:cNvPr>
            <p:cNvCxnSpPr>
              <a:cxnSpLocks/>
              <a:stCxn id="16" idx="5"/>
              <a:endCxn id="7" idx="1"/>
            </p:cNvCxnSpPr>
            <p:nvPr/>
          </p:nvCxnSpPr>
          <p:spPr>
            <a:xfrm>
              <a:off x="4332334" y="2817097"/>
              <a:ext cx="350065" cy="456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31B1C885-7A0D-69FA-CA61-396BC8746E96}"/>
                </a:ext>
              </a:extLst>
            </p:cNvPr>
            <p:cNvSpPr txBox="1"/>
            <p:nvPr/>
          </p:nvSpPr>
          <p:spPr>
            <a:xfrm>
              <a:off x="4510639" y="2778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72B23CB-3B19-1837-0F35-AF6D9C59C8DD}"/>
                </a:ext>
              </a:extLst>
            </p:cNvPr>
            <p:cNvSpPr txBox="1"/>
            <p:nvPr/>
          </p:nvSpPr>
          <p:spPr>
            <a:xfrm>
              <a:off x="3267893" y="27872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305A59F-7E93-BDFA-EFED-BB3D7D4BBBC9}"/>
                </a:ext>
              </a:extLst>
            </p:cNvPr>
            <p:cNvSpPr txBox="1"/>
            <p:nvPr/>
          </p:nvSpPr>
          <p:spPr>
            <a:xfrm>
              <a:off x="3587159" y="3937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3E72947-6AF7-C16A-713F-2DAAA28EC6ED}"/>
                </a:ext>
              </a:extLst>
            </p:cNvPr>
            <p:cNvSpPr txBox="1"/>
            <p:nvPr/>
          </p:nvSpPr>
          <p:spPr>
            <a:xfrm>
              <a:off x="2344413" y="39463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6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建立霍夫曼樹時須符合以下規則：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左節點的值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出現頻率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右節點的值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出現頻率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若左右節點的值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出現頻率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相等：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若一個字元跟一個字元組合要成為霍夫曼樹的左右節點，則將字元組合放在右節點。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若兩個字元，或是兩個字元組合要成為霍夫曼樹的左右節點，則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大的字元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字元組合放在右節點。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一個字元組合的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，是它左節點字元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字元組合的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前例中，字元組合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，為其左節點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霍夫曼樹中，往左的邊為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，往右的邊為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3456384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輸入與輸出格式說明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input.txt</a:t>
            </a:r>
          </a:p>
          <a:p>
            <a:pPr marL="741600" lvl="1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case1:</a:t>
            </a:r>
          </a:p>
          <a:p>
            <a:pPr marL="741600" lvl="1" indent="0" algn="just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aabcaba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case2:</a:t>
            </a:r>
          </a:p>
          <a:p>
            <a:pPr marL="741600" lvl="1" indent="0" algn="just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aabcaba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pPr marL="741600" lvl="1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註：輸入字串至少會有兩種以上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的字元。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C261CE0-4C85-B8CC-7F42-D7B0D373FE13}"/>
              </a:ext>
            </a:extLst>
          </p:cNvPr>
          <p:cNvSpPr txBox="1">
            <a:spLocks/>
          </p:cNvSpPr>
          <p:nvPr/>
        </p:nvSpPr>
        <p:spPr bwMode="auto">
          <a:xfrm>
            <a:off x="3569030" y="1124743"/>
            <a:ext cx="3456384" cy="542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2000" kern="12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5"/>
              </a:buBlip>
              <a:defRPr sz="1800" kern="12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result.txt</a:t>
            </a:r>
          </a:p>
          <a:p>
            <a:pPr marL="741600" lvl="1" indent="0" algn="just">
              <a:buFontTx/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ans1:</a:t>
            </a: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 1</a:t>
            </a: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01</a:t>
            </a: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 00</a:t>
            </a:r>
          </a:p>
          <a:p>
            <a:pPr marL="741600" lvl="1" indent="0" algn="just">
              <a:buFontTx/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ans2:</a:t>
            </a: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 1</a:t>
            </a: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01</a:t>
            </a: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 00</a:t>
            </a:r>
          </a:p>
          <a:p>
            <a:pPr marL="741600" lvl="1" indent="0" algn="just">
              <a:buFontTx/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1600" lvl="1" indent="0" algn="just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5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#2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24743"/>
            <a:ext cx="8928992" cy="5425105"/>
          </a:xfrm>
        </p:spPr>
        <p:txBody>
          <a:bodyPr/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請上傳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檔以及執行檔到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moodle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上，檔名如下：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HW2_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HW2_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.exe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E.g., HW2_N26XXXXXX.cpp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HW2_N26XXXXXX.exe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一共有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 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hidden 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，皆會放在同一個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裡面。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分，全對可拿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分。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60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e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20231117_Correlation-guided Placement for Nonvolatile FPGAs</Template>
  <TotalTime>5628</TotalTime>
  <Words>681</Words>
  <Application>Microsoft Office PowerPoint</Application>
  <PresentationFormat>如螢幕大小 (4:3)</PresentationFormat>
  <Paragraphs>147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Lucida Calligraphy</vt:lpstr>
      <vt:lpstr>Times New Roman</vt:lpstr>
      <vt:lpstr>templete1</vt:lpstr>
      <vt:lpstr>Homework #2</vt:lpstr>
      <vt:lpstr>Homework #2</vt:lpstr>
      <vt:lpstr>Homework #2</vt:lpstr>
      <vt:lpstr>Homework #2</vt:lpstr>
      <vt:lpstr>Homework #2</vt:lpstr>
      <vt:lpstr>Homework #2</vt:lpstr>
      <vt:lpstr>Homework #2</vt:lpstr>
      <vt:lpstr>Homework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Title</dc:title>
  <dc:creator>陳星霖 (108501518)</dc:creator>
  <cp:lastModifiedBy>陳星霖</cp:lastModifiedBy>
  <cp:revision>948</cp:revision>
  <cp:lastPrinted>2011-07-28T16:19:17Z</cp:lastPrinted>
  <dcterms:created xsi:type="dcterms:W3CDTF">2023-11-09T13:55:03Z</dcterms:created>
  <dcterms:modified xsi:type="dcterms:W3CDTF">2024-05-13T03:56:31Z</dcterms:modified>
</cp:coreProperties>
</file>