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10507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05" y="6584059"/>
            <a:ext cx="9142095" cy="27393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001" y="0"/>
            <a:ext cx="1027938" cy="102031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33166" y="6643876"/>
            <a:ext cx="2608707" cy="2099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4557" y="207263"/>
            <a:ext cx="2754884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9081" y="1089862"/>
            <a:ext cx="8085836" cy="227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2118" y="6634797"/>
            <a:ext cx="182879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082" y="1237411"/>
            <a:ext cx="139446" cy="142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283" y="1603171"/>
            <a:ext cx="139446" cy="1424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0483" y="1963598"/>
            <a:ext cx="127253" cy="1173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0483" y="2292781"/>
            <a:ext cx="127253" cy="1173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283" y="2627299"/>
            <a:ext cx="139446" cy="14249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283" y="2993059"/>
            <a:ext cx="139446" cy="14249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0483" y="3353486"/>
            <a:ext cx="127253" cy="11734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0483" y="4341038"/>
            <a:ext cx="127253" cy="11734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06410" y="685800"/>
            <a:ext cx="8427085" cy="448945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 MT"/>
                <a:cs typeface="Arial MT"/>
              </a:rPr>
              <a:t>Program</a:t>
            </a:r>
            <a:endParaRPr sz="2000" dirty="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480"/>
              </a:spcBef>
            </a:pPr>
            <a:r>
              <a:rPr sz="2000" spc="10" dirty="0">
                <a:solidFill>
                  <a:srgbClr val="000099"/>
                </a:solidFill>
                <a:latin typeface="Arial MT"/>
                <a:cs typeface="Arial MT"/>
              </a:rPr>
              <a:t>Implement</a:t>
            </a:r>
            <a:r>
              <a:rPr sz="2000" spc="8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Knuth-Morris-Pratt</a:t>
            </a:r>
            <a:r>
              <a:rPr sz="2000" spc="-1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Algorithm</a:t>
            </a:r>
            <a:r>
              <a:rPr sz="2000" spc="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(KMP)</a:t>
            </a:r>
            <a:r>
              <a:rPr sz="2000" spc="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99"/>
                </a:solidFill>
                <a:latin typeface="Arial MT"/>
                <a:cs typeface="Arial MT"/>
              </a:rPr>
              <a:t>to</a:t>
            </a:r>
            <a:r>
              <a:rPr sz="20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find</a:t>
            </a:r>
            <a:r>
              <a:rPr sz="200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the input</a:t>
            </a:r>
            <a:r>
              <a:rPr sz="2000" spc="27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pattern.</a:t>
            </a:r>
            <a:endParaRPr sz="2000" dirty="0">
              <a:latin typeface="Arial MT"/>
              <a:cs typeface="Arial MT"/>
            </a:endParaRPr>
          </a:p>
          <a:p>
            <a:pPr marL="812800" marR="5407025">
              <a:lnSpc>
                <a:spcPct val="120000"/>
              </a:lnSpc>
              <a:spcBef>
                <a:spcPts val="10"/>
              </a:spcBef>
            </a:pPr>
            <a:r>
              <a:rPr sz="1800" spc="-5" dirty="0">
                <a:solidFill>
                  <a:srgbClr val="336600"/>
                </a:solidFill>
                <a:latin typeface="Arial MT"/>
                <a:cs typeface="Arial MT"/>
              </a:rPr>
              <a:t>If</a:t>
            </a:r>
            <a:r>
              <a:rPr sz="1800" spc="-2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00"/>
                </a:solidFill>
                <a:latin typeface="Arial MT"/>
                <a:cs typeface="Arial MT"/>
              </a:rPr>
              <a:t>find</a:t>
            </a:r>
            <a:r>
              <a:rPr sz="1800" spc="-3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6600"/>
                </a:solidFill>
                <a:latin typeface="Arial MT"/>
                <a:cs typeface="Arial MT"/>
              </a:rPr>
              <a:t>return</a:t>
            </a:r>
            <a:r>
              <a:rPr sz="1800" spc="-2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00"/>
                </a:solidFill>
                <a:latin typeface="Arial MT"/>
                <a:cs typeface="Arial MT"/>
              </a:rPr>
              <a:t>the index </a:t>
            </a:r>
            <a:r>
              <a:rPr sz="1800" spc="-484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00"/>
                </a:solidFill>
                <a:latin typeface="Arial MT"/>
                <a:cs typeface="Arial MT"/>
              </a:rPr>
              <a:t>If</a:t>
            </a:r>
            <a:r>
              <a:rPr sz="1800" spc="-1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00"/>
                </a:solidFill>
                <a:latin typeface="Arial MT"/>
                <a:cs typeface="Arial MT"/>
              </a:rPr>
              <a:t>not</a:t>
            </a:r>
            <a:r>
              <a:rPr sz="1800" spc="-2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6600"/>
                </a:solidFill>
                <a:latin typeface="Arial MT"/>
                <a:cs typeface="Arial MT"/>
              </a:rPr>
              <a:t>find</a:t>
            </a:r>
            <a:r>
              <a:rPr sz="1800" spc="-1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6600"/>
                </a:solidFill>
                <a:latin typeface="Arial MT"/>
                <a:cs typeface="Arial MT"/>
              </a:rPr>
              <a:t>return</a:t>
            </a:r>
            <a:r>
              <a:rPr sz="1800" spc="30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6600"/>
                </a:solidFill>
                <a:latin typeface="Arial MT"/>
                <a:cs typeface="Arial MT"/>
              </a:rPr>
              <a:t>-1</a:t>
            </a:r>
            <a:endParaRPr sz="1800" dirty="0">
              <a:latin typeface="Arial MT"/>
              <a:cs typeface="Arial MT"/>
            </a:endParaRPr>
          </a:p>
          <a:p>
            <a:pPr marL="412750" marR="826769">
              <a:lnSpc>
                <a:spcPts val="2880"/>
              </a:lnSpc>
              <a:spcBef>
                <a:spcPts val="165"/>
              </a:spcBef>
            </a:pP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Give two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inputs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string</a:t>
            </a:r>
            <a:r>
              <a:rPr sz="200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S</a:t>
            </a:r>
            <a:r>
              <a:rPr sz="2000" spc="-15" dirty="0">
                <a:solidFill>
                  <a:srgbClr val="000099"/>
                </a:solidFill>
                <a:latin typeface="Arial MT"/>
                <a:cs typeface="Arial MT"/>
              </a:rPr>
              <a:t> and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pattern</a:t>
            </a:r>
            <a:r>
              <a:rPr sz="2000" spc="-2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35" dirty="0">
                <a:solidFill>
                  <a:srgbClr val="000099"/>
                </a:solidFill>
                <a:latin typeface="Arial MT"/>
                <a:cs typeface="Arial MT"/>
              </a:rPr>
              <a:t>P,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 search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pattern</a:t>
            </a:r>
            <a:r>
              <a:rPr sz="20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P</a:t>
            </a:r>
            <a:r>
              <a:rPr sz="2000" spc="-4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in</a:t>
            </a:r>
            <a:r>
              <a:rPr sz="200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S. </a:t>
            </a:r>
            <a:r>
              <a:rPr sz="2000" spc="-54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Example</a:t>
            </a:r>
            <a:endParaRPr sz="2000" dirty="0">
              <a:latin typeface="Arial MT"/>
              <a:cs typeface="Arial MT"/>
            </a:endParaRPr>
          </a:p>
          <a:p>
            <a:pPr marL="81280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solidFill>
                  <a:srgbClr val="336600"/>
                </a:solidFill>
                <a:latin typeface="Arial MT"/>
                <a:cs typeface="Arial MT"/>
              </a:rPr>
              <a:t>Case</a:t>
            </a:r>
            <a:r>
              <a:rPr sz="1800" spc="-5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6600"/>
                </a:solidFill>
                <a:latin typeface="Arial MT"/>
                <a:cs typeface="Arial MT"/>
              </a:rPr>
              <a:t>1:</a:t>
            </a:r>
            <a:endParaRPr sz="1800" dirty="0">
              <a:latin typeface="Arial MT"/>
              <a:cs typeface="Arial MT"/>
            </a:endParaRPr>
          </a:p>
          <a:p>
            <a:pPr marL="1270000" indent="-228600">
              <a:lnSpc>
                <a:spcPct val="100000"/>
              </a:lnSpc>
              <a:spcBef>
                <a:spcPts val="434"/>
              </a:spcBef>
              <a:buChar char="–"/>
              <a:tabLst>
                <a:tab pos="1270000" algn="l"/>
              </a:tabLst>
            </a:pPr>
            <a:r>
              <a:rPr sz="1800" spc="-10" dirty="0">
                <a:latin typeface="Arial MT"/>
                <a:cs typeface="Arial MT"/>
              </a:rPr>
              <a:t>Input: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helloworld,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hello</a:t>
            </a:r>
            <a:endParaRPr sz="1800" dirty="0">
              <a:latin typeface="Arial MT"/>
              <a:cs typeface="Arial MT"/>
            </a:endParaRPr>
          </a:p>
          <a:p>
            <a:pPr marL="812800" marR="6214110" indent="228600">
              <a:lnSpc>
                <a:spcPct val="120000"/>
              </a:lnSpc>
              <a:buChar char="–"/>
              <a:tabLst>
                <a:tab pos="1270000" algn="l"/>
              </a:tabLst>
            </a:pPr>
            <a:r>
              <a:rPr sz="1800" spc="-10" dirty="0">
                <a:latin typeface="Arial MT"/>
                <a:cs typeface="Arial MT"/>
              </a:rPr>
              <a:t>Output: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6600"/>
                </a:solidFill>
                <a:latin typeface="Arial MT"/>
                <a:cs typeface="Arial MT"/>
              </a:rPr>
              <a:t>Case</a:t>
            </a:r>
            <a:r>
              <a:rPr sz="1800" spc="-25" dirty="0">
                <a:solidFill>
                  <a:srgbClr val="3366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6600"/>
                </a:solidFill>
                <a:latin typeface="Arial MT"/>
                <a:cs typeface="Arial MT"/>
              </a:rPr>
              <a:t>2:</a:t>
            </a:r>
            <a:endParaRPr sz="1800" dirty="0">
              <a:latin typeface="Arial MT"/>
              <a:cs typeface="Arial MT"/>
            </a:endParaRPr>
          </a:p>
          <a:p>
            <a:pPr marL="1270000" indent="-228600">
              <a:lnSpc>
                <a:spcPct val="100000"/>
              </a:lnSpc>
              <a:spcBef>
                <a:spcPts val="430"/>
              </a:spcBef>
              <a:buChar char="–"/>
              <a:tabLst>
                <a:tab pos="1270000" algn="l"/>
              </a:tabLst>
            </a:pPr>
            <a:r>
              <a:rPr sz="1800" spc="-10" dirty="0">
                <a:latin typeface="Arial MT"/>
                <a:cs typeface="Arial MT"/>
              </a:rPr>
              <a:t>Input: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helloworld,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</a:t>
            </a:r>
            <a:endParaRPr sz="1800" dirty="0">
              <a:latin typeface="Arial MT"/>
              <a:cs typeface="Arial MT"/>
            </a:endParaRPr>
          </a:p>
          <a:p>
            <a:pPr marL="1270000" indent="-228600">
              <a:lnSpc>
                <a:spcPct val="100000"/>
              </a:lnSpc>
              <a:spcBef>
                <a:spcPts val="434"/>
              </a:spcBef>
              <a:buChar char="–"/>
              <a:tabLst>
                <a:tab pos="1270000" algn="l"/>
              </a:tabLst>
            </a:pPr>
            <a:r>
              <a:rPr sz="1800" spc="-10" dirty="0">
                <a:latin typeface="Arial MT"/>
                <a:cs typeface="Arial MT"/>
              </a:rPr>
              <a:t>Output: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-1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94557" y="207263"/>
            <a:ext cx="2684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Homework</a:t>
            </a:r>
            <a:r>
              <a:rPr spc="155" dirty="0"/>
              <a:t> </a:t>
            </a:r>
            <a:r>
              <a:rPr spc="-5" dirty="0"/>
              <a:t>#</a:t>
            </a:r>
            <a:r>
              <a:rPr sz="4000" spc="-5" dirty="0"/>
              <a:t>1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945" y="1275588"/>
            <a:ext cx="139446" cy="1424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145" y="1641348"/>
            <a:ext cx="139445" cy="1424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9081" y="1089862"/>
            <a:ext cx="605853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latin typeface="Arial MT"/>
                <a:cs typeface="Arial MT"/>
              </a:rPr>
              <a:t>Input</a:t>
            </a:r>
            <a:endParaRPr sz="2000">
              <a:latin typeface="Arial MT"/>
              <a:cs typeface="Arial MT"/>
            </a:endParaRPr>
          </a:p>
          <a:p>
            <a:pPr marL="412750" marR="5080">
              <a:lnSpc>
                <a:spcPct val="120000"/>
              </a:lnSpc>
            </a:pP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Please 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use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fstream 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to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read the input 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file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“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input.txt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”. </a:t>
            </a:r>
            <a:r>
              <a:rPr sz="2000" spc="-54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Input</a:t>
            </a:r>
            <a:r>
              <a:rPr sz="20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format: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145" y="2007107"/>
            <a:ext cx="139445" cy="14249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0836" y="2517394"/>
            <a:ext cx="106870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 : </a:t>
            </a:r>
            <a:r>
              <a:rPr sz="1800" spc="-10" dirty="0">
                <a:latin typeface="Arial MT"/>
                <a:cs typeface="Arial MT"/>
              </a:rPr>
              <a:t>string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pattern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836" y="3504427"/>
            <a:ext cx="1068705" cy="685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Arial MT"/>
                <a:cs typeface="Arial MT"/>
              </a:rPr>
              <a:t>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string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pattern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0836" y="4492752"/>
            <a:ext cx="106870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 : </a:t>
            </a:r>
            <a:r>
              <a:rPr sz="1800" spc="-10" dirty="0">
                <a:latin typeface="Arial MT"/>
                <a:cs typeface="Arial MT"/>
              </a:rPr>
              <a:t>string 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pattern</a:t>
            </a:r>
            <a:endParaRPr sz="1800">
              <a:latin typeface="Arial MT"/>
              <a:cs typeface="Arial MT"/>
            </a:endParaRPr>
          </a:p>
          <a:p>
            <a:pPr marL="38925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94557" y="207263"/>
            <a:ext cx="2684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Homework</a:t>
            </a:r>
            <a:r>
              <a:rPr spc="155" dirty="0"/>
              <a:t> </a:t>
            </a:r>
            <a:r>
              <a:rPr spc="-5" dirty="0"/>
              <a:t>#</a:t>
            </a:r>
            <a:r>
              <a:rPr sz="4000" spc="-5" dirty="0"/>
              <a:t>1</a:t>
            </a:r>
            <a:endParaRPr sz="4000"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0" y="2860062"/>
            <a:ext cx="4025646" cy="318633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54807" y="2740152"/>
            <a:ext cx="113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Testbench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654807" y="3700017"/>
            <a:ext cx="113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Testbench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4807" y="4676647"/>
            <a:ext cx="113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Testbench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5490" y="2433828"/>
            <a:ext cx="872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3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am</a:t>
            </a:r>
            <a:r>
              <a:rPr sz="1800" spc="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le: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945" y="1275588"/>
            <a:ext cx="139446" cy="1424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145" y="1641348"/>
            <a:ext cx="139445" cy="142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145" y="2007107"/>
            <a:ext cx="139445" cy="1424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4557" y="207263"/>
            <a:ext cx="2684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Homework</a:t>
            </a:r>
            <a:r>
              <a:rPr spc="155" dirty="0"/>
              <a:t> </a:t>
            </a:r>
            <a:r>
              <a:rPr spc="-5" dirty="0"/>
              <a:t>#</a:t>
            </a:r>
            <a:r>
              <a:rPr sz="4000" spc="-5" dirty="0"/>
              <a:t>1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1391" y="2924555"/>
            <a:ext cx="3740658" cy="25732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9081" y="1089862"/>
            <a:ext cx="6405880" cy="29787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latin typeface="Arial MT"/>
                <a:cs typeface="Arial MT"/>
              </a:rPr>
              <a:t>Output</a:t>
            </a:r>
            <a:endParaRPr sz="2000">
              <a:latin typeface="Arial MT"/>
              <a:cs typeface="Arial MT"/>
            </a:endParaRPr>
          </a:p>
          <a:p>
            <a:pPr marL="412750" marR="5080">
              <a:lnSpc>
                <a:spcPct val="120000"/>
              </a:lnSpc>
            </a:pP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Please output 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results 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to the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output 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file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“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output.txt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”. </a:t>
            </a:r>
            <a:r>
              <a:rPr sz="2000" spc="-54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Output</a:t>
            </a:r>
            <a:r>
              <a:rPr sz="2000" spc="-3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format:</a:t>
            </a:r>
            <a:endParaRPr sz="2000">
              <a:latin typeface="Arial MT"/>
              <a:cs typeface="Arial MT"/>
            </a:endParaRPr>
          </a:p>
          <a:p>
            <a:pPr marR="1039494" algn="r">
              <a:lnSpc>
                <a:spcPct val="100000"/>
              </a:lnSpc>
              <a:spcBef>
                <a:spcPts val="1770"/>
              </a:spcBef>
            </a:pPr>
            <a:r>
              <a:rPr sz="1800" spc="-5" dirty="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706120" marR="281305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result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testbench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result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testbench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result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testbench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  <a:p>
            <a:pPr marL="836930">
              <a:lnSpc>
                <a:spcPts val="2105"/>
              </a:lnSpc>
            </a:pPr>
            <a:r>
              <a:rPr sz="1800" dirty="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945" y="1275588"/>
            <a:ext cx="139446" cy="1424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145" y="1641348"/>
            <a:ext cx="139445" cy="1424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945" y="2336292"/>
            <a:ext cx="139446" cy="1424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145" y="2702051"/>
            <a:ext cx="139445" cy="1424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94557" y="207263"/>
            <a:ext cx="2684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Homework</a:t>
            </a:r>
            <a:r>
              <a:rPr spc="155" dirty="0"/>
              <a:t> </a:t>
            </a:r>
            <a:r>
              <a:rPr spc="-5" dirty="0"/>
              <a:t>#</a:t>
            </a:r>
            <a:r>
              <a:rPr sz="4000" spc="-5" dirty="0"/>
              <a:t>1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2207895" y="2935604"/>
            <a:ext cx="1241425" cy="171450"/>
          </a:xfrm>
          <a:custGeom>
            <a:avLst/>
            <a:gdLst/>
            <a:ahLst/>
            <a:cxnLst/>
            <a:rect l="l" t="t" r="r" b="b"/>
            <a:pathLst>
              <a:path w="1241425" h="171450">
                <a:moveTo>
                  <a:pt x="1241297" y="0"/>
                </a:moveTo>
                <a:lnTo>
                  <a:pt x="1240182" y="33379"/>
                </a:lnTo>
                <a:lnTo>
                  <a:pt x="1237138" y="60626"/>
                </a:lnTo>
                <a:lnTo>
                  <a:pt x="1232618" y="78992"/>
                </a:lnTo>
                <a:lnTo>
                  <a:pt x="1227074" y="85725"/>
                </a:lnTo>
                <a:lnTo>
                  <a:pt x="634873" y="85725"/>
                </a:lnTo>
                <a:lnTo>
                  <a:pt x="629328" y="92457"/>
                </a:lnTo>
                <a:lnTo>
                  <a:pt x="624808" y="110823"/>
                </a:lnTo>
                <a:lnTo>
                  <a:pt x="621764" y="138070"/>
                </a:lnTo>
                <a:lnTo>
                  <a:pt x="620649" y="171450"/>
                </a:lnTo>
                <a:lnTo>
                  <a:pt x="619533" y="138070"/>
                </a:lnTo>
                <a:lnTo>
                  <a:pt x="616489" y="110823"/>
                </a:lnTo>
                <a:lnTo>
                  <a:pt x="611969" y="92457"/>
                </a:lnTo>
                <a:lnTo>
                  <a:pt x="606425" y="85725"/>
                </a:lnTo>
                <a:lnTo>
                  <a:pt x="14224" y="85725"/>
                </a:lnTo>
                <a:lnTo>
                  <a:pt x="8679" y="78992"/>
                </a:lnTo>
                <a:lnTo>
                  <a:pt x="4159" y="60626"/>
                </a:lnTo>
                <a:lnTo>
                  <a:pt x="1115" y="33379"/>
                </a:lnTo>
                <a:lnTo>
                  <a:pt x="0" y="0"/>
                </a:lnTo>
              </a:path>
            </a:pathLst>
          </a:custGeom>
          <a:ln w="129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9081" y="1089862"/>
            <a:ext cx="7743825" cy="22720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latin typeface="Arial MT"/>
                <a:cs typeface="Arial MT"/>
              </a:rPr>
              <a:t>Language</a:t>
            </a:r>
            <a:endParaRPr sz="2000">
              <a:latin typeface="Arial MT"/>
              <a:cs typeface="Arial MT"/>
            </a:endParaRPr>
          </a:p>
          <a:p>
            <a:pPr marL="41275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Please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 use</a:t>
            </a:r>
            <a:r>
              <a:rPr sz="2000" spc="-1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C++ </a:t>
            </a:r>
            <a:r>
              <a:rPr sz="2000" spc="-15" dirty="0">
                <a:solidFill>
                  <a:srgbClr val="000099"/>
                </a:solidFill>
                <a:latin typeface="Arial MT"/>
                <a:cs typeface="Arial MT"/>
              </a:rPr>
              <a:t>language</a:t>
            </a:r>
            <a:r>
              <a:rPr sz="2000" spc="1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implement 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your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 program.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al MT"/>
              <a:cs typeface="Arial MT"/>
            </a:endParaRPr>
          </a:p>
          <a:p>
            <a:pPr marL="412750" marR="5080" indent="-400685">
              <a:lnSpc>
                <a:spcPct val="120000"/>
              </a:lnSpc>
            </a:pPr>
            <a:r>
              <a:rPr sz="2000" spc="-5" dirty="0">
                <a:latin typeface="Arial MT"/>
                <a:cs typeface="Arial MT"/>
              </a:rPr>
              <a:t>Please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upload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your source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code as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well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as executable</a:t>
            </a:r>
            <a:r>
              <a:rPr sz="2000" spc="-5" dirty="0">
                <a:latin typeface="Arial MT"/>
                <a:cs typeface="Arial MT"/>
              </a:rPr>
              <a:t> file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Moodle.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99"/>
                </a:solidFill>
                <a:latin typeface="Arial MT"/>
                <a:cs typeface="Arial MT"/>
              </a:rPr>
              <a:t>e.g.,</a:t>
            </a:r>
            <a:r>
              <a:rPr sz="2000" spc="-3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KMP_E12345678.cpp</a:t>
            </a:r>
            <a:r>
              <a:rPr sz="2000" spc="7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45" dirty="0">
                <a:solidFill>
                  <a:srgbClr val="000099"/>
                </a:solidFill>
                <a:latin typeface="Arial MT"/>
                <a:cs typeface="Arial MT"/>
              </a:rPr>
              <a:t>and</a:t>
            </a:r>
            <a:r>
              <a:rPr sz="2000" spc="9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0099"/>
                </a:solidFill>
                <a:latin typeface="Arial MT"/>
                <a:cs typeface="Arial MT"/>
              </a:rPr>
              <a:t>KMP_E12345678.exe</a:t>
            </a:r>
            <a:endParaRPr sz="2000">
              <a:latin typeface="Arial MT"/>
              <a:cs typeface="Arial MT"/>
            </a:endParaRPr>
          </a:p>
          <a:p>
            <a:pPr marR="44450" algn="ctr">
              <a:lnSpc>
                <a:spcPct val="100000"/>
              </a:lnSpc>
              <a:spcBef>
                <a:spcPts val="1415"/>
              </a:spcBef>
              <a:tabLst>
                <a:tab pos="3108325" algn="l"/>
              </a:tabLst>
            </a:pP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student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ID	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student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16854" y="2929508"/>
            <a:ext cx="1241425" cy="177800"/>
          </a:xfrm>
          <a:custGeom>
            <a:avLst/>
            <a:gdLst/>
            <a:ahLst/>
            <a:cxnLst/>
            <a:rect l="l" t="t" r="r" b="b"/>
            <a:pathLst>
              <a:path w="1241425" h="177800">
                <a:moveTo>
                  <a:pt x="1241298" y="0"/>
                </a:moveTo>
                <a:lnTo>
                  <a:pt x="1240137" y="34551"/>
                </a:lnTo>
                <a:lnTo>
                  <a:pt x="1236964" y="62769"/>
                </a:lnTo>
                <a:lnTo>
                  <a:pt x="1232243" y="81795"/>
                </a:lnTo>
                <a:lnTo>
                  <a:pt x="1226439" y="88773"/>
                </a:lnTo>
                <a:lnTo>
                  <a:pt x="635381" y="88773"/>
                </a:lnTo>
                <a:lnTo>
                  <a:pt x="629650" y="95750"/>
                </a:lnTo>
                <a:lnTo>
                  <a:pt x="624966" y="114776"/>
                </a:lnTo>
                <a:lnTo>
                  <a:pt x="621807" y="142994"/>
                </a:lnTo>
                <a:lnTo>
                  <a:pt x="620649" y="177545"/>
                </a:lnTo>
                <a:lnTo>
                  <a:pt x="619488" y="142994"/>
                </a:lnTo>
                <a:lnTo>
                  <a:pt x="616315" y="114776"/>
                </a:lnTo>
                <a:lnTo>
                  <a:pt x="611594" y="95750"/>
                </a:lnTo>
                <a:lnTo>
                  <a:pt x="605790" y="88773"/>
                </a:lnTo>
                <a:lnTo>
                  <a:pt x="14732" y="88773"/>
                </a:lnTo>
                <a:lnTo>
                  <a:pt x="9001" y="81795"/>
                </a:lnTo>
                <a:lnTo>
                  <a:pt x="4317" y="62769"/>
                </a:lnTo>
                <a:lnTo>
                  <a:pt x="1158" y="34551"/>
                </a:lnTo>
                <a:lnTo>
                  <a:pt x="0" y="0"/>
                </a:lnTo>
              </a:path>
            </a:pathLst>
          </a:custGeom>
          <a:ln w="129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208</Words>
  <Application>Microsoft Office PowerPoint</Application>
  <PresentationFormat>如螢幕大小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 MT</vt:lpstr>
      <vt:lpstr>Arial</vt:lpstr>
      <vt:lpstr>Calibri</vt:lpstr>
      <vt:lpstr>Georgia</vt:lpstr>
      <vt:lpstr>Office Theme</vt:lpstr>
      <vt:lpstr>Homework #1</vt:lpstr>
      <vt:lpstr>Homework #1</vt:lpstr>
      <vt:lpstr>Homework #1</vt:lpstr>
      <vt:lpstr>Homework #1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FastPlace 3.0: A Fast Multilevel Quadratic Placement Algorithm with Placement Congestion Control</dc:title>
  <dc:creator>家健 陳</dc:creator>
  <cp:lastModifiedBy>育涵 蘇</cp:lastModifiedBy>
  <cp:revision>1</cp:revision>
  <dcterms:created xsi:type="dcterms:W3CDTF">2024-03-19T02:27:34Z</dcterms:created>
  <dcterms:modified xsi:type="dcterms:W3CDTF">2024-03-19T02:32:11Z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2024-03-19T00:00:00Z</vt:filetime>
  </property>
</Properties>
</file>