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Helvetica Neue"/>
      <p:regular r:id="rId18"/>
      <p:bold r:id="rId19"/>
      <p:italic r:id="rId20"/>
      <p:boldItalic r:id="rId21"/>
    </p:embeddedFont>
    <p:embeddedFont>
      <p:font typeface="Roboto Mon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italic.fntdata"/><Relationship Id="rId22" Type="http://schemas.openxmlformats.org/officeDocument/2006/relationships/font" Target="fonts/RobotoMono-regular.fntdata"/><Relationship Id="rId21" Type="http://schemas.openxmlformats.org/officeDocument/2006/relationships/font" Target="fonts/HelveticaNeue-boldItalic.fntdata"/><Relationship Id="rId24" Type="http://schemas.openxmlformats.org/officeDocument/2006/relationships/font" Target="fonts/RobotoMono-italic.fntdata"/><Relationship Id="rId23" Type="http://schemas.openxmlformats.org/officeDocument/2006/relationships/font" Target="fonts/RobotoMon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RobotoMon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HelveticaNeue-bold.fntdata"/><Relationship Id="rId18" Type="http://schemas.openxmlformats.org/officeDocument/2006/relationships/font" Target="fonts/Helvetica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5ce5f79e1_2_36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315ce5f79e1_2_36:notes"/>
          <p:cNvSpPr/>
          <p:nvPr>
            <p:ph idx="2" type="sldImg"/>
          </p:nvPr>
        </p:nvSpPr>
        <p:spPr>
          <a:xfrm>
            <a:off x="1143225" y="685778"/>
            <a:ext cx="4572225" cy="342897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0b51fad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0b51fad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0b51fade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0b51fade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0b51fade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0b51fade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0b51fade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0b51fade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0b51fade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0b51fade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0b51fade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0b51fade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390425" y="4679950"/>
            <a:ext cx="2574290" cy="1993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rgbClr val="1E1E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8094298" y="4679950"/>
            <a:ext cx="659765" cy="1993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rgbClr val="1E1E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2043588" y="2218944"/>
            <a:ext cx="5056822" cy="3759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300">
                <a:solidFill>
                  <a:srgbClr val="1E1E4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390425" y="4679950"/>
            <a:ext cx="2574290" cy="1993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rgbClr val="1E1E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094298" y="4679950"/>
            <a:ext cx="659765" cy="1993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rgbClr val="1E1E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390425" y="4679950"/>
            <a:ext cx="2574290" cy="1993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rgbClr val="1E1E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094298" y="4679950"/>
            <a:ext cx="659765" cy="1993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rgbClr val="1E1E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2043588" y="2218944"/>
            <a:ext cx="5056822" cy="3759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300">
                <a:solidFill>
                  <a:srgbClr val="1E1E4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390425" y="4679950"/>
            <a:ext cx="2574290" cy="1993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rgbClr val="1E1E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094298" y="4679950"/>
            <a:ext cx="659765" cy="1993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rgbClr val="1E1E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2043588" y="2218944"/>
            <a:ext cx="5056822" cy="3759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300">
                <a:solidFill>
                  <a:srgbClr val="1E1E4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390425" y="4679950"/>
            <a:ext cx="2574290" cy="1993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rgbClr val="1E1E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0" type="dt"/>
          </p:nvPr>
        </p:nvSpPr>
        <p:spPr>
          <a:xfrm>
            <a:off x="8094298" y="4679950"/>
            <a:ext cx="659765" cy="1993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rgbClr val="1E1E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9144000" y="0"/>
                </a:moveTo>
                <a:lnTo>
                  <a:pt x="0" y="0"/>
                </a:lnTo>
                <a:lnTo>
                  <a:pt x="0" y="5143499"/>
                </a:lnTo>
                <a:lnTo>
                  <a:pt x="9144000" y="5143499"/>
                </a:lnTo>
                <a:lnTo>
                  <a:pt x="9144000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" name="Google Shape;52;p13"/>
          <p:cNvSpPr/>
          <p:nvPr/>
        </p:nvSpPr>
        <p:spPr>
          <a:xfrm>
            <a:off x="311699" y="4529198"/>
            <a:ext cx="8521065" cy="0"/>
          </a:xfrm>
          <a:custGeom>
            <a:rect b="b" l="l" r="r" t="t"/>
            <a:pathLst>
              <a:path extrusionOk="0" h="120000" w="8521065">
                <a:moveTo>
                  <a:pt x="8520600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1E1E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2043588" y="2218944"/>
            <a:ext cx="5056822" cy="3759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300" u="none" cap="none" strike="noStrike">
                <a:solidFill>
                  <a:srgbClr val="1E1E4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390425" y="4679950"/>
            <a:ext cx="2574290" cy="1993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rgbClr val="1E1E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6" name="Google Shape;56;p13"/>
          <p:cNvSpPr txBox="1"/>
          <p:nvPr>
            <p:ph idx="10" type="dt"/>
          </p:nvPr>
        </p:nvSpPr>
        <p:spPr>
          <a:xfrm>
            <a:off x="8094298" y="4679950"/>
            <a:ext cx="659765" cy="1993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rgbClr val="1E1E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19"/>
          <p:cNvGrpSpPr/>
          <p:nvPr/>
        </p:nvGrpSpPr>
        <p:grpSpPr>
          <a:xfrm>
            <a:off x="0" y="6313"/>
            <a:ext cx="9144000" cy="5141975"/>
            <a:chOff x="0" y="0"/>
            <a:chExt cx="9144000" cy="5141975"/>
          </a:xfrm>
        </p:grpSpPr>
        <p:pic>
          <p:nvPicPr>
            <p:cNvPr id="91" name="Google Shape;91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9144000" cy="5141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" name="Google Shape;92;p19"/>
            <p:cNvSpPr/>
            <p:nvPr/>
          </p:nvSpPr>
          <p:spPr>
            <a:xfrm>
              <a:off x="311699" y="4529198"/>
              <a:ext cx="8521065" cy="0"/>
            </a:xfrm>
            <a:custGeom>
              <a:rect b="b" l="l" r="r" t="t"/>
              <a:pathLst>
                <a:path extrusionOk="0" h="120000" w="8521065">
                  <a:moveTo>
                    <a:pt x="852060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1E1E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93" name="Google Shape;93;p19"/>
          <p:cNvSpPr txBox="1"/>
          <p:nvPr/>
        </p:nvSpPr>
        <p:spPr>
          <a:xfrm>
            <a:off x="390425" y="296175"/>
            <a:ext cx="17838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1E1E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Course: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25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1E1E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AI-engineer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" name="Google Shape;94;p19"/>
          <p:cNvSpPr txBox="1"/>
          <p:nvPr/>
        </p:nvSpPr>
        <p:spPr>
          <a:xfrm>
            <a:off x="390425" y="1204800"/>
            <a:ext cx="50025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000">
                <a:solidFill>
                  <a:srgbClr val="20124D"/>
                </a:solidFill>
              </a:rPr>
              <a:t>Word2Waves</a:t>
            </a:r>
            <a:endParaRPr b="1" sz="3000">
              <a:solidFill>
                <a:srgbClr val="20124D"/>
              </a:solidFill>
            </a:endParaRPr>
          </a:p>
        </p:txBody>
      </p:sp>
      <p:sp>
        <p:nvSpPr>
          <p:cNvPr id="95" name="Google Shape;95;p19"/>
          <p:cNvSpPr txBox="1"/>
          <p:nvPr/>
        </p:nvSpPr>
        <p:spPr>
          <a:xfrm>
            <a:off x="431875" y="3504700"/>
            <a:ext cx="16233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1E1E42"/>
                </a:solidFill>
              </a:rPr>
              <a:t>Lekerova Symbat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6" name="Google Shape;96;p19"/>
          <p:cNvSpPr txBox="1"/>
          <p:nvPr>
            <p:ph idx="10" type="dt"/>
          </p:nvPr>
        </p:nvSpPr>
        <p:spPr>
          <a:xfrm>
            <a:off x="8094298" y="4679950"/>
            <a:ext cx="659765" cy="1993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outpeer.kz</a:t>
            </a:r>
            <a:endParaRPr/>
          </a:p>
        </p:txBody>
      </p:sp>
      <p:sp>
        <p:nvSpPr>
          <p:cNvPr id="97" name="Google Shape;97;p19"/>
          <p:cNvSpPr txBox="1"/>
          <p:nvPr/>
        </p:nvSpPr>
        <p:spPr>
          <a:xfrm>
            <a:off x="4223151" y="296175"/>
            <a:ext cx="28278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1E1E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Date: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25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1E1E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28 Apr</a:t>
            </a:r>
            <a:r>
              <a:rPr lang="ru" sz="1200">
                <a:solidFill>
                  <a:srgbClr val="1E1E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2025,  </a:t>
            </a:r>
            <a:r>
              <a:rPr lang="ru" sz="1200">
                <a:solidFill>
                  <a:srgbClr val="1E1E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19:45 - 20:00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3768450" y="2683725"/>
            <a:ext cx="519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3651225" y="2945225"/>
            <a:ext cx="519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/>
        </p:nvSpPr>
        <p:spPr>
          <a:xfrm>
            <a:off x="0" y="1089100"/>
            <a:ext cx="91980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20124D"/>
                </a:solidFill>
              </a:rPr>
              <a:t>Word2Waves</a:t>
            </a:r>
            <a:r>
              <a:rPr lang="ru" sz="2400">
                <a:solidFill>
                  <a:srgbClr val="20124D"/>
                </a:solidFill>
              </a:rPr>
              <a:t> -  </a:t>
            </a:r>
            <a:r>
              <a:rPr lang="ru" sz="2400">
                <a:solidFill>
                  <a:srgbClr val="20124D"/>
                </a:solidFill>
              </a:rPr>
              <a:t>веб-приложение на Streamlit, которое превращает текстовые подсказки или пожелание пользователя в музыкальные фрагменты, автоматически склеивает их с плавными переходами и выдаёт результат в аудиоплеере. Всего за пару кликов пользователь генерирует трек-прототип, который можно сразу же прослушать, скачать и использовать как вдохновение для дальнейшей работы.</a:t>
            </a:r>
            <a:endParaRPr sz="2400">
              <a:solidFill>
                <a:srgbClr val="20124D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063" y="-36625"/>
            <a:ext cx="7507876" cy="4539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100" y="152400"/>
            <a:ext cx="771179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/>
        </p:nvSpPr>
        <p:spPr>
          <a:xfrm>
            <a:off x="704725" y="146450"/>
            <a:ext cx="7175400" cy="3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351C75"/>
                </a:solidFill>
                <a:latin typeface="Roboto"/>
                <a:ea typeface="Roboto"/>
                <a:cs typeface="Roboto"/>
                <a:sym typeface="Roboto"/>
              </a:rPr>
              <a:t>Ключевые компоненты</a:t>
            </a:r>
            <a:r>
              <a:rPr lang="ru">
                <a:solidFill>
                  <a:srgbClr val="351C75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solidFill>
                <a:srgbClr val="351C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Font typeface="Roboto"/>
              <a:buAutoNum type="arabicPeriod"/>
            </a:pPr>
            <a:r>
              <a:rPr b="1" lang="ru">
                <a:solidFill>
                  <a:srgbClr val="351C75"/>
                </a:solidFill>
                <a:latin typeface="Roboto"/>
                <a:ea typeface="Roboto"/>
                <a:cs typeface="Roboto"/>
                <a:sym typeface="Roboto"/>
              </a:rPr>
              <a:t>Интеллектуальный советчик</a:t>
            </a:r>
            <a:r>
              <a:rPr lang="ru">
                <a:solidFill>
                  <a:srgbClr val="351C75"/>
                </a:solidFill>
                <a:latin typeface="Roboto"/>
                <a:ea typeface="Roboto"/>
                <a:cs typeface="Roboto"/>
                <a:sym typeface="Roboto"/>
              </a:rPr>
              <a:t> (LLMAdvisor):</a:t>
            </a:r>
            <a:br>
              <a:rPr lang="ru">
                <a:solidFill>
                  <a:srgbClr val="351C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">
                <a:solidFill>
                  <a:srgbClr val="351C75"/>
                </a:solidFill>
                <a:latin typeface="Roboto"/>
                <a:ea typeface="Roboto"/>
                <a:cs typeface="Roboto"/>
                <a:sym typeface="Roboto"/>
              </a:rPr>
              <a:t>— Генерирует тематические промпты через GPT-4</a:t>
            </a:r>
            <a:br>
              <a:rPr lang="ru">
                <a:solidFill>
                  <a:srgbClr val="351C75"/>
                </a:solidFill>
                <a:latin typeface="Roboto"/>
                <a:ea typeface="Roboto"/>
                <a:cs typeface="Roboto"/>
                <a:sym typeface="Roboto"/>
              </a:rPr>
            </a:br>
            <a:endParaRPr>
              <a:solidFill>
                <a:srgbClr val="351C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Font typeface="Roboto"/>
              <a:buAutoNum type="arabicPeriod"/>
            </a:pPr>
            <a:r>
              <a:rPr b="1" lang="ru">
                <a:solidFill>
                  <a:srgbClr val="351C75"/>
                </a:solidFill>
                <a:latin typeface="Roboto"/>
                <a:ea typeface="Roboto"/>
                <a:cs typeface="Roboto"/>
                <a:sym typeface="Roboto"/>
              </a:rPr>
              <a:t>Движок генерации</a:t>
            </a:r>
            <a:r>
              <a:rPr lang="ru">
                <a:solidFill>
                  <a:srgbClr val="351C75"/>
                </a:solidFill>
                <a:latin typeface="Roboto"/>
                <a:ea typeface="Roboto"/>
                <a:cs typeface="Roboto"/>
                <a:sym typeface="Roboto"/>
              </a:rPr>
              <a:t> (AudioGenerator):</a:t>
            </a:r>
            <a:br>
              <a:rPr lang="ru">
                <a:solidFill>
                  <a:srgbClr val="351C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">
                <a:solidFill>
                  <a:srgbClr val="351C75"/>
                </a:solidFill>
                <a:latin typeface="Roboto"/>
                <a:ea typeface="Roboto"/>
                <a:cs typeface="Roboto"/>
                <a:sym typeface="Roboto"/>
              </a:rPr>
              <a:t>— </a:t>
            </a:r>
            <a:r>
              <a:rPr b="1" lang="ru">
                <a:solidFill>
                  <a:srgbClr val="351C75"/>
                </a:solidFill>
                <a:latin typeface="Roboto"/>
                <a:ea typeface="Roboto"/>
                <a:cs typeface="Roboto"/>
                <a:sym typeface="Roboto"/>
              </a:rPr>
              <a:t>MusicGen</a:t>
            </a:r>
            <a:r>
              <a:rPr lang="ru">
                <a:solidFill>
                  <a:srgbClr val="351C75"/>
                </a:solidFill>
                <a:latin typeface="Roboto"/>
                <a:ea typeface="Roboto"/>
                <a:cs typeface="Roboto"/>
                <a:sym typeface="Roboto"/>
              </a:rPr>
              <a:t> от Meta с настройкой:</a:t>
            </a:r>
            <a:endParaRPr>
              <a:solidFill>
                <a:srgbClr val="351C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Font typeface="Roboto"/>
              <a:buChar char="○"/>
            </a:pPr>
            <a:r>
              <a:rPr lang="ru">
                <a:solidFill>
                  <a:srgbClr val="351C75"/>
                </a:solidFill>
                <a:latin typeface="Roboto Mono"/>
                <a:ea typeface="Roboto Mono"/>
                <a:cs typeface="Roboto Mono"/>
                <a:sym typeface="Roboto Mono"/>
              </a:rPr>
              <a:t>24-bit/48 kHz</a:t>
            </a:r>
            <a:endParaRPr>
              <a:solidFill>
                <a:srgbClr val="351C7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Font typeface="Roboto"/>
              <a:buChar char="○"/>
            </a:pPr>
            <a:r>
              <a:rPr lang="ru">
                <a:solidFill>
                  <a:srgbClr val="351C75"/>
                </a:solidFill>
                <a:latin typeface="Roboto Mono"/>
                <a:ea typeface="Roboto Mono"/>
                <a:cs typeface="Roboto Mono"/>
                <a:sym typeface="Roboto Mono"/>
              </a:rPr>
              <a:t>max_new_tokens=1024</a:t>
            </a:r>
            <a:r>
              <a:rPr lang="ru">
                <a:solidFill>
                  <a:srgbClr val="351C75"/>
                </a:solidFill>
                <a:latin typeface="Roboto"/>
                <a:ea typeface="Roboto"/>
                <a:cs typeface="Roboto"/>
                <a:sym typeface="Roboto"/>
              </a:rPr>
              <a:t> (длинные треки)</a:t>
            </a:r>
            <a:br>
              <a:rPr lang="ru">
                <a:solidFill>
                  <a:srgbClr val="351C75"/>
                </a:solidFill>
                <a:latin typeface="Roboto"/>
                <a:ea typeface="Roboto"/>
                <a:cs typeface="Roboto"/>
                <a:sym typeface="Roboto"/>
              </a:rPr>
            </a:br>
            <a:endParaRPr>
              <a:solidFill>
                <a:srgbClr val="351C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Font typeface="Roboto"/>
              <a:buAutoNum type="arabicPeriod"/>
            </a:pPr>
            <a:r>
              <a:rPr b="1" lang="ru">
                <a:solidFill>
                  <a:srgbClr val="351C75"/>
                </a:solidFill>
                <a:latin typeface="Roboto"/>
                <a:ea typeface="Roboto"/>
                <a:cs typeface="Roboto"/>
                <a:sym typeface="Roboto"/>
              </a:rPr>
              <a:t>Аудиосклеивание</a:t>
            </a:r>
            <a:r>
              <a:rPr lang="ru">
                <a:solidFill>
                  <a:srgbClr val="351C75"/>
                </a:solidFill>
                <a:latin typeface="Roboto"/>
                <a:ea typeface="Roboto"/>
                <a:cs typeface="Roboto"/>
                <a:sym typeface="Roboto"/>
              </a:rPr>
              <a:t> (AudioMerger):</a:t>
            </a:r>
            <a:br>
              <a:rPr lang="ru">
                <a:solidFill>
                  <a:srgbClr val="351C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">
                <a:solidFill>
                  <a:srgbClr val="351C75"/>
                </a:solidFill>
                <a:latin typeface="Roboto"/>
                <a:ea typeface="Roboto"/>
                <a:cs typeface="Roboto"/>
                <a:sym typeface="Roboto"/>
              </a:rPr>
              <a:t>— Плавные переходы между сегментами (кроссфейд 3 сек)</a:t>
            </a:r>
            <a:br>
              <a:rPr lang="ru">
                <a:solidFill>
                  <a:srgbClr val="351C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">
                <a:solidFill>
                  <a:srgbClr val="351C75"/>
                </a:solidFill>
                <a:latin typeface="Roboto"/>
                <a:ea typeface="Roboto"/>
                <a:cs typeface="Roboto"/>
                <a:sym typeface="Roboto"/>
              </a:rPr>
              <a:t>— Нормализация громкости</a:t>
            </a:r>
            <a:endParaRPr>
              <a:solidFill>
                <a:srgbClr val="351C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Font typeface="Roboto"/>
              <a:buAutoNum type="arabicPeriod"/>
            </a:pPr>
            <a:r>
              <a:rPr b="1" lang="ru">
                <a:solidFill>
                  <a:srgbClr val="351C75"/>
                </a:solidFill>
                <a:latin typeface="Roboto"/>
                <a:ea typeface="Roboto"/>
                <a:cs typeface="Roboto"/>
                <a:sym typeface="Roboto"/>
              </a:rPr>
              <a:t>Гибкий интерфейс</a:t>
            </a:r>
            <a:r>
              <a:rPr lang="ru">
                <a:solidFill>
                  <a:srgbClr val="351C75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br>
              <a:rPr lang="ru">
                <a:solidFill>
                  <a:srgbClr val="351C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">
                <a:solidFill>
                  <a:srgbClr val="351C75"/>
                </a:solidFill>
                <a:latin typeface="Roboto"/>
                <a:ea typeface="Roboto"/>
                <a:cs typeface="Roboto"/>
                <a:sym typeface="Roboto"/>
              </a:rPr>
              <a:t>— Выбор шаблона (</a:t>
            </a:r>
            <a:r>
              <a:rPr lang="ru">
                <a:solidFill>
                  <a:srgbClr val="351C75"/>
                </a:solidFill>
                <a:latin typeface="Roboto Mono"/>
                <a:ea typeface="Roboto Mono"/>
                <a:cs typeface="Roboto Mono"/>
                <a:sym typeface="Roboto Mono"/>
              </a:rPr>
              <a:t>modes.json</a:t>
            </a:r>
            <a:r>
              <a:rPr lang="ru">
                <a:solidFill>
                  <a:srgbClr val="351C75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>
              <a:solidFill>
                <a:srgbClr val="351C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51C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/>
        </p:nvSpPr>
        <p:spPr>
          <a:xfrm>
            <a:off x="0" y="-64075"/>
            <a:ext cx="8639700" cy="47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351C75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351C7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351C75"/>
                </a:solidFill>
                <a:latin typeface="Courier New"/>
                <a:ea typeface="Courier New"/>
                <a:cs typeface="Courier New"/>
                <a:sym typeface="Courier New"/>
              </a:rPr>
              <a:t>   "Пробуждение": {</a:t>
            </a:r>
            <a:endParaRPr sz="1100">
              <a:solidFill>
                <a:srgbClr val="351C7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351C75"/>
                </a:solidFill>
                <a:latin typeface="Courier New"/>
                <a:ea typeface="Courier New"/>
                <a:cs typeface="Courier New"/>
                <a:sym typeface="Courier New"/>
              </a:rPr>
              <a:t>       "bpm": "120-160",</a:t>
            </a:r>
            <a:endParaRPr sz="1100">
              <a:solidFill>
                <a:srgbClr val="351C7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351C75"/>
                </a:solidFill>
                <a:latin typeface="Courier New"/>
                <a:ea typeface="Courier New"/>
                <a:cs typeface="Courier New"/>
                <a:sym typeface="Courier New"/>
              </a:rPr>
              <a:t>       "binaural": "14-30 Гц (Beta)",</a:t>
            </a:r>
            <a:endParaRPr sz="1100">
              <a:solidFill>
                <a:srgbClr val="351C7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351C75"/>
                </a:solidFill>
                <a:latin typeface="Courier New"/>
                <a:ea typeface="Courier New"/>
                <a:cs typeface="Courier New"/>
                <a:sym typeface="Courier New"/>
              </a:rPr>
              <a:t>       "default_prompt": "Энергичная EDM-мелодия с восходящим тембром и бинауральными ритмами 16 Гц",</a:t>
            </a:r>
            <a:endParaRPr sz="1100">
              <a:solidFill>
                <a:srgbClr val="351C7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351C75"/>
                </a:solidFill>
                <a:latin typeface="Courier New"/>
                <a:ea typeface="Courier New"/>
                <a:cs typeface="Courier New"/>
                <a:sym typeface="Courier New"/>
              </a:rPr>
              <a:t>       "examples": ["EDM", "поп", "фанк"]</a:t>
            </a:r>
            <a:endParaRPr sz="1100">
              <a:solidFill>
                <a:srgbClr val="351C7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351C75"/>
                </a:solidFill>
                <a:latin typeface="Courier New"/>
                <a:ea typeface="Courier New"/>
                <a:cs typeface="Courier New"/>
                <a:sym typeface="Courier New"/>
              </a:rPr>
              <a:t>   },</a:t>
            </a:r>
            <a:endParaRPr sz="1100">
              <a:solidFill>
                <a:srgbClr val="351C7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351C75"/>
                </a:solidFill>
                <a:latin typeface="Courier New"/>
                <a:ea typeface="Courier New"/>
                <a:cs typeface="Courier New"/>
                <a:sym typeface="Courier New"/>
              </a:rPr>
              <a:t>   "Фокус": {</a:t>
            </a:r>
            <a:endParaRPr sz="1100">
              <a:solidFill>
                <a:srgbClr val="351C7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351C75"/>
                </a:solidFill>
                <a:latin typeface="Courier New"/>
                <a:ea typeface="Courier New"/>
                <a:cs typeface="Courier New"/>
                <a:sym typeface="Courier New"/>
              </a:rPr>
              <a:t>       "bpm": "50-90",</a:t>
            </a:r>
            <a:endParaRPr sz="1100">
              <a:solidFill>
                <a:srgbClr val="351C7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351C75"/>
                </a:solidFill>
                <a:latin typeface="Courier New"/>
                <a:ea typeface="Courier New"/>
                <a:cs typeface="Courier New"/>
                <a:sym typeface="Courier New"/>
              </a:rPr>
              <a:t>       "binaural": "8-14 Гц (Alpha)",</a:t>
            </a:r>
            <a:endParaRPr sz="1100">
              <a:solidFill>
                <a:srgbClr val="351C7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351C75"/>
                </a:solidFill>
                <a:latin typeface="Courier New"/>
                <a:ea typeface="Courier New"/>
                <a:cs typeface="Courier New"/>
                <a:sym typeface="Courier New"/>
              </a:rPr>
              <a:t>       "default_prompt": "Монотонный лоу-фай бит с альфа-ритмами 10 Гц и шумом дождя",</a:t>
            </a:r>
            <a:endParaRPr sz="1100">
              <a:solidFill>
                <a:srgbClr val="351C7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351C75"/>
                </a:solidFill>
                <a:latin typeface="Courier New"/>
                <a:ea typeface="Courier New"/>
                <a:cs typeface="Courier New"/>
                <a:sym typeface="Courier New"/>
              </a:rPr>
              <a:t>       "examples": ["лоу-фай", "эмбиент", "Бах"]</a:t>
            </a:r>
            <a:endParaRPr sz="1100">
              <a:solidFill>
                <a:srgbClr val="351C7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351C75"/>
                </a:solidFill>
                <a:latin typeface="Courier New"/>
                <a:ea typeface="Courier New"/>
                <a:cs typeface="Courier New"/>
                <a:sym typeface="Courier New"/>
              </a:rPr>
              <a:t>   },</a:t>
            </a:r>
            <a:endParaRPr sz="1100">
              <a:solidFill>
                <a:srgbClr val="351C7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351C75"/>
                </a:solidFill>
                <a:latin typeface="Courier New"/>
                <a:ea typeface="Courier New"/>
                <a:cs typeface="Courier New"/>
                <a:sym typeface="Courier New"/>
              </a:rPr>
              <a:t>   "Поток": {</a:t>
            </a:r>
            <a:endParaRPr sz="1100">
              <a:solidFill>
                <a:srgbClr val="351C7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351C75"/>
                </a:solidFill>
                <a:latin typeface="Courier New"/>
                <a:ea typeface="Courier New"/>
                <a:cs typeface="Courier New"/>
                <a:sym typeface="Courier New"/>
              </a:rPr>
              <a:t>       "bpm": "90-120",</a:t>
            </a:r>
            <a:endParaRPr sz="1100">
              <a:solidFill>
                <a:srgbClr val="351C7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351C75"/>
                </a:solidFill>
                <a:latin typeface="Courier New"/>
                <a:ea typeface="Courier New"/>
                <a:cs typeface="Courier New"/>
                <a:sym typeface="Courier New"/>
              </a:rPr>
              <a:t>       "binaural": "14-30 Гц (Beta/Gamma)",</a:t>
            </a:r>
            <a:endParaRPr sz="1100">
              <a:solidFill>
                <a:srgbClr val="351C7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351C75"/>
                </a:solidFill>
                <a:latin typeface="Courier New"/>
                <a:ea typeface="Courier New"/>
                <a:cs typeface="Courier New"/>
                <a:sym typeface="Courier New"/>
              </a:rPr>
              <a:t>       "default_prompt": "Инструментальный хип-хоп с гамма-ритмами 25 Гц для креативности",</a:t>
            </a:r>
            <a:endParaRPr sz="1100">
              <a:solidFill>
                <a:srgbClr val="351C7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351C75"/>
                </a:solidFill>
                <a:latin typeface="Courier New"/>
                <a:ea typeface="Courier New"/>
                <a:cs typeface="Courier New"/>
                <a:sym typeface="Courier New"/>
              </a:rPr>
              <a:t>       "examples": ["хип-хоп", "техно", "пост-рок"]</a:t>
            </a:r>
            <a:endParaRPr sz="1100">
              <a:solidFill>
                <a:srgbClr val="351C7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351C75"/>
                </a:solidFill>
                <a:latin typeface="Courier New"/>
                <a:ea typeface="Courier New"/>
                <a:cs typeface="Courier New"/>
                <a:sym typeface="Courier New"/>
              </a:rPr>
              <a:t>   },</a:t>
            </a:r>
            <a:endParaRPr sz="1100">
              <a:solidFill>
                <a:srgbClr val="351C7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351C75"/>
                </a:solidFill>
                <a:latin typeface="Courier New"/>
                <a:ea typeface="Courier New"/>
                <a:cs typeface="Courier New"/>
                <a:sym typeface="Courier New"/>
              </a:rPr>
              <a:t>   "Расслабление": {</a:t>
            </a:r>
            <a:endParaRPr sz="1100">
              <a:solidFill>
                <a:srgbClr val="351C7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351C75"/>
                </a:solidFill>
                <a:latin typeface="Courier New"/>
                <a:ea typeface="Courier New"/>
                <a:cs typeface="Courier New"/>
                <a:sym typeface="Courier New"/>
              </a:rPr>
              <a:t>       "bpm": "30-60",</a:t>
            </a:r>
            <a:endParaRPr sz="1100">
              <a:solidFill>
                <a:srgbClr val="351C7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351C75"/>
                </a:solidFill>
                <a:latin typeface="Courier New"/>
                <a:ea typeface="Courier New"/>
                <a:cs typeface="Courier New"/>
                <a:sym typeface="Courier New"/>
              </a:rPr>
              <a:t>       "binaural": "4-8 Гц (Theta)",</a:t>
            </a:r>
            <a:endParaRPr sz="1100">
              <a:solidFill>
                <a:srgbClr val="351C7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351C75"/>
                </a:solidFill>
                <a:latin typeface="Courier New"/>
                <a:ea typeface="Courier New"/>
                <a:cs typeface="Courier New"/>
                <a:sym typeface="Courier New"/>
              </a:rPr>
              <a:t>       "default_prompt": "Медленные звуки океана с тета-ритмами 6 Гц для медитации",</a:t>
            </a:r>
            <a:endParaRPr sz="1100">
              <a:solidFill>
                <a:srgbClr val="351C7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351C75"/>
                </a:solidFill>
                <a:latin typeface="Courier New"/>
                <a:ea typeface="Courier New"/>
                <a:cs typeface="Courier New"/>
                <a:sym typeface="Courier New"/>
              </a:rPr>
              <a:t>       "examples": ["эмбиент", "ASMR", "поющие чаши"]</a:t>
            </a:r>
            <a:endParaRPr sz="1100">
              <a:solidFill>
                <a:srgbClr val="351C7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351C75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351C7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351C75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351C7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/>
        </p:nvSpPr>
        <p:spPr>
          <a:xfrm>
            <a:off x="1034175" y="137275"/>
            <a:ext cx="6223500" cy="43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351C75"/>
                </a:solidFill>
                <a:latin typeface="Courier New"/>
                <a:ea typeface="Courier New"/>
                <a:cs typeface="Courier New"/>
                <a:sym typeface="Courier New"/>
              </a:rPr>
              <a:t>ai-audio-assistant/</a:t>
            </a:r>
            <a:endParaRPr sz="1300">
              <a:solidFill>
                <a:srgbClr val="351C7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351C75"/>
                </a:solidFill>
                <a:latin typeface="Courier New"/>
                <a:ea typeface="Courier New"/>
                <a:cs typeface="Courier New"/>
                <a:sym typeface="Courier New"/>
              </a:rPr>
              <a:t>│</a:t>
            </a:r>
            <a:endParaRPr sz="1300">
              <a:solidFill>
                <a:srgbClr val="351C7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351C75"/>
                </a:solidFill>
                <a:latin typeface="Courier New"/>
                <a:ea typeface="Courier New"/>
                <a:cs typeface="Courier New"/>
                <a:sym typeface="Courier New"/>
              </a:rPr>
              <a:t>├── audio_utils/</a:t>
            </a:r>
            <a:endParaRPr sz="1300">
              <a:solidFill>
                <a:srgbClr val="351C7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351C75"/>
                </a:solidFill>
                <a:latin typeface="Courier New"/>
                <a:ea typeface="Courier New"/>
                <a:cs typeface="Courier New"/>
                <a:sym typeface="Courier New"/>
              </a:rPr>
              <a:t>│   ├── __init__.py</a:t>
            </a:r>
            <a:endParaRPr sz="1300">
              <a:solidFill>
                <a:srgbClr val="351C7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351C75"/>
                </a:solidFill>
                <a:latin typeface="Courier New"/>
                <a:ea typeface="Courier New"/>
                <a:cs typeface="Courier New"/>
                <a:sym typeface="Courier New"/>
              </a:rPr>
              <a:t>│   ├── generator.py     # Обращение к text to audio</a:t>
            </a:r>
            <a:endParaRPr sz="1300">
              <a:solidFill>
                <a:srgbClr val="351C7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351C75"/>
                </a:solidFill>
                <a:latin typeface="Courier New"/>
                <a:ea typeface="Courier New"/>
                <a:cs typeface="Courier New"/>
                <a:sym typeface="Courier New"/>
              </a:rPr>
              <a:t>│   ├── merger.py        # Объединение сэмплов в один wav файл</a:t>
            </a:r>
            <a:endParaRPr sz="1300">
              <a:solidFill>
                <a:srgbClr val="351C7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351C75"/>
                </a:solidFill>
                <a:latin typeface="Courier New"/>
                <a:ea typeface="Courier New"/>
                <a:cs typeface="Courier New"/>
                <a:sym typeface="Courier New"/>
              </a:rPr>
              <a:t>│   └── temp/            # Аудио результаты</a:t>
            </a:r>
            <a:endParaRPr sz="1300">
              <a:solidFill>
                <a:srgbClr val="351C7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351C75"/>
                </a:solidFill>
                <a:latin typeface="Courier New"/>
                <a:ea typeface="Courier New"/>
                <a:cs typeface="Courier New"/>
                <a:sym typeface="Courier New"/>
              </a:rPr>
              <a:t>│</a:t>
            </a:r>
            <a:endParaRPr sz="1300">
              <a:solidFill>
                <a:srgbClr val="351C7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351C75"/>
                </a:solidFill>
                <a:latin typeface="Courier New"/>
                <a:ea typeface="Courier New"/>
                <a:cs typeface="Courier New"/>
                <a:sym typeface="Courier New"/>
              </a:rPr>
              <a:t>├── llm/</a:t>
            </a:r>
            <a:endParaRPr sz="1300">
              <a:solidFill>
                <a:srgbClr val="351C7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351C75"/>
                </a:solidFill>
                <a:latin typeface="Courier New"/>
                <a:ea typeface="Courier New"/>
                <a:cs typeface="Courier New"/>
                <a:sym typeface="Courier New"/>
              </a:rPr>
              <a:t>│   ├── __init__.py</a:t>
            </a:r>
            <a:endParaRPr sz="1300">
              <a:solidFill>
                <a:srgbClr val="351C7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351C75"/>
                </a:solidFill>
                <a:latin typeface="Courier New"/>
                <a:ea typeface="Courier New"/>
                <a:cs typeface="Courier New"/>
                <a:sym typeface="Courier New"/>
              </a:rPr>
              <a:t>│   ├── advisor.py       # Обращение к llm</a:t>
            </a:r>
            <a:endParaRPr sz="1300">
              <a:solidFill>
                <a:srgbClr val="351C7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351C75"/>
                </a:solidFill>
                <a:latin typeface="Courier New"/>
                <a:ea typeface="Courier New"/>
                <a:cs typeface="Courier New"/>
                <a:sym typeface="Courier New"/>
              </a:rPr>
              <a:t>│   └── cache/         </a:t>
            </a:r>
            <a:endParaRPr sz="1300">
              <a:solidFill>
                <a:srgbClr val="351C7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351C75"/>
                </a:solidFill>
                <a:latin typeface="Courier New"/>
                <a:ea typeface="Courier New"/>
                <a:cs typeface="Courier New"/>
                <a:sym typeface="Courier New"/>
              </a:rPr>
              <a:t>│</a:t>
            </a:r>
            <a:endParaRPr sz="1300">
              <a:solidFill>
                <a:srgbClr val="351C7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351C75"/>
                </a:solidFill>
                <a:latin typeface="Courier New"/>
                <a:ea typeface="Courier New"/>
                <a:cs typeface="Courier New"/>
                <a:sym typeface="Courier New"/>
              </a:rPr>
              <a:t>├── prompts/</a:t>
            </a:r>
            <a:endParaRPr sz="1300">
              <a:solidFill>
                <a:srgbClr val="351C7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351C75"/>
                </a:solidFill>
                <a:latin typeface="Courier New"/>
                <a:ea typeface="Courier New"/>
                <a:cs typeface="Courier New"/>
                <a:sym typeface="Courier New"/>
              </a:rPr>
              <a:t>│   └── modes.json      # Шаблоны режимов</a:t>
            </a:r>
            <a:endParaRPr sz="1300">
              <a:solidFill>
                <a:srgbClr val="351C7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351C75"/>
                </a:solidFill>
                <a:latin typeface="Courier New"/>
                <a:ea typeface="Courier New"/>
                <a:cs typeface="Courier New"/>
                <a:sym typeface="Courier New"/>
              </a:rPr>
              <a:t>│</a:t>
            </a:r>
            <a:endParaRPr sz="1300">
              <a:solidFill>
                <a:srgbClr val="351C7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351C75"/>
                </a:solidFill>
                <a:latin typeface="Courier New"/>
                <a:ea typeface="Courier New"/>
                <a:cs typeface="Courier New"/>
                <a:sym typeface="Courier New"/>
              </a:rPr>
              <a:t>├── config.py           # Централизованная конфигурация</a:t>
            </a:r>
            <a:endParaRPr sz="1300">
              <a:solidFill>
                <a:srgbClr val="351C7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351C75"/>
                </a:solidFill>
                <a:latin typeface="Courier New"/>
                <a:ea typeface="Courier New"/>
                <a:cs typeface="Courier New"/>
                <a:sym typeface="Courier New"/>
              </a:rPr>
              <a:t>├── app.py              # Streamlit интерфейс</a:t>
            </a:r>
            <a:endParaRPr sz="1300">
              <a:solidFill>
                <a:srgbClr val="351C7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351C75"/>
                </a:solidFill>
                <a:latin typeface="Courier New"/>
                <a:ea typeface="Courier New"/>
                <a:cs typeface="Courier New"/>
                <a:sym typeface="Courier New"/>
              </a:rPr>
              <a:t>├── requirements.txt    # Зависимости</a:t>
            </a:r>
            <a:endParaRPr sz="1300">
              <a:solidFill>
                <a:srgbClr val="351C7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351C75"/>
                </a:solidFill>
                <a:latin typeface="Courier New"/>
                <a:ea typeface="Courier New"/>
                <a:cs typeface="Courier New"/>
                <a:sym typeface="Courier New"/>
              </a:rPr>
              <a:t>└── README.md           # Инструкции</a:t>
            </a:r>
            <a:endParaRPr sz="1300">
              <a:solidFill>
                <a:srgbClr val="351C7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