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f808d7da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f808d7da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21bc02c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21bc02c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1bc02ca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1bc02c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1bc02c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1bc02c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21bc02ca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21bc02ca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f808d7da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f808d7da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21bc02c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21bc02c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21bc02c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21bc02c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21bc02ca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21bc02c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21bc02c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21bc02c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f8419ba80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f8419ba80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21bc02ca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21bc02ca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f808d7da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f808d7da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21bc02c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21bc02c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21bc02ca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21bc02ca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21bc02c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21bc02c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21bc02ca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21bc02ca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21bc02ca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21bc02ca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21bc02ca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21bc02ca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21bc02ca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21bc02ca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21bc02ca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21bc02ca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f8419ba80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f8419ba80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245389b9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245389b9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f8419ba8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f8419ba8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f8419ba8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f8419ba8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f8419ba8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f8419ba8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f808d7da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f808d7da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8419ba8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8419ba8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f8419ba80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f8419ba80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8419ba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8419ba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f8419ba8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f8419ba8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f808d7da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f808d7da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78125" y="3001450"/>
            <a:ext cx="7097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hr" sz="2600"/>
              <a:t>Šime Batović, Andrija Mandić, Stjepan Požgaj</a:t>
            </a:r>
            <a:endParaRPr sz="2600"/>
          </a:p>
        </p:txBody>
      </p:sp>
      <p:pic>
        <p:nvPicPr>
          <p:cNvPr id="55" name="Google Shape;55;p13"/>
          <p:cNvPicPr preferRelativeResize="0"/>
          <p:nvPr/>
        </p:nvPicPr>
        <p:blipFill>
          <a:blip r:embed="rId3">
            <a:alphaModFix/>
          </a:blip>
          <a:stretch>
            <a:fillRect/>
          </a:stretch>
        </p:blipFill>
        <p:spPr>
          <a:xfrm>
            <a:off x="5883000" y="511125"/>
            <a:ext cx="3147675" cy="2360750"/>
          </a:xfrm>
          <a:prstGeom prst="rect">
            <a:avLst/>
          </a:prstGeom>
          <a:noFill/>
          <a:ln>
            <a:noFill/>
          </a:ln>
        </p:spPr>
      </p:pic>
      <p:sp>
        <p:nvSpPr>
          <p:cNvPr id="56" name="Google Shape;56;p13"/>
          <p:cNvSpPr txBox="1"/>
          <p:nvPr>
            <p:ph type="ctrTitle"/>
          </p:nvPr>
        </p:nvSpPr>
        <p:spPr>
          <a:xfrm>
            <a:off x="230525" y="1337350"/>
            <a:ext cx="6159300" cy="1013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hr"/>
              <a:t>Najduži put u grafu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Stabla</a:t>
            </a:r>
            <a:endParaRPr/>
          </a:p>
        </p:txBody>
      </p:sp>
      <p:pic>
        <p:nvPicPr>
          <p:cNvPr id="113" name="Google Shape;113;p22"/>
          <p:cNvPicPr preferRelativeResize="0"/>
          <p:nvPr/>
        </p:nvPicPr>
        <p:blipFill>
          <a:blip r:embed="rId3">
            <a:alphaModFix/>
          </a:blip>
          <a:stretch>
            <a:fillRect/>
          </a:stretch>
        </p:blipFill>
        <p:spPr>
          <a:xfrm>
            <a:off x="1944675" y="1017725"/>
            <a:ext cx="5254650" cy="39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Hamiltonovi</a:t>
            </a:r>
            <a:endParaRPr/>
          </a:p>
        </p:txBody>
      </p:sp>
      <p:pic>
        <p:nvPicPr>
          <p:cNvPr id="139" name="Google Shape;139;p27"/>
          <p:cNvPicPr preferRelativeResize="0"/>
          <p:nvPr/>
        </p:nvPicPr>
        <p:blipFill>
          <a:blip r:embed="rId3">
            <a:alphaModFix/>
          </a:blip>
          <a:stretch>
            <a:fillRect/>
          </a:stretch>
        </p:blipFill>
        <p:spPr>
          <a:xfrm>
            <a:off x="2024683" y="1017725"/>
            <a:ext cx="5094634"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45" name="Google Shape;145;p28"/>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51" name="Google Shape;151;p29"/>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57" name="Google Shape;157;p30"/>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1"/>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63" name="Google Shape;163;p31"/>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Opis problema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sz="1600"/>
              <a:t>U ovom projektu promatramo neusmjerene netežinske grafove i tražimo put najveće moguće duljine. Problem najdužeg puta u općenitom grafu pripada klasi NP-teških problema.</a:t>
            </a:r>
            <a:endParaRPr sz="1600"/>
          </a:p>
          <a:p>
            <a:pPr indent="0" lvl="0" marL="0" rtl="0" algn="l">
              <a:spcBef>
                <a:spcPts val="1200"/>
              </a:spcBef>
              <a:spcAft>
                <a:spcPts val="0"/>
              </a:spcAft>
              <a:buNone/>
            </a:pPr>
            <a:r>
              <a:rPr lang="hr" sz="1600"/>
              <a:t>Fokusiramo se na 3 vrste grafova: stabla, grafove koji imaju Hamiltonov put te generičke povezane grafove s proizvoljnim rasporedom bridova.</a:t>
            </a:r>
            <a:endParaRPr sz="1600"/>
          </a:p>
          <a:p>
            <a:pPr indent="0" lvl="0" marL="0" rtl="0" algn="l">
              <a:spcBef>
                <a:spcPts val="1200"/>
              </a:spcBef>
              <a:spcAft>
                <a:spcPts val="1200"/>
              </a:spcAft>
              <a:buNone/>
            </a:pPr>
            <a:r>
              <a:rPr lang="hr" sz="1600"/>
              <a:t>Promatrali smo grafove različitih veličina; od malih s tek 10 vrhova do onih s 10000 vrhova i 50000 bridova.</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2"/>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69" name="Google Shape;169;p32"/>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Generički</a:t>
            </a:r>
            <a:endParaRPr/>
          </a:p>
        </p:txBody>
      </p:sp>
      <p:pic>
        <p:nvPicPr>
          <p:cNvPr id="175" name="Google Shape;175;p33"/>
          <p:cNvPicPr preferRelativeResize="0"/>
          <p:nvPr/>
        </p:nvPicPr>
        <p:blipFill>
          <a:blip r:embed="rId3">
            <a:alphaModFix/>
          </a:blip>
          <a:stretch>
            <a:fillRect/>
          </a:stretch>
        </p:blipFill>
        <p:spPr>
          <a:xfrm>
            <a:off x="2024683" y="1017725"/>
            <a:ext cx="5094634"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4"/>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81" name="Google Shape;181;p34"/>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5"/>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87" name="Google Shape;187;p35"/>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6"/>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93" name="Google Shape;193;p36"/>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7"/>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199" name="Google Shape;199;p37"/>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8"/>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205" name="Google Shape;205;p38"/>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9"/>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211" name="Google Shape;211;p39"/>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0"/>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217" name="Google Shape;217;p40"/>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41"/>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223" name="Google Shape;223;p41"/>
          <p:cNvPicPr preferRelativeResize="0"/>
          <p:nvPr/>
        </p:nvPicPr>
        <p:blipFill>
          <a:blip r:embed="rId4">
            <a:alphaModFix/>
          </a:blip>
          <a:stretch>
            <a:fillRect/>
          </a:stretch>
        </p:blipFill>
        <p:spPr>
          <a:xfrm>
            <a:off x="4572000" y="914400"/>
            <a:ext cx="4419600" cy="3314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Modeliranje rješenja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sz="1600"/>
              <a:t>Jednostavnim e</a:t>
            </a:r>
            <a:r>
              <a:rPr lang="hr" sz="1600"/>
              <a:t>gzaktnim algoritmom temeljenim na dinamičkom programiranju postižemo točno rješenje, no složenost mu je eksponencijalna - </a:t>
            </a:r>
            <a:r>
              <a:rPr lang="hr" sz="1600"/>
              <a:t>O(              )</a:t>
            </a:r>
            <a:r>
              <a:rPr lang="hr" sz="1600"/>
              <a:t>, za graf s V čvorova, što je neprihvatljivo već za grafove s 30-ak čvorova.</a:t>
            </a:r>
            <a:endParaRPr sz="1600"/>
          </a:p>
          <a:p>
            <a:pPr indent="0" lvl="0" marL="0" rtl="0" algn="l">
              <a:spcBef>
                <a:spcPts val="1200"/>
              </a:spcBef>
              <a:spcAft>
                <a:spcPts val="0"/>
              </a:spcAft>
              <a:buNone/>
            </a:pPr>
            <a:r>
              <a:rPr lang="hr" sz="1600"/>
              <a:t>Problem smo rješavali genetskim algoritmima. Radi specifičnosti problema, generiranje početne populacije igra veliku ulogu te bitno utječe na kvalitetu rješenja. Također, populacije brzo konvergiraju te je bitan dobar odabir funkcija križanja i mutacije.</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descr="{&quot;type&quot;:&quot;$&quot;,&quot;backgroundColorModified&quot;:false,&quot;aid&quot;:null,&quot;id&quot;:&quot;1&quot;,&quot;font&quot;:{&quot;family&quot;:&quot;Arial&quot;,&quot;color&quot;:&quot;#595959&quot;,&quot;size&quot;:16},&quot;backgroundColor&quot;:&quot;#FFFFFF&quot;,&quot;code&quot;:&quot;$2^{V}*\\,V^{2}$&quot;,&quot;ts&quot;:1618490581585,&quot;cs&quot;:&quot;DxWpIvYSm7t2TY4nfuyTdw==&quot;,&quot;size&quot;:{&quot;width&quot;:80.83333333333333,&quot;height&quot;:21.333333333333332}}" id="69" name="Google Shape;69;p15"/>
          <p:cNvPicPr preferRelativeResize="0"/>
          <p:nvPr/>
        </p:nvPicPr>
        <p:blipFill>
          <a:blip r:embed="rId3">
            <a:alphaModFix/>
          </a:blip>
          <a:stretch>
            <a:fillRect/>
          </a:stretch>
        </p:blipFill>
        <p:spPr>
          <a:xfrm>
            <a:off x="5418900" y="1541900"/>
            <a:ext cx="769938" cy="203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Komentar dobivenih rezultata</a:t>
            </a:r>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hr" sz="1600">
                <a:solidFill>
                  <a:schemeClr val="dk1"/>
                </a:solidFill>
              </a:rPr>
              <a:t>budući da se naše generiranje početne populacije idejno temelji na algoritmu za najdulji put u stablu, očekivano, u slučaju kad je graf stablo, genetski algoritam pronalazi optimalno rješenje</a:t>
            </a:r>
            <a:endParaRPr sz="1600">
              <a:solidFill>
                <a:schemeClr val="dk1"/>
              </a:solidFill>
            </a:endParaRPr>
          </a:p>
          <a:p>
            <a:pPr indent="-330200" lvl="0" marL="457200" rtl="0" algn="l">
              <a:spcBef>
                <a:spcPts val="0"/>
              </a:spcBef>
              <a:spcAft>
                <a:spcPts val="0"/>
              </a:spcAft>
              <a:buClr>
                <a:schemeClr val="dk1"/>
              </a:buClr>
              <a:buSzPts val="1600"/>
              <a:buChar char="●"/>
            </a:pPr>
            <a:r>
              <a:rPr lang="hr" sz="1600">
                <a:solidFill>
                  <a:schemeClr val="dk1"/>
                </a:solidFill>
              </a:rPr>
              <a:t>genetski algoritam je u svim slučajevima osjetno bolji od običnog DFS rješenja</a:t>
            </a:r>
            <a:endParaRPr sz="1600">
              <a:solidFill>
                <a:schemeClr val="dk1"/>
              </a:solidFill>
            </a:endParaRPr>
          </a:p>
          <a:p>
            <a:pPr indent="-342900" lvl="0" marL="457200" rtl="0" algn="l">
              <a:spcBef>
                <a:spcPts val="0"/>
              </a:spcBef>
              <a:spcAft>
                <a:spcPts val="0"/>
              </a:spcAft>
              <a:buClr>
                <a:schemeClr val="dk1"/>
              </a:buClr>
              <a:buSzPts val="1800"/>
              <a:buChar char="●"/>
            </a:pPr>
            <a:r>
              <a:rPr lang="hr" sz="1600">
                <a:solidFill>
                  <a:schemeClr val="dk1"/>
                </a:solidFill>
              </a:rPr>
              <a:t>rješenje iz članka [2] je u svim slučajevima jednako dobro ili bolje od našeg genetskog algoritma, no relativna razlika duljina najdužih pronađenih putova se smanjuje što je veći omjer bridova i čvorova u grafu, tj. što je graf gušć</a:t>
            </a:r>
            <a:r>
              <a:rPr lang="hr">
                <a:solidFill>
                  <a:schemeClr val="dk1"/>
                </a:solidFill>
              </a:rPr>
              <a:t>i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Implementacija grafičkog sučelja</a:t>
            </a:r>
            <a:endParaRPr/>
          </a:p>
        </p:txBody>
      </p:sp>
      <p:sp>
        <p:nvSpPr>
          <p:cNvPr id="235" name="Google Shape;23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sz="1600"/>
              <a:t>Grafičko sučelje smo implementirali koristeći Visual Studio 2019, konkretno Windows forme (C#) koje pozivaju C++ skripte i međusobno razmjenjuju poruke koje se ispisuju u grafičkom sučelju</a:t>
            </a:r>
            <a:r>
              <a:rPr lang="hr" sz="1600"/>
              <a:t>. Zbog tog pozivanja, razmjene poruka, drugačijeg kompajliranja C++ koda i same implementacije Windows formi dogodio se veliki pad brzine izvođenja, ono sada traje i više nego </a:t>
            </a:r>
            <a:r>
              <a:rPr b="1" lang="hr" sz="1600"/>
              <a:t>10 puta duže </a:t>
            </a:r>
            <a:r>
              <a:rPr lang="hr" sz="1600"/>
              <a:t>nego na Linuxu. Zbog duljine izvođenja smo smanjili broj generacija na 20, dok smo na linuxu dobivali bolje rezultate s 50 generacija.</a:t>
            </a:r>
            <a:endParaRPr sz="1600"/>
          </a:p>
          <a:p>
            <a:pPr indent="0" lvl="0" marL="0" rtl="0" algn="l">
              <a:spcBef>
                <a:spcPts val="1200"/>
              </a:spcBef>
              <a:spcAft>
                <a:spcPts val="1200"/>
              </a:spcAft>
              <a:buNone/>
            </a:pPr>
            <a:r>
              <a:rPr lang="hr" sz="1600"/>
              <a:t>Problem je i ograničenost stack memorije kod Visual Studia. Pri pokretanju većih primjera (&gt;5000 vrhova) događa se </a:t>
            </a:r>
            <a:r>
              <a:rPr i="1" lang="hr" sz="1600"/>
              <a:t>System.stack.overflow </a:t>
            </a:r>
            <a:r>
              <a:rPr lang="hr" sz="1600"/>
              <a:t>koji se na Linuxu nije događao.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333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Izgled grafičkog sučelja</a:t>
            </a:r>
            <a:endParaRPr/>
          </a:p>
        </p:txBody>
      </p:sp>
      <p:sp>
        <p:nvSpPr>
          <p:cNvPr id="241" name="Google Shape;241;p44"/>
          <p:cNvSpPr txBox="1"/>
          <p:nvPr/>
        </p:nvSpPr>
        <p:spPr>
          <a:xfrm>
            <a:off x="173525" y="1834325"/>
            <a:ext cx="2962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hr" sz="1600"/>
              <a:t>Korisnik pritiskom na gumb </a:t>
            </a:r>
            <a:r>
              <a:rPr i="1" lang="hr" sz="1600"/>
              <a:t>Otvori </a:t>
            </a:r>
            <a:r>
              <a:rPr lang="hr" sz="1600"/>
              <a:t>bira jedan od testova iz direktorija </a:t>
            </a:r>
            <a:r>
              <a:rPr i="1" lang="hr" sz="1600"/>
              <a:t>test </a:t>
            </a:r>
            <a:r>
              <a:rPr lang="hr" sz="1600"/>
              <a:t>te klikom na gumb </a:t>
            </a:r>
            <a:r>
              <a:rPr i="1" lang="hr" sz="1600"/>
              <a:t>Pokreni </a:t>
            </a:r>
            <a:r>
              <a:rPr lang="hr" sz="1600"/>
              <a:t>započinje program čiji se ispis nalazi u donjem tekstualnom okviru.</a:t>
            </a:r>
            <a:endParaRPr sz="1600"/>
          </a:p>
        </p:txBody>
      </p:sp>
      <p:pic>
        <p:nvPicPr>
          <p:cNvPr id="242" name="Google Shape;242;p44"/>
          <p:cNvPicPr preferRelativeResize="0"/>
          <p:nvPr/>
        </p:nvPicPr>
        <p:blipFill>
          <a:blip r:embed="rId3">
            <a:alphaModFix/>
          </a:blip>
          <a:stretch>
            <a:fillRect/>
          </a:stretch>
        </p:blipFill>
        <p:spPr>
          <a:xfrm>
            <a:off x="3288125" y="1058575"/>
            <a:ext cx="5693450" cy="3932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Literatura</a:t>
            </a:r>
            <a:endParaRPr/>
          </a:p>
        </p:txBody>
      </p:sp>
      <p:sp>
        <p:nvSpPr>
          <p:cNvPr id="248" name="Google Shape;248;p45"/>
          <p:cNvSpPr txBox="1"/>
          <p:nvPr>
            <p:ph idx="1" type="body"/>
          </p:nvPr>
        </p:nvSpPr>
        <p:spPr>
          <a:xfrm>
            <a:off x="311700" y="13755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hr">
                <a:solidFill>
                  <a:schemeClr val="dk1"/>
                </a:solidFill>
              </a:rPr>
              <a:t>[1] R. Rocha, D. Portugal, C.H. Antunes: </a:t>
            </a:r>
            <a:r>
              <a:rPr i="1" lang="hr">
                <a:solidFill>
                  <a:schemeClr val="dk1"/>
                </a:solidFill>
              </a:rPr>
              <a:t>A Study of Genetic Algorithms for Approximating the Longest Path in Generic Graphs</a:t>
            </a:r>
            <a:endParaRPr i="1">
              <a:solidFill>
                <a:schemeClr val="dk1"/>
              </a:solidFill>
            </a:endParaRPr>
          </a:p>
          <a:p>
            <a:pPr indent="-342900" lvl="0" marL="457200" rtl="0" algn="l">
              <a:spcBef>
                <a:spcPts val="0"/>
              </a:spcBef>
              <a:spcAft>
                <a:spcPts val="0"/>
              </a:spcAft>
              <a:buClr>
                <a:schemeClr val="dk1"/>
              </a:buClr>
              <a:buSzPts val="1800"/>
              <a:buChar char="●"/>
            </a:pPr>
            <a:r>
              <a:rPr lang="hr">
                <a:solidFill>
                  <a:schemeClr val="dk1"/>
                </a:solidFill>
              </a:rPr>
              <a:t>[2] Miguel Raggi: </a:t>
            </a:r>
            <a:r>
              <a:rPr i="1" lang="hr">
                <a:solidFill>
                  <a:schemeClr val="dk1"/>
                </a:solidFill>
              </a:rPr>
              <a:t>Finding long simple paths in a weighted digraph using pseudo-topological orderings</a:t>
            </a:r>
            <a:r>
              <a:rPr lang="hr">
                <a:solidFill>
                  <a:schemeClr val="dk1"/>
                </a:solidFill>
              </a:rPr>
              <a:t>, </a:t>
            </a:r>
            <a:br>
              <a:rPr lang="hr">
                <a:solidFill>
                  <a:schemeClr val="dk1"/>
                </a:solidFill>
              </a:rPr>
            </a:br>
            <a:r>
              <a:rPr lang="hr">
                <a:solidFill>
                  <a:schemeClr val="dk1"/>
                </a:solidFill>
              </a:rPr>
              <a:t>github: </a:t>
            </a:r>
            <a:r>
              <a:rPr i="1" lang="hr">
                <a:solidFill>
                  <a:schemeClr val="dk1"/>
                </a:solidFill>
              </a:rPr>
              <a:t>https://github.com/mraggi/LongestSimplePath</a:t>
            </a:r>
            <a:endParaRPr i="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Modeliranje rješenja</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hr" sz="1400"/>
              <a:t>Reprezentacija grafa: popis susjedstva, za svaki vrh pamtimo popis s njim povezanih vrhova.</a:t>
            </a:r>
            <a:endParaRPr sz="1400"/>
          </a:p>
          <a:p>
            <a:pPr indent="0" lvl="0" marL="0" rtl="0" algn="l">
              <a:lnSpc>
                <a:spcPct val="100000"/>
              </a:lnSpc>
              <a:spcBef>
                <a:spcPts val="1200"/>
              </a:spcBef>
              <a:spcAft>
                <a:spcPts val="0"/>
              </a:spcAft>
              <a:buNone/>
            </a:pPr>
            <a:r>
              <a:rPr lang="hr" sz="1400"/>
              <a:t>Reprezentacija rješenja: vektor cijelih brojeva koji određuje traženi put.</a:t>
            </a:r>
            <a:endParaRPr sz="1400"/>
          </a:p>
          <a:p>
            <a:pPr indent="0" lvl="0" marL="0" rtl="0" algn="l">
              <a:lnSpc>
                <a:spcPct val="100000"/>
              </a:lnSpc>
              <a:spcBef>
                <a:spcPts val="1200"/>
              </a:spcBef>
              <a:spcAft>
                <a:spcPts val="0"/>
              </a:spcAft>
              <a:buNone/>
            </a:pPr>
            <a:r>
              <a:rPr i="1" lang="hr" sz="1400"/>
              <a:t>Fitness</a:t>
            </a:r>
            <a:r>
              <a:rPr lang="hr" sz="1400"/>
              <a:t> vrijednost jedinke - duljina puta. Budući da radimo s netežinskim grafovima, tj. pretpostavljamo da su svi bridovi težine 1, taj broj je jednak broju vrhova na putu.</a:t>
            </a:r>
            <a:endParaRPr sz="1400"/>
          </a:p>
          <a:p>
            <a:pPr indent="0" lvl="0" marL="0" rtl="0" algn="l">
              <a:spcBef>
                <a:spcPts val="1200"/>
              </a:spcBef>
              <a:spcAft>
                <a:spcPts val="0"/>
              </a:spcAft>
              <a:buNone/>
            </a:pPr>
            <a:r>
              <a:rPr lang="hr" sz="1400"/>
              <a:t>Klasa Individual predstavlja jedno rješenje problema - put, te implementira križanje s drugom jedinkom i mutaciju nad odgovarajućim putom. </a:t>
            </a:r>
            <a:endParaRPr sz="1400"/>
          </a:p>
          <a:p>
            <a:pPr indent="0" lvl="0" marL="0" rtl="0" algn="l">
              <a:spcBef>
                <a:spcPts val="1200"/>
              </a:spcBef>
              <a:spcAft>
                <a:spcPts val="0"/>
              </a:spcAft>
              <a:buNone/>
            </a:pPr>
            <a:r>
              <a:rPr lang="hr" sz="1400"/>
              <a:t>Klasa Population sadrži trenutnu populaciju jedinki. Implementira kontrolu toka pri stvaranju nove populacije - odrađuje selekciju, poziva mutaciju i križanja nad određenim jedinkama. Nakon što stvori novi skup jedinki, pohranjuje ih te nam služi kao polazna točka u novoj iteraciji.</a:t>
            </a:r>
            <a:endParaRPr sz="1400"/>
          </a:p>
          <a:p>
            <a:pPr indent="0" lvl="0" marL="0" rtl="0" algn="l">
              <a:spcBef>
                <a:spcPts val="1200"/>
              </a:spcBef>
              <a:spcAft>
                <a:spcPts val="1200"/>
              </a:spcAft>
              <a:buNone/>
            </a:pPr>
            <a:r>
              <a:rPr lang="hr" sz="1400"/>
              <a:t>Veličina populacije iznosi 30 jedinki. Broj generacija postavljen je na 50. U novu generaciju prelazi 10% najboljih jedinki iz prethodne generacije.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Generiranje početne populacije</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sz="1600" u="sng"/>
              <a:t>Metoda1:</a:t>
            </a:r>
            <a:r>
              <a:rPr lang="hr" sz="1600"/>
              <a:t> Krećemo od proizvoljnog vrha A, te generiramo put tako da prelazimo na jedan od njemu susjednih vrhova. To ponavljamo dok ne dođemo do vrha iz kojeg ne možemo više posjetiti niti jedan neposjećeni vrh. Odabir sljedećeg vrha kojeg ćemo dodati u put biramo na slučajan način iz skupa neposjećenih susjednih vrhova, proporcionalno njihovim stupnjevima. Konkretno, ako vrh ima samo dva susjeda, čiji su stupnjevi redom 3 i 1, vjerojatnost prelaska na prvog je 75%, a na drugog 25%. </a:t>
            </a:r>
            <a:endParaRPr sz="1600"/>
          </a:p>
          <a:p>
            <a:pPr indent="0" lvl="0" marL="0" rtl="0" algn="l">
              <a:spcBef>
                <a:spcPts val="1200"/>
              </a:spcBef>
              <a:spcAft>
                <a:spcPts val="1200"/>
              </a:spcAft>
              <a:buNone/>
            </a:pPr>
            <a:r>
              <a:rPr lang="hr" sz="1600"/>
              <a:t>Od početnog vrha A opisanim smo načinom završili u vrhu B. Ako je stupanj vrha A bio barem 2, ideja je provesti isti algoritam u “drugom smjeru”, pazeći da je posjetimo vrhove s pronađenog puta A-B. Na taj način dobivamo put A-C te je krajnji rezultat put C-A-B.</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hr"/>
              <a:t>Generiranje početne populacije</a:t>
            </a:r>
            <a:endParaRPr/>
          </a:p>
        </p:txBody>
      </p:sp>
      <p:sp>
        <p:nvSpPr>
          <p:cNvPr id="87" name="Google Shape;87;p18"/>
          <p:cNvSpPr txBox="1"/>
          <p:nvPr>
            <p:ph idx="1" type="body"/>
          </p:nvPr>
        </p:nvSpPr>
        <p:spPr>
          <a:xfrm>
            <a:off x="311700" y="1152475"/>
            <a:ext cx="8520600" cy="32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sz="1600" u="sng"/>
              <a:t>Metoda2:</a:t>
            </a:r>
            <a:r>
              <a:rPr lang="hr" sz="1600"/>
              <a:t> Nasumično odabiremo početni čvor A iz kojeg ćemo pokrenuti DFS-obilazak grafa. U DFS-u nasumičnim poretkom posjećujemo još ne posjećene susjede. Kad na taj način obiđemo sve čvorove grafa možemo rekonstruirati tzv. DFS-stablo u kojem ostaju samo bridovi preko kojih se algoritam širio. U tom stablu možemo egzaktno odrediti najdulji put na način da pronađemo najudaljeniji čvor od čvora A, nazovimo ga B, te nakon toga najudaljeniji čvor od čvora B, nazovimo ga C. Najdulji put u ovom razapinjućem stablu je upravo put A-C.</a:t>
            </a:r>
            <a:endParaRPr sz="1600"/>
          </a:p>
          <a:p>
            <a:pPr indent="0" lvl="0" marL="0" rtl="0" algn="l">
              <a:spcBef>
                <a:spcPts val="1200"/>
              </a:spcBef>
              <a:spcAft>
                <a:spcPts val="1200"/>
              </a:spcAft>
              <a:buClr>
                <a:schemeClr val="dk1"/>
              </a:buClr>
              <a:buSzPts val="1100"/>
              <a:buFont typeface="Arial"/>
              <a:buNone/>
            </a:pPr>
            <a:r>
              <a:rPr lang="hr" sz="1600"/>
              <a:t>Za generiranje početne populacije kod genetskog algoritma koristili smo Metodu1 i Metodu2. Time smo dobili skupo potencijalnih jedinki, te smo uzimanjem najboljih POPULATION_SIZE jedinki dobili početnu populaciju.</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Križanje</a:t>
            </a:r>
            <a:endParaRPr/>
          </a:p>
        </p:txBody>
      </p:sp>
      <p:sp>
        <p:nvSpPr>
          <p:cNvPr id="93" name="Google Shape;93;p19"/>
          <p:cNvSpPr txBox="1"/>
          <p:nvPr>
            <p:ph idx="1" type="body"/>
          </p:nvPr>
        </p:nvSpPr>
        <p:spPr>
          <a:xfrm>
            <a:off x="311700" y="17271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hr" sz="5380"/>
              <a:t>Križanje vršimo tako da 24 puta (80% veličine populacije) slučajno biramo dva različita puta iz 70% najboljih puteva u populaciji. </a:t>
            </a:r>
            <a:endParaRPr sz="5380"/>
          </a:p>
          <a:p>
            <a:pPr indent="0" lvl="0" marL="0" rtl="0" algn="l">
              <a:spcBef>
                <a:spcPts val="1200"/>
              </a:spcBef>
              <a:spcAft>
                <a:spcPts val="0"/>
              </a:spcAft>
              <a:buNone/>
            </a:pPr>
            <a:r>
              <a:rPr lang="hr" sz="5380"/>
              <a:t>Križanje smo implementirali tako da tražimo prvu i zadnju točku u kojoj se sijeku putovi te spajamo segmente putova prije, između i nakon tih točki. Za demonstraciju pogledajmo gornju sliku. Te točke bi bile A i B. u prvom slučaju startamo od crvenog puta i dobivamo 3 nova puta:</a:t>
            </a:r>
            <a:endParaRPr sz="5380"/>
          </a:p>
          <a:p>
            <a:pPr indent="0" lvl="0" marL="0" rtl="0" algn="l">
              <a:spcBef>
                <a:spcPts val="1200"/>
              </a:spcBef>
              <a:spcAft>
                <a:spcPts val="0"/>
              </a:spcAft>
              <a:buNone/>
            </a:pPr>
            <a:r>
              <a:rPr lang="hr" sz="5380">
                <a:solidFill>
                  <a:srgbClr val="FF0000"/>
                </a:solidFill>
              </a:rPr>
              <a:t>--</a:t>
            </a:r>
            <a:r>
              <a:rPr lang="hr" sz="5380">
                <a:solidFill>
                  <a:srgbClr val="000000"/>
                </a:solidFill>
              </a:rPr>
              <a:t>A</a:t>
            </a:r>
            <a:r>
              <a:rPr lang="hr" sz="5380">
                <a:solidFill>
                  <a:srgbClr val="0000FF"/>
                </a:solidFill>
              </a:rPr>
              <a:t>--</a:t>
            </a:r>
            <a:r>
              <a:rPr lang="hr" sz="5380">
                <a:solidFill>
                  <a:srgbClr val="000000"/>
                </a:solidFill>
              </a:rPr>
              <a:t>B</a:t>
            </a:r>
            <a:r>
              <a:rPr lang="hr" sz="5380">
                <a:solidFill>
                  <a:srgbClr val="FF0000"/>
                </a:solidFill>
              </a:rPr>
              <a:t>--</a:t>
            </a:r>
            <a:r>
              <a:rPr lang="hr" sz="5380">
                <a:solidFill>
                  <a:srgbClr val="000000"/>
                </a:solidFill>
              </a:rPr>
              <a:t>,	</a:t>
            </a:r>
            <a:r>
              <a:rPr lang="hr" sz="5380">
                <a:solidFill>
                  <a:srgbClr val="FF0000"/>
                </a:solidFill>
              </a:rPr>
              <a:t>--</a:t>
            </a:r>
            <a:r>
              <a:rPr lang="hr" sz="5380">
                <a:solidFill>
                  <a:srgbClr val="000000"/>
                </a:solidFill>
              </a:rPr>
              <a:t>A</a:t>
            </a:r>
            <a:r>
              <a:rPr lang="hr" sz="5380">
                <a:solidFill>
                  <a:srgbClr val="0000FF"/>
                </a:solidFill>
              </a:rPr>
              <a:t>--</a:t>
            </a:r>
            <a:r>
              <a:rPr lang="hr" sz="5380">
                <a:solidFill>
                  <a:srgbClr val="000000"/>
                </a:solidFill>
              </a:rPr>
              <a:t>B</a:t>
            </a:r>
            <a:r>
              <a:rPr lang="hr" sz="5380">
                <a:solidFill>
                  <a:srgbClr val="0000FF"/>
                </a:solidFill>
              </a:rPr>
              <a:t>--</a:t>
            </a:r>
            <a:r>
              <a:rPr lang="hr" sz="5380">
                <a:solidFill>
                  <a:srgbClr val="000000"/>
                </a:solidFill>
              </a:rPr>
              <a:t>,	</a:t>
            </a:r>
            <a:r>
              <a:rPr lang="hr" sz="5380">
                <a:solidFill>
                  <a:srgbClr val="0000FF"/>
                </a:solidFill>
              </a:rPr>
              <a:t>--</a:t>
            </a:r>
            <a:r>
              <a:rPr lang="hr" sz="5380">
                <a:solidFill>
                  <a:srgbClr val="000000"/>
                </a:solidFill>
              </a:rPr>
              <a:t>A</a:t>
            </a:r>
            <a:r>
              <a:rPr lang="hr" sz="5380">
                <a:solidFill>
                  <a:srgbClr val="0000FF"/>
                </a:solidFill>
              </a:rPr>
              <a:t>--</a:t>
            </a:r>
            <a:r>
              <a:rPr lang="hr" sz="5380">
                <a:solidFill>
                  <a:srgbClr val="000000"/>
                </a:solidFill>
              </a:rPr>
              <a:t>B</a:t>
            </a:r>
            <a:r>
              <a:rPr lang="hr" sz="5380">
                <a:solidFill>
                  <a:srgbClr val="FF0000"/>
                </a:solidFill>
              </a:rPr>
              <a:t>--</a:t>
            </a:r>
            <a:r>
              <a:rPr lang="hr" sz="5380">
                <a:solidFill>
                  <a:srgbClr val="000000"/>
                </a:solidFill>
              </a:rPr>
              <a:t>  </a:t>
            </a:r>
            <a:r>
              <a:rPr lang="hr" sz="5380">
                <a:solidFill>
                  <a:srgbClr val="6A737D"/>
                </a:solidFill>
              </a:rPr>
              <a:t>(boja označava koji put na tom segmentu uzimamo).</a:t>
            </a:r>
            <a:endParaRPr sz="5380">
              <a:solidFill>
                <a:srgbClr val="6A737D"/>
              </a:solidFill>
            </a:endParaRPr>
          </a:p>
          <a:p>
            <a:pPr indent="0" lvl="0" marL="0" rtl="0" algn="l">
              <a:spcBef>
                <a:spcPts val="1200"/>
              </a:spcBef>
              <a:spcAft>
                <a:spcPts val="0"/>
              </a:spcAft>
              <a:buNone/>
            </a:pPr>
            <a:r>
              <a:rPr lang="hr" sz="5380">
                <a:solidFill>
                  <a:srgbClr val="6A737D"/>
                </a:solidFill>
              </a:rPr>
              <a:t>Nakon toga isto tako startamo od drugog puta i dobivamo:</a:t>
            </a:r>
            <a:endParaRPr sz="5380">
              <a:solidFill>
                <a:srgbClr val="6A737D"/>
              </a:solidFill>
            </a:endParaRPr>
          </a:p>
          <a:p>
            <a:pPr indent="0" lvl="0" marL="0" rtl="0" algn="l">
              <a:spcBef>
                <a:spcPts val="1200"/>
              </a:spcBef>
              <a:spcAft>
                <a:spcPts val="0"/>
              </a:spcAft>
              <a:buNone/>
            </a:pPr>
            <a:r>
              <a:rPr lang="hr" sz="5380">
                <a:solidFill>
                  <a:srgbClr val="0000FF"/>
                </a:solidFill>
              </a:rPr>
              <a:t>--</a:t>
            </a:r>
            <a:r>
              <a:rPr lang="hr" sz="5380">
                <a:solidFill>
                  <a:schemeClr val="dk1"/>
                </a:solidFill>
              </a:rPr>
              <a:t>A</a:t>
            </a:r>
            <a:r>
              <a:rPr lang="hr" sz="5380">
                <a:solidFill>
                  <a:srgbClr val="FF0000"/>
                </a:solidFill>
              </a:rPr>
              <a:t>--</a:t>
            </a:r>
            <a:r>
              <a:rPr lang="hr" sz="5380">
                <a:solidFill>
                  <a:schemeClr val="dk1"/>
                </a:solidFill>
              </a:rPr>
              <a:t>B</a:t>
            </a:r>
            <a:r>
              <a:rPr lang="hr" sz="5380">
                <a:solidFill>
                  <a:srgbClr val="0000FF"/>
                </a:solidFill>
              </a:rPr>
              <a:t>--</a:t>
            </a:r>
            <a:r>
              <a:rPr lang="hr" sz="5380">
                <a:solidFill>
                  <a:schemeClr val="dk1"/>
                </a:solidFill>
              </a:rPr>
              <a:t>,	</a:t>
            </a:r>
            <a:r>
              <a:rPr lang="hr" sz="5380">
                <a:solidFill>
                  <a:srgbClr val="0000FF"/>
                </a:solidFill>
              </a:rPr>
              <a:t>--</a:t>
            </a:r>
            <a:r>
              <a:rPr lang="hr" sz="5380">
                <a:solidFill>
                  <a:schemeClr val="dk1"/>
                </a:solidFill>
              </a:rPr>
              <a:t>A</a:t>
            </a:r>
            <a:r>
              <a:rPr lang="hr" sz="5380">
                <a:solidFill>
                  <a:srgbClr val="FF0000"/>
                </a:solidFill>
              </a:rPr>
              <a:t>--</a:t>
            </a:r>
            <a:r>
              <a:rPr lang="hr" sz="5380">
                <a:solidFill>
                  <a:schemeClr val="dk1"/>
                </a:solidFill>
              </a:rPr>
              <a:t>B</a:t>
            </a:r>
            <a:r>
              <a:rPr lang="hr" sz="5380">
                <a:solidFill>
                  <a:srgbClr val="FF0000"/>
                </a:solidFill>
              </a:rPr>
              <a:t>--</a:t>
            </a:r>
            <a:r>
              <a:rPr lang="hr" sz="5380">
                <a:solidFill>
                  <a:schemeClr val="dk1"/>
                </a:solidFill>
              </a:rPr>
              <a:t>,	</a:t>
            </a:r>
            <a:r>
              <a:rPr lang="hr" sz="5380">
                <a:solidFill>
                  <a:srgbClr val="FF0000"/>
                </a:solidFill>
              </a:rPr>
              <a:t>--</a:t>
            </a:r>
            <a:r>
              <a:rPr lang="hr" sz="5380">
                <a:solidFill>
                  <a:schemeClr val="dk1"/>
                </a:solidFill>
              </a:rPr>
              <a:t>A</a:t>
            </a:r>
            <a:r>
              <a:rPr lang="hr" sz="5380">
                <a:solidFill>
                  <a:srgbClr val="FF0000"/>
                </a:solidFill>
              </a:rPr>
              <a:t>--</a:t>
            </a:r>
            <a:r>
              <a:rPr lang="hr" sz="5380">
                <a:solidFill>
                  <a:schemeClr val="dk1"/>
                </a:solidFill>
              </a:rPr>
              <a:t>B</a:t>
            </a:r>
            <a:r>
              <a:rPr lang="hr" sz="5380">
                <a:solidFill>
                  <a:srgbClr val="0000FF"/>
                </a:solidFill>
              </a:rPr>
              <a:t>--</a:t>
            </a:r>
            <a:endParaRPr sz="5380">
              <a:solidFill>
                <a:srgbClr val="6A737D"/>
              </a:solidFill>
            </a:endParaRPr>
          </a:p>
          <a:p>
            <a:pPr indent="0" lvl="0" marL="0" rtl="0" algn="l">
              <a:spcBef>
                <a:spcPts val="1200"/>
              </a:spcBef>
              <a:spcAft>
                <a:spcPts val="0"/>
              </a:spcAft>
              <a:buClr>
                <a:schemeClr val="dk1"/>
              </a:buClr>
              <a:buSzPts val="275"/>
              <a:buFont typeface="Arial"/>
              <a:buNone/>
            </a:pPr>
            <a:r>
              <a:rPr lang="hr" sz="5380">
                <a:solidFill>
                  <a:srgbClr val="6A737D"/>
                </a:solidFill>
              </a:rPr>
              <a:t>Još ubacujemo i samo roditelje kao produkt križanja. Ovakvim spajanjem može se dogoditi da dobiveno dijete nije put pa pri stvaranju svakog novog puta provjeravamo ima li duplih vrhova i, ako ima, odbacujemo to dijete. Ako se putevi ne križaju nema nove djece (osim roditelja). Pokušavali smo i razne kompliciranije metode, no budući da radimo s grafovima od nekoliko tisuća vrhova, već kvadratna složenost može predstavljati problem.</a:t>
            </a:r>
            <a:endParaRPr sz="5380">
              <a:solidFill>
                <a:srgbClr val="6A737D"/>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4375075" y="0"/>
            <a:ext cx="4768925" cy="178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Mutacije</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sz="1400"/>
              <a:t>Za zadani put, na slučajan način odabiremo točku mutacije. Jedinka zadržava veći dio svog puta, odbacujući kraći dio. Na tom mjestu pokušavamo pronaći što veće “produljenje”. To možemo izvesti na više načina, no najpogodnije je koristiti načine generiranja početne populacije</a:t>
            </a:r>
            <a:r>
              <a:rPr lang="hr" sz="1400"/>
              <a:t>, uzimajući u obzir da ne smijemo dodati već prisutne vrhove u zadržanom dijelu puta. </a:t>
            </a:r>
            <a:endParaRPr sz="1400"/>
          </a:p>
          <a:p>
            <a:pPr indent="0" lvl="0" marL="0" rtl="0" algn="l">
              <a:spcBef>
                <a:spcPts val="1200"/>
              </a:spcBef>
              <a:spcAft>
                <a:spcPts val="0"/>
              </a:spcAft>
              <a:buNone/>
            </a:pPr>
            <a:r>
              <a:rPr lang="hr" sz="1400"/>
              <a:t>Koristili smo Metodu2 kao pomoć kod pronalaska ostatka puta. </a:t>
            </a:r>
            <a:endParaRPr sz="1400"/>
          </a:p>
          <a:p>
            <a:pPr indent="0" lvl="0" marL="0" rtl="0" algn="l">
              <a:spcBef>
                <a:spcPts val="1200"/>
              </a:spcBef>
              <a:spcAft>
                <a:spcPts val="1200"/>
              </a:spcAft>
              <a:buNone/>
            </a:pPr>
            <a:r>
              <a:rPr lang="hr" sz="1400"/>
              <a:t>Na slučajan način po generaciji, mutaciju vršimo na 30% jedinki.</a:t>
            </a:r>
            <a:endParaRPr sz="1400"/>
          </a:p>
        </p:txBody>
      </p:sp>
      <p:pic>
        <p:nvPicPr>
          <p:cNvPr id="101" name="Google Shape;101;p20"/>
          <p:cNvPicPr preferRelativeResize="0"/>
          <p:nvPr/>
        </p:nvPicPr>
        <p:blipFill>
          <a:blip r:embed="rId3">
            <a:alphaModFix/>
          </a:blip>
          <a:stretch>
            <a:fillRect/>
          </a:stretch>
        </p:blipFill>
        <p:spPr>
          <a:xfrm>
            <a:off x="5442675" y="1980575"/>
            <a:ext cx="3191049" cy="258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Eksperimenti i usporedba s drugim rješenjima</a:t>
            </a:r>
            <a:endParaRPr/>
          </a:p>
        </p:txBody>
      </p:sp>
      <p:sp>
        <p:nvSpPr>
          <p:cNvPr id="107" name="Google Shape;107;p21"/>
          <p:cNvSpPr txBox="1"/>
          <p:nvPr>
            <p:ph idx="1" type="body"/>
          </p:nvPr>
        </p:nvSpPr>
        <p:spPr>
          <a:xfrm>
            <a:off x="311700" y="1152475"/>
            <a:ext cx="8520600" cy="384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hr"/>
              <a:t>Algoritam smo testirali na 3 vrste grafova: </a:t>
            </a:r>
            <a:r>
              <a:rPr lang="hr"/>
              <a:t>stablima, </a:t>
            </a:r>
            <a:r>
              <a:rPr lang="hr"/>
              <a:t>Himoltonovim i generičkim.</a:t>
            </a:r>
            <a:endParaRPr/>
          </a:p>
          <a:p>
            <a:pPr indent="0" lvl="0" marL="0" rtl="0" algn="l">
              <a:spcBef>
                <a:spcPts val="1200"/>
              </a:spcBef>
              <a:spcAft>
                <a:spcPts val="0"/>
              </a:spcAft>
              <a:buNone/>
            </a:pPr>
            <a:r>
              <a:rPr lang="hr"/>
              <a:t>Na svakom od primjera usporedili smo naš rezultat s još dva algoritma:</a:t>
            </a:r>
            <a:endParaRPr/>
          </a:p>
          <a:p>
            <a:pPr indent="-342900" lvl="0" marL="457200" rtl="0" algn="l">
              <a:spcBef>
                <a:spcPts val="1200"/>
              </a:spcBef>
              <a:spcAft>
                <a:spcPts val="0"/>
              </a:spcAft>
              <a:buSzPts val="1800"/>
              <a:buAutoNum type="arabicPeriod"/>
            </a:pPr>
            <a:r>
              <a:rPr lang="hr"/>
              <a:t>običan DFS - algoritam kreće od nasumičnog početnog čvora te u svakom koraku pokušava produžiti put prelaskom na neki od susjeda dotadašnjeg kraja puta</a:t>
            </a:r>
            <a:endParaRPr/>
          </a:p>
          <a:p>
            <a:pPr indent="-342900" lvl="0" marL="457200" rtl="0" algn="l">
              <a:spcBef>
                <a:spcPts val="0"/>
              </a:spcBef>
              <a:spcAft>
                <a:spcPts val="0"/>
              </a:spcAft>
              <a:buSzPts val="1800"/>
              <a:buAutoNum type="arabicPeriod"/>
            </a:pPr>
            <a:r>
              <a:rPr lang="hr"/>
              <a:t>rješenje iz članka [2] - pseudo-topological ordering</a:t>
            </a:r>
            <a:br>
              <a:rPr lang="hr"/>
            </a:br>
            <a:r>
              <a:rPr lang="hr"/>
              <a:t>najbolje dostupno rješenje, upogonili smo njihov javno dostupan kod i na vlastitim primjerima usporedili njihove rezultate s našim</a:t>
            </a:r>
            <a:endParaRPr/>
          </a:p>
          <a:p>
            <a:pPr indent="0" lvl="0" marL="0" rtl="0" algn="l">
              <a:spcBef>
                <a:spcPts val="1200"/>
              </a:spcBef>
              <a:spcAft>
                <a:spcPts val="0"/>
              </a:spcAft>
              <a:buNone/>
            </a:pPr>
            <a:r>
              <a:rPr lang="hr"/>
              <a:t>Kod dovoljno velikih primjera prikazujemo i najbolje rješenje u svakoj od generacija genetskog algoritma.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