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481E-F50E-4820-B992-6BCD4C63B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F8A7E-4F1F-4C14-973C-D0E3B4DE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5D05-21A8-4D3B-970F-930CBD46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047F-F008-47EC-B5C5-A9306BF2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60C0-26F5-4CC0-9911-A44151A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E8A-0AD6-427D-8C77-F0CE9346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D7CE-41CE-4111-BDCE-4B626B29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FD7F-E779-4769-9E9D-58577308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EFF6-08D3-4B4C-A2FB-FA6F6429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FEB9-C9F7-4E41-9F32-442E14D1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868E6-7AC3-406D-A8EB-E0CE8432F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B18F-3807-48E3-B09D-86F4A7DA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CECA-6FF7-4394-BF02-A1C973B4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8BD5-5554-440C-9679-017E134E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C88D-4863-4BE9-BDBF-3FB4094F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18F1-37A6-4F8B-B52F-6ADA991D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AFFD-682A-433C-9124-5491D8EB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06F3-28AF-47A7-A40A-5B6B5602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5278-796E-4B3C-9D39-EC472431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AE5E2-E3F3-4639-A306-D7A1A5DC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ACAD-0311-4767-914C-4445066F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187E-3CE4-48C7-9F10-CC72929EB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8A86-B7E4-415A-BBD1-3DCBF21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AEEA-5A4A-4B1A-9DCC-6F06D1B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8B27-5FA2-4918-A1C4-DABA1502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DFF-0272-4212-A058-916C26F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665B-2E29-4AE4-8FA1-CE4D059E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906A-F931-46B5-9C2B-A3E94BC0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034B-39A6-4107-B298-A44D6B61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F9AAF-2886-4ACC-8B3A-46AD0BBF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4F97-ADDB-4567-A8BB-055AE15F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653-446A-49D6-85FB-76BC7D46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96760-5B94-4197-A8CD-74340B42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CEBFB-D082-47EA-9B0C-CE58CAC7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F8D8F-D2AB-4445-8908-2C65A504E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26BC1-39F9-42E7-8CCF-2F690EAC1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06A37-56C6-4831-8D7C-A3C30593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79133-EE3E-40A5-8090-1A23B3D6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4825F-B274-4A4A-A153-C2459DC3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0D35-B1DF-4383-B2B8-A1352497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12678-ECE5-4D3E-AC13-84BE8122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13B29-82A7-4088-9C7B-D745024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0B451-D545-4FBA-9598-047D099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93472-71BB-4651-977A-9574A17D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BB9FE-20CD-4DA9-976E-080D89A5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B074-F435-4562-AD09-D3604A52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31B5-DF08-4680-9988-ECFD24AF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C2D1-46CC-4EEA-9A98-AC7F6F15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70CA-D639-4B85-9F62-580FA27A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147E7-2B45-4927-B650-D2B21B4C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AA71-0010-4A3A-9DD0-AC52563A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715F-137F-4BCF-8D61-2E4A0A95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356D-280B-4A4E-8DC2-13E9ECFC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6D26C-CD78-4AA6-9CC8-AFAFBD2E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E0D4B-5871-4E45-A4F7-CDC4CC09B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69EC0-DEEC-4B7C-A8AB-473D9793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81347-BCAF-4C13-BEBC-34299051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C01EA-ACB5-4148-88D4-F9B63A7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616A0-5CF8-4F78-BF7F-D44A3DB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0ABA-DFE7-4391-828C-6F56321F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7F62-B50A-4221-83C8-609C8EC6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0D75-168F-4304-AAF6-4746D8BADE2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D6A0-63E0-4934-9C32-F21D69CD8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6BEB-2D90-4BBB-AAC2-316E32958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F581-832B-44A3-B325-52AA5D86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8A97-2ED1-4862-9474-D2F6282FD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Charon Interpreter Tutorial</a:t>
            </a:r>
          </a:p>
        </p:txBody>
      </p:sp>
    </p:spTree>
    <p:extLst>
      <p:ext uri="{BB962C8B-B14F-4D97-AF65-F5344CB8AC3E}">
        <p14:creationId xmlns:p14="http://schemas.microsoft.com/office/powerpoint/2010/main" val="264605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F6304-480F-4DC8-97F1-5970A942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483E9-9442-4EBB-A75A-605C00FA7064}"/>
              </a:ext>
            </a:extLst>
          </p:cNvPr>
          <p:cNvGrpSpPr/>
          <p:nvPr/>
        </p:nvGrpSpPr>
        <p:grpSpPr>
          <a:xfrm>
            <a:off x="6723529" y="102814"/>
            <a:ext cx="5264913" cy="6531068"/>
            <a:chOff x="6723529" y="102814"/>
            <a:chExt cx="5264913" cy="65310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DC4F8-BC09-48B3-A6F3-003712AE5ACE}"/>
                </a:ext>
              </a:extLst>
            </p:cNvPr>
            <p:cNvSpPr/>
            <p:nvPr/>
          </p:nvSpPr>
          <p:spPr>
            <a:xfrm>
              <a:off x="6723529" y="102814"/>
              <a:ext cx="5127812" cy="6531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17B0A-C394-4577-AD82-8DF6724B5FDC}"/>
                </a:ext>
              </a:extLst>
            </p:cNvPr>
            <p:cNvSpPr txBox="1"/>
            <p:nvPr/>
          </p:nvSpPr>
          <p:spPr>
            <a:xfrm>
              <a:off x="6771565" y="336830"/>
              <a:ext cx="261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name </a:t>
              </a:r>
              <a:r>
                <a:rPr lang="en-US" sz="1400" dirty="0" err="1"/>
                <a:t>ImportStateFile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A53866-0240-4FEC-82EB-BF6904295DB1}"/>
                </a:ext>
              </a:extLst>
            </p:cNvPr>
            <p:cNvSpPr txBox="1"/>
            <p:nvPr/>
          </p:nvSpPr>
          <p:spPr>
            <a:xfrm>
              <a:off x="6771565" y="753922"/>
              <a:ext cx="521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inputLine</a:t>
              </a:r>
              <a:r>
                <a:rPr lang="en-US" sz="1400" dirty="0"/>
                <a:t> (Import state file) {filename} [(at index) {index}]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38A2C-CBD1-4C6C-B700-9E35047DDE36}"/>
                </a:ext>
              </a:extLst>
            </p:cNvPr>
            <p:cNvSpPr/>
            <p:nvPr/>
          </p:nvSpPr>
          <p:spPr>
            <a:xfrm>
              <a:off x="6777464" y="1156154"/>
              <a:ext cx="497541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shortHelp</a:t>
              </a:r>
              <a:r>
                <a:rPr lang="en-US" sz="1400" dirty="0"/>
                <a:t> {Specify state file name and state index}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longHelp</a:t>
              </a:r>
              <a:r>
                <a:rPr lang="en-US" sz="1400" dirty="0"/>
                <a:t> {Specify the name of the file (exodus) that contains the states for input/initial guess. &lt;&gt; Optionally, specify the index of the time plane or parameter plane if the file contains multiple states. &lt;&gt; filename is the name of the file.  It is case sensitive. &lt;&gt; index is the integer index of the state to be used as input.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3EB634-8997-4D7D-84D9-094F3949A20C}"/>
              </a:ext>
            </a:extLst>
          </p:cNvPr>
          <p:cNvSpPr txBox="1"/>
          <p:nvPr/>
        </p:nvSpPr>
        <p:spPr>
          <a:xfrm>
            <a:off x="393498" y="1358568"/>
            <a:ext cx="395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“Default” parts of the parameter 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504CC-FE30-4286-99E5-2EE601FFB474}"/>
              </a:ext>
            </a:extLst>
          </p:cNvPr>
          <p:cNvSpPr/>
          <p:nvPr/>
        </p:nvSpPr>
        <p:spPr>
          <a:xfrm>
            <a:off x="6783468" y="3075057"/>
            <a:ext cx="5228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xmlRequired</a:t>
            </a:r>
            <a:r>
              <a:rPr lang="en-US" sz="1400" dirty="0"/>
              <a:t> Charon-&gt;Mesh-&gt;Exodus </a:t>
            </a:r>
            <a:r>
              <a:rPr lang="en-US" sz="1400" dirty="0" err="1"/>
              <a:t>File,File</a:t>
            </a:r>
            <a:r>
              <a:rPr lang="en-US" sz="1400" dirty="0"/>
              <a:t> </a:t>
            </a:r>
            <a:r>
              <a:rPr lang="en-US" sz="1400" dirty="0" err="1"/>
              <a:t>Name,string</a:t>
            </a:r>
            <a:r>
              <a:rPr lang="en-US" sz="1400" dirty="0"/>
              <a:t>,{filename}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25E2CB-B5A8-45A5-A33F-8FCB81D041EC}"/>
              </a:ext>
            </a:extLst>
          </p:cNvPr>
          <p:cNvSpPr txBox="1"/>
          <p:nvPr/>
        </p:nvSpPr>
        <p:spPr>
          <a:xfrm>
            <a:off x="591671" y="2714619"/>
            <a:ext cx="419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go into the input file as a </a:t>
            </a:r>
            <a:r>
              <a:rPr lang="en-US" dirty="0" err="1">
                <a:solidFill>
                  <a:srgbClr val="FF0000"/>
                </a:solidFill>
              </a:rPr>
              <a:t>xmlDefault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54A93-98CB-428B-B091-E406EF13D438}"/>
              </a:ext>
            </a:extLst>
          </p:cNvPr>
          <p:cNvSpPr/>
          <p:nvPr/>
        </p:nvSpPr>
        <p:spPr>
          <a:xfrm>
            <a:off x="6771566" y="3519380"/>
            <a:ext cx="4972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xmlOptional</a:t>
            </a:r>
            <a:r>
              <a:rPr lang="en-US" sz="1400" dirty="0"/>
              <a:t>  (at index) Charon-&gt;Mesh-&gt;Exodus </a:t>
            </a:r>
            <a:r>
              <a:rPr lang="en-US" sz="1400" dirty="0" err="1"/>
              <a:t>File,Restart</a:t>
            </a:r>
            <a:r>
              <a:rPr lang="en-US" sz="1400" dirty="0"/>
              <a:t> </a:t>
            </a:r>
            <a:r>
              <a:rPr lang="en-US" sz="1400" dirty="0" err="1"/>
              <a:t>Index,int</a:t>
            </a:r>
            <a:r>
              <a:rPr lang="en-US" sz="1400" dirty="0"/>
              <a:t>,{index}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3867B-170F-4112-AF3F-CE9631CAC16C}"/>
              </a:ext>
            </a:extLst>
          </p:cNvPr>
          <p:cNvSpPr txBox="1"/>
          <p:nvPr/>
        </p:nvSpPr>
        <p:spPr>
          <a:xfrm>
            <a:off x="591671" y="2086825"/>
            <a:ext cx="559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things a user either never sees or defines behavior in the absence of options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3EB4F8-90FC-43F8-836B-4715F191BF79}"/>
              </a:ext>
            </a:extLst>
          </p:cNvPr>
          <p:cNvGrpSpPr/>
          <p:nvPr/>
        </p:nvGrpSpPr>
        <p:grpSpPr>
          <a:xfrm>
            <a:off x="591671" y="3244334"/>
            <a:ext cx="10158852" cy="1187920"/>
            <a:chOff x="591671" y="3244334"/>
            <a:chExt cx="10158852" cy="11879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B12BB5-9014-45C0-90E1-A5A182F24197}"/>
                </a:ext>
              </a:extLst>
            </p:cNvPr>
            <p:cNvGrpSpPr/>
            <p:nvPr/>
          </p:nvGrpSpPr>
          <p:grpSpPr>
            <a:xfrm>
              <a:off x="591671" y="3244334"/>
              <a:ext cx="5777900" cy="1015663"/>
              <a:chOff x="591671" y="3244334"/>
              <a:chExt cx="5777900" cy="101566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60DC69-80BA-49DF-8A64-EE7D0BF951C6}"/>
                  </a:ext>
                </a:extLst>
              </p:cNvPr>
              <p:cNvSpPr/>
              <p:nvPr/>
            </p:nvSpPr>
            <p:spPr>
              <a:xfrm>
                <a:off x="591671" y="3244334"/>
                <a:ext cx="3954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Charon-&gt;</a:t>
                </a:r>
                <a:r>
                  <a:rPr lang="en-US" dirty="0" err="1"/>
                  <a:t>Mesh,Source,string,Exodus</a:t>
                </a:r>
                <a:r>
                  <a:rPr lang="en-US" dirty="0"/>
                  <a:t> File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90AF8A-DB58-4AFE-BB56-8954A69BCE7A}"/>
                  </a:ext>
                </a:extLst>
              </p:cNvPr>
              <p:cNvSpPr txBox="1"/>
              <p:nvPr/>
            </p:nvSpPr>
            <p:spPr>
              <a:xfrm>
                <a:off x="591671" y="3613666"/>
                <a:ext cx="5777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must always be present and never changes—it’s pointless to required the user to put it into an input file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723E9E-B7AE-4294-AFE7-565CD7131CB3}"/>
                </a:ext>
              </a:extLst>
            </p:cNvPr>
            <p:cNvSpPr/>
            <p:nvPr/>
          </p:nvSpPr>
          <p:spPr>
            <a:xfrm>
              <a:off x="6793414" y="4124477"/>
              <a:ext cx="39571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xmlDefault</a:t>
              </a:r>
              <a:r>
                <a:rPr lang="en-US" sz="1400" dirty="0"/>
                <a:t> Charon-&gt;</a:t>
              </a:r>
              <a:r>
                <a:rPr lang="en-US" sz="1400" dirty="0" err="1"/>
                <a:t>Mesh,Source,string,Exodus</a:t>
              </a:r>
              <a:r>
                <a:rPr lang="en-US" sz="1400" dirty="0"/>
                <a:t> File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732589-7149-4DE1-9084-E144E82E70E5}"/>
              </a:ext>
            </a:extLst>
          </p:cNvPr>
          <p:cNvGrpSpPr/>
          <p:nvPr/>
        </p:nvGrpSpPr>
        <p:grpSpPr>
          <a:xfrm>
            <a:off x="504405" y="4360598"/>
            <a:ext cx="12385009" cy="646331"/>
            <a:chOff x="504405" y="4360598"/>
            <a:chExt cx="12385009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FAEB58-F987-4827-8CB1-A1563A1192FF}"/>
                </a:ext>
              </a:extLst>
            </p:cNvPr>
            <p:cNvSpPr txBox="1"/>
            <p:nvPr/>
          </p:nvSpPr>
          <p:spPr>
            <a:xfrm>
              <a:off x="504405" y="4360598"/>
              <a:ext cx="55915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about the optional index?  Should it have a default?</a:t>
              </a:r>
            </a:p>
            <a:p>
              <a:r>
                <a:rPr lang="en-US" dirty="0"/>
                <a:t>We can make one.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42D46-4ED3-494C-9C85-B94F170FE761}"/>
                </a:ext>
              </a:extLst>
            </p:cNvPr>
            <p:cNvSpPr/>
            <p:nvPr/>
          </p:nvSpPr>
          <p:spPr>
            <a:xfrm>
              <a:off x="6793414" y="4448555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err="1"/>
                <a:t>xmlDefault</a:t>
              </a:r>
              <a:r>
                <a:rPr lang="en-US" sz="1400" dirty="0"/>
                <a:t> Charon-&gt;Mesh-&gt;Exodus </a:t>
              </a:r>
              <a:r>
                <a:rPr lang="en-US" sz="1400" dirty="0" err="1"/>
                <a:t>File,Restart</a:t>
              </a:r>
              <a:r>
                <a:rPr lang="en-US" sz="1400" dirty="0"/>
                <a:t> Index,int,-1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27EC5C-4961-4804-A7AA-B0F0D1784B40}"/>
              </a:ext>
            </a:extLst>
          </p:cNvPr>
          <p:cNvSpPr txBox="1"/>
          <p:nvPr/>
        </p:nvSpPr>
        <p:spPr>
          <a:xfrm>
            <a:off x="504404" y="5039540"/>
            <a:ext cx="570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Defaults will always be overridden by required and optional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CF6BF-68B6-4899-BA9F-F3C118EAD35B}"/>
              </a:ext>
            </a:extLst>
          </p:cNvPr>
          <p:cNvSpPr txBox="1"/>
          <p:nvPr/>
        </p:nvSpPr>
        <p:spPr>
          <a:xfrm>
            <a:off x="591671" y="5794137"/>
            <a:ext cx="5428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parser input file in its entirety!!</a:t>
            </a:r>
          </a:p>
        </p:txBody>
      </p:sp>
    </p:spTree>
    <p:extLst>
      <p:ext uri="{BB962C8B-B14F-4D97-AF65-F5344CB8AC3E}">
        <p14:creationId xmlns:p14="http://schemas.microsoft.com/office/powerpoint/2010/main" val="39799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44F57C-6167-4C18-83A6-920BADD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68ED8-6CC2-42C0-A9BE-2CD91AFCA807}"/>
              </a:ext>
            </a:extLst>
          </p:cNvPr>
          <p:cNvSpPr txBox="1"/>
          <p:nvPr/>
        </p:nvSpPr>
        <p:spPr>
          <a:xfrm>
            <a:off x="881403" y="1335644"/>
            <a:ext cx="1079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what if the parameter list is long and complicated?  Converting to the interpreter format is tedious and error prone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F8CC-63A7-4D3C-AF4D-322B25BBF930}"/>
              </a:ext>
            </a:extLst>
          </p:cNvPr>
          <p:cNvSpPr txBox="1"/>
          <p:nvPr/>
        </p:nvSpPr>
        <p:spPr>
          <a:xfrm>
            <a:off x="881402" y="2199542"/>
            <a:ext cx="1079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There’s a tool for that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F707E8-256A-4FE7-83F5-661FB6E46472}"/>
              </a:ext>
            </a:extLst>
          </p:cNvPr>
          <p:cNvGrpSpPr/>
          <p:nvPr/>
        </p:nvGrpSpPr>
        <p:grpSpPr>
          <a:xfrm>
            <a:off x="770965" y="2634080"/>
            <a:ext cx="4312023" cy="4089449"/>
            <a:chOff x="770965" y="2634080"/>
            <a:chExt cx="4312023" cy="408944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869FBC-8919-4486-B5BD-FF9800AD527A}"/>
                </a:ext>
              </a:extLst>
            </p:cNvPr>
            <p:cNvGrpSpPr/>
            <p:nvPr/>
          </p:nvGrpSpPr>
          <p:grpSpPr>
            <a:xfrm>
              <a:off x="770965" y="2634080"/>
              <a:ext cx="4312023" cy="4089449"/>
              <a:chOff x="770965" y="2634080"/>
              <a:chExt cx="4312023" cy="408944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EBD2AF-44CC-43FE-9C56-F37F51FA567F}"/>
                  </a:ext>
                </a:extLst>
              </p:cNvPr>
              <p:cNvSpPr/>
              <p:nvPr/>
            </p:nvSpPr>
            <p:spPr>
              <a:xfrm>
                <a:off x="770965" y="2940424"/>
                <a:ext cx="4312023" cy="37831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55BDD-D3F4-4EA5-81C3-FD0555DA3C6A}"/>
                  </a:ext>
                </a:extLst>
              </p:cNvPr>
              <p:cNvSpPr txBox="1"/>
              <p:nvPr/>
            </p:nvSpPr>
            <p:spPr>
              <a:xfrm>
                <a:off x="2357717" y="263408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pL.xml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509748-728A-40DF-AC28-3A694708F33E}"/>
                </a:ext>
              </a:extLst>
            </p:cNvPr>
            <p:cNvSpPr txBox="1"/>
            <p:nvPr/>
          </p:nvSpPr>
          <p:spPr>
            <a:xfrm>
              <a:off x="881403" y="3170061"/>
              <a:ext cx="4067116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name="Charon"&gt;</a:t>
              </a:r>
            </a:p>
            <a:p>
              <a:r>
                <a:rPr lang="en-US" sz="1400" dirty="0"/>
                <a:t>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name="Mesh"&gt;</a:t>
              </a:r>
            </a:p>
            <a:p>
              <a:r>
                <a:rPr lang="en-US" sz="1400" dirty="0"/>
                <a:t>        &lt;Parameter name="Source" type="string" value="Exodus File" /&gt;</a:t>
              </a:r>
            </a:p>
            <a:p>
              <a:r>
                <a:rPr lang="en-US" sz="1400" dirty="0"/>
                <a:t>    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name="Exodus File"&gt;</a:t>
              </a:r>
            </a:p>
            <a:p>
              <a:r>
                <a:rPr lang="en-US" sz="1400" dirty="0"/>
                <a:t>            &lt;Parameter name="File Name" type="string" value="bjt2d_equ.exo" /&gt;</a:t>
              </a:r>
            </a:p>
            <a:p>
              <a:r>
                <a:rPr lang="en-US" sz="1400" dirty="0"/>
                <a:t>            &lt;Parameter name="Restart Index" type="</a:t>
              </a:r>
              <a:r>
                <a:rPr lang="en-US" sz="1400" dirty="0" err="1"/>
                <a:t>int</a:t>
              </a:r>
              <a:r>
                <a:rPr lang="en-US" sz="1400" dirty="0"/>
                <a:t>" value="3" /&gt;</a:t>
              </a:r>
            </a:p>
            <a:p>
              <a:r>
                <a:rPr lang="en-US" sz="1400" dirty="0"/>
                <a:t>    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endParaRPr lang="en-US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5CB522C-0733-401D-ABA8-2E0C7FCE4270}"/>
              </a:ext>
            </a:extLst>
          </p:cNvPr>
          <p:cNvSpPr txBox="1"/>
          <p:nvPr/>
        </p:nvSpPr>
        <p:spPr>
          <a:xfrm>
            <a:off x="5178547" y="4326116"/>
            <a:ext cx="22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xmlToLCM.py   pL.xml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98E4-4DF5-4E91-AE16-DF19A0F7A144}"/>
              </a:ext>
            </a:extLst>
          </p:cNvPr>
          <p:cNvCxnSpPr/>
          <p:nvPr/>
        </p:nvCxnSpPr>
        <p:spPr>
          <a:xfrm>
            <a:off x="5178547" y="4767106"/>
            <a:ext cx="2214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4BD4D-F922-4951-9C02-6E3A09AA8A76}"/>
              </a:ext>
            </a:extLst>
          </p:cNvPr>
          <p:cNvSpPr/>
          <p:nvPr/>
        </p:nvSpPr>
        <p:spPr>
          <a:xfrm>
            <a:off x="7480031" y="2940423"/>
            <a:ext cx="4422311" cy="37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Charon-&gt;Mesh,Source,string,Exodus File</a:t>
            </a:r>
          </a:p>
          <a:p>
            <a:r>
              <a:rPr lang="en-US"/>
              <a:t>Charon-&gt;Mesh-&gt;Exodus File,File Name,string,bjt2d_equ.exo</a:t>
            </a:r>
          </a:p>
          <a:p>
            <a:r>
              <a:rPr lang="en-US"/>
              <a:t>Charon-&gt;Mesh-&gt;Exodus File,Restart Index,int,3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34A16-9E04-4DA0-92F3-22D561E130B0}"/>
              </a:ext>
            </a:extLst>
          </p:cNvPr>
          <p:cNvSpPr txBox="1"/>
          <p:nvPr/>
        </p:nvSpPr>
        <p:spPr>
          <a:xfrm>
            <a:off x="8632254" y="2538880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pL.xml.LCMified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DE955-63C5-41A8-A666-17F9C4FB18AC}"/>
              </a:ext>
            </a:extLst>
          </p:cNvPr>
          <p:cNvSpPr/>
          <p:nvPr/>
        </p:nvSpPr>
        <p:spPr>
          <a:xfrm>
            <a:off x="7392830" y="309072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Charon-&gt;</a:t>
            </a:r>
            <a:r>
              <a:rPr lang="en-US" sz="1400" dirty="0" err="1"/>
              <a:t>Mesh,Source,string,Exodus</a:t>
            </a:r>
            <a:r>
              <a:rPr lang="en-US" sz="1400" dirty="0"/>
              <a:t> File</a:t>
            </a:r>
          </a:p>
          <a:p>
            <a:r>
              <a:rPr lang="en-US" sz="1400" dirty="0"/>
              <a:t>Charon-&gt;Mesh-&gt;Exodus </a:t>
            </a:r>
            <a:r>
              <a:rPr lang="en-US" sz="1400" dirty="0" err="1"/>
              <a:t>File,File</a:t>
            </a:r>
            <a:r>
              <a:rPr lang="en-US" sz="1400" dirty="0"/>
              <a:t> Name,string,bjt2d_equ.exo</a:t>
            </a:r>
          </a:p>
          <a:p>
            <a:r>
              <a:rPr lang="en-US" sz="1400" dirty="0"/>
              <a:t>Charon-&gt;Mesh-&gt;Exodus </a:t>
            </a:r>
            <a:r>
              <a:rPr lang="en-US" sz="1400" dirty="0" err="1"/>
              <a:t>File,Restart</a:t>
            </a:r>
            <a:r>
              <a:rPr lang="en-US" sz="1400" dirty="0"/>
              <a:t> Index,int,3</a:t>
            </a:r>
          </a:p>
        </p:txBody>
      </p:sp>
    </p:spTree>
    <p:extLst>
      <p:ext uri="{BB962C8B-B14F-4D97-AF65-F5344CB8AC3E}">
        <p14:creationId xmlns:p14="http://schemas.microsoft.com/office/powerpoint/2010/main" val="194459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188B79-4AFB-4244-9F08-B548EB13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Parser—generating the parsers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EB3A1-C5F9-4FF7-AE42-11E34AD09E8C}"/>
              </a:ext>
            </a:extLst>
          </p:cNvPr>
          <p:cNvSpPr txBox="1"/>
          <p:nvPr/>
        </p:nvSpPr>
        <p:spPr>
          <a:xfrm>
            <a:off x="838200" y="1757082"/>
            <a:ext cx="108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the parser input file is created, run the generateInterpreter.py script in the </a:t>
            </a:r>
            <a:r>
              <a:rPr lang="en-US" dirty="0" err="1"/>
              <a:t>parseGenerator</a:t>
            </a:r>
            <a:r>
              <a:rPr lang="en-US" dirty="0"/>
              <a:t> subdirectory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9005-CA4B-4DA5-9FDB-5307AC7C35AD}"/>
              </a:ext>
            </a:extLst>
          </p:cNvPr>
          <p:cNvSpPr txBox="1"/>
          <p:nvPr/>
        </p:nvSpPr>
        <p:spPr>
          <a:xfrm>
            <a:off x="4037834" y="2126414"/>
            <a:ext cx="2424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charonInterpreter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855F19-717B-4033-B28F-18CEED0DF14E}"/>
              </a:ext>
            </a:extLst>
          </p:cNvPr>
          <p:cNvCxnSpPr>
            <a:cxnSpLocks/>
          </p:cNvCxnSpPr>
          <p:nvPr/>
        </p:nvCxnSpPr>
        <p:spPr>
          <a:xfrm>
            <a:off x="5250186" y="2843767"/>
            <a:ext cx="0" cy="283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FD7DA0-6D88-4964-B839-B461093C29DF}"/>
              </a:ext>
            </a:extLst>
          </p:cNvPr>
          <p:cNvCxnSpPr>
            <a:cxnSpLocks/>
          </p:cNvCxnSpPr>
          <p:nvPr/>
        </p:nvCxnSpPr>
        <p:spPr>
          <a:xfrm>
            <a:off x="1962867" y="3127244"/>
            <a:ext cx="8357936" cy="38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E2E4E-057A-4382-87B9-5ED17C7826E8}"/>
              </a:ext>
            </a:extLst>
          </p:cNvPr>
          <p:cNvCxnSpPr>
            <a:cxnSpLocks/>
          </p:cNvCxnSpPr>
          <p:nvPr/>
        </p:nvCxnSpPr>
        <p:spPr>
          <a:xfrm>
            <a:off x="5252532" y="3146267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782FE3-3017-4FE7-97C9-0062EF2FA18D}"/>
              </a:ext>
            </a:extLst>
          </p:cNvPr>
          <p:cNvCxnSpPr>
            <a:cxnSpLocks/>
          </p:cNvCxnSpPr>
          <p:nvPr/>
        </p:nvCxnSpPr>
        <p:spPr>
          <a:xfrm>
            <a:off x="1965213" y="3127243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FAE181-4329-4784-94CE-3485D0BEA315}"/>
              </a:ext>
            </a:extLst>
          </p:cNvPr>
          <p:cNvSpPr txBox="1"/>
          <p:nvPr/>
        </p:nvSpPr>
        <p:spPr>
          <a:xfrm>
            <a:off x="7152617" y="3473827"/>
            <a:ext cx="109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573AC-DD3D-422D-9AB0-A6D9DBDD7B45}"/>
              </a:ext>
            </a:extLst>
          </p:cNvPr>
          <p:cNvSpPr txBox="1"/>
          <p:nvPr/>
        </p:nvSpPr>
        <p:spPr>
          <a:xfrm>
            <a:off x="888598" y="3435575"/>
            <a:ext cx="214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parseGenerator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486F8-3DBF-4267-BFD4-1314C2DF8D79}"/>
              </a:ext>
            </a:extLst>
          </p:cNvPr>
          <p:cNvSpPr txBox="1"/>
          <p:nvPr/>
        </p:nvSpPr>
        <p:spPr>
          <a:xfrm>
            <a:off x="4168656" y="2477493"/>
            <a:ext cx="2034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(charonInterpreter.py)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92EB0-E4CA-4594-9980-0810A4E6BF19}"/>
              </a:ext>
            </a:extLst>
          </p:cNvPr>
          <p:cNvSpPr txBox="1"/>
          <p:nvPr/>
        </p:nvSpPr>
        <p:spPr>
          <a:xfrm>
            <a:off x="838200" y="3727963"/>
            <a:ext cx="219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(generateInterpreter.py)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EA5B1-43A1-4502-9B27-7716850C3B4B}"/>
              </a:ext>
            </a:extLst>
          </p:cNvPr>
          <p:cNvCxnSpPr>
            <a:cxnSpLocks/>
          </p:cNvCxnSpPr>
          <p:nvPr/>
        </p:nvCxnSpPr>
        <p:spPr>
          <a:xfrm>
            <a:off x="1962903" y="4042916"/>
            <a:ext cx="0" cy="283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63F7AF-F780-4C2E-8A9D-7BAE781F1FBE}"/>
              </a:ext>
            </a:extLst>
          </p:cNvPr>
          <p:cNvSpPr txBox="1"/>
          <p:nvPr/>
        </p:nvSpPr>
        <p:spPr>
          <a:xfrm>
            <a:off x="1134979" y="4267128"/>
            <a:ext cx="16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parseInputs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CF89B-F8EC-4758-B553-D13FFB080FD2}"/>
              </a:ext>
            </a:extLst>
          </p:cNvPr>
          <p:cNvCxnSpPr>
            <a:cxnSpLocks/>
          </p:cNvCxnSpPr>
          <p:nvPr/>
        </p:nvCxnSpPr>
        <p:spPr>
          <a:xfrm>
            <a:off x="7698953" y="3165289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6182F-A628-439A-A7C1-F1EF60D07829}"/>
              </a:ext>
            </a:extLst>
          </p:cNvPr>
          <p:cNvCxnSpPr>
            <a:cxnSpLocks/>
          </p:cNvCxnSpPr>
          <p:nvPr/>
        </p:nvCxnSpPr>
        <p:spPr>
          <a:xfrm>
            <a:off x="10320803" y="3165290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D82B70-989D-42AA-B4B1-E330A6477637}"/>
              </a:ext>
            </a:extLst>
          </p:cNvPr>
          <p:cNvSpPr txBox="1"/>
          <p:nvPr/>
        </p:nvSpPr>
        <p:spPr>
          <a:xfrm>
            <a:off x="4850781" y="3451977"/>
            <a:ext cx="79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11A6F-05E5-485F-ADD4-656EBBCD174A}"/>
              </a:ext>
            </a:extLst>
          </p:cNvPr>
          <p:cNvSpPr txBox="1"/>
          <p:nvPr/>
        </p:nvSpPr>
        <p:spPr>
          <a:xfrm>
            <a:off x="9637988" y="3473622"/>
            <a:ext cx="136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modifiers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2A90C-4AAE-48EB-907B-E9E1216B6F55}"/>
              </a:ext>
            </a:extLst>
          </p:cNvPr>
          <p:cNvSpPr txBox="1"/>
          <p:nvPr/>
        </p:nvSpPr>
        <p:spPr>
          <a:xfrm>
            <a:off x="4541786" y="3838904"/>
            <a:ext cx="141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(xmlToLCM.py)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497F71-CF8D-42BD-8178-3B998F08F260}"/>
              </a:ext>
            </a:extLst>
          </p:cNvPr>
          <p:cNvSpPr txBox="1"/>
          <p:nvPr/>
        </p:nvSpPr>
        <p:spPr>
          <a:xfrm>
            <a:off x="3987086" y="4139353"/>
            <a:ext cx="252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(compareParameterLists.py)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0E758-5656-47CB-90AB-82229DF56D74}"/>
              </a:ext>
            </a:extLst>
          </p:cNvPr>
          <p:cNvSpPr txBox="1"/>
          <p:nvPr/>
        </p:nvSpPr>
        <p:spPr>
          <a:xfrm>
            <a:off x="745515" y="4597562"/>
            <a:ext cx="243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createImportStateFile.inp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E4E910-F08B-4F7B-AD10-2E2CD023B919}"/>
              </a:ext>
            </a:extLst>
          </p:cNvPr>
          <p:cNvSpPr/>
          <p:nvPr/>
        </p:nvSpPr>
        <p:spPr>
          <a:xfrm>
            <a:off x="7016129" y="2750254"/>
            <a:ext cx="4118806" cy="214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755EC-0DFA-4BD2-9A18-2DF79C08A1DE}"/>
              </a:ext>
            </a:extLst>
          </p:cNvPr>
          <p:cNvSpPr txBox="1"/>
          <p:nvPr/>
        </p:nvSpPr>
        <p:spPr>
          <a:xfrm>
            <a:off x="7328951" y="2341568"/>
            <a:ext cx="337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generateInterpreter.py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F1DBD8-F029-4C88-BB99-11319ED9250D}"/>
              </a:ext>
            </a:extLst>
          </p:cNvPr>
          <p:cNvSpPr txBox="1"/>
          <p:nvPr/>
        </p:nvSpPr>
        <p:spPr>
          <a:xfrm>
            <a:off x="6153281" y="3789130"/>
            <a:ext cx="3291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(charonLineParserImportStateFile.py)</a:t>
            </a:r>
          </a:p>
        </p:txBody>
      </p:sp>
    </p:spTree>
    <p:extLst>
      <p:ext uri="{BB962C8B-B14F-4D97-AF65-F5344CB8AC3E}">
        <p14:creationId xmlns:p14="http://schemas.microsoft.com/office/powerpoint/2010/main" val="344169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A28F-09E3-47F0-88F4-684F2B8D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Parser--Validation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FDE6E-D4AE-4AB5-8C63-7DB36BC17DF2}"/>
              </a:ext>
            </a:extLst>
          </p:cNvPr>
          <p:cNvSpPr txBox="1"/>
          <p:nvPr/>
        </p:nvSpPr>
        <p:spPr>
          <a:xfrm>
            <a:off x="838200" y="1398495"/>
            <a:ext cx="573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the parser is created, check to make sure it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E5B83-9DA3-4FB2-A71B-BB1CECBB9CD7}"/>
              </a:ext>
            </a:extLst>
          </p:cNvPr>
          <p:cNvSpPr/>
          <p:nvPr/>
        </p:nvSpPr>
        <p:spPr>
          <a:xfrm>
            <a:off x="941294" y="2043953"/>
            <a:ext cx="3962400" cy="75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68974-B78A-4624-95BC-C5DB455B7C1C}"/>
              </a:ext>
            </a:extLst>
          </p:cNvPr>
          <p:cNvSpPr/>
          <p:nvPr/>
        </p:nvSpPr>
        <p:spPr>
          <a:xfrm>
            <a:off x="1992383" y="172122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bjt_2d.inp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DE45-EFDF-49B6-97A7-15BDF4D325F2}"/>
              </a:ext>
            </a:extLst>
          </p:cNvPr>
          <p:cNvSpPr txBox="1"/>
          <p:nvPr/>
        </p:nvSpPr>
        <p:spPr>
          <a:xfrm>
            <a:off x="941294" y="2182016"/>
            <a:ext cx="405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state file bjt2d_equ.exo at index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E59B-6568-459D-BC12-8B84811A64F9}"/>
              </a:ext>
            </a:extLst>
          </p:cNvPr>
          <p:cNvSpPr txBox="1"/>
          <p:nvPr/>
        </p:nvSpPr>
        <p:spPr>
          <a:xfrm>
            <a:off x="3097557" y="3122147"/>
            <a:ext cx="380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charonInterpreter.py –input bjt_2d.inp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DEE40-3518-427F-8763-D31A0C974808}"/>
              </a:ext>
            </a:extLst>
          </p:cNvPr>
          <p:cNvSpPr/>
          <p:nvPr/>
        </p:nvSpPr>
        <p:spPr>
          <a:xfrm>
            <a:off x="8025631" y="3244334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bjt_2d.inp.xml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21C2D-9464-46C4-8614-2CDE8DC12E18}"/>
              </a:ext>
            </a:extLst>
          </p:cNvPr>
          <p:cNvCxnSpPr/>
          <p:nvPr/>
        </p:nvCxnSpPr>
        <p:spPr>
          <a:xfrm>
            <a:off x="3097557" y="2868706"/>
            <a:ext cx="608832" cy="32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E2821-1050-429F-AF04-64E52E6E9FDF}"/>
              </a:ext>
            </a:extLst>
          </p:cNvPr>
          <p:cNvCxnSpPr/>
          <p:nvPr/>
        </p:nvCxnSpPr>
        <p:spPr>
          <a:xfrm>
            <a:off x="5785002" y="3505199"/>
            <a:ext cx="608832" cy="32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A6B5C8-7FD2-49A1-988E-E405C1454F56}"/>
              </a:ext>
            </a:extLst>
          </p:cNvPr>
          <p:cNvGrpSpPr/>
          <p:nvPr/>
        </p:nvGrpSpPr>
        <p:grpSpPr>
          <a:xfrm>
            <a:off x="6510759" y="3666564"/>
            <a:ext cx="6096000" cy="2967317"/>
            <a:chOff x="6983506" y="3666564"/>
            <a:chExt cx="6096000" cy="29673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A8A85A-A6DC-4276-8D95-2109503ADF63}"/>
                </a:ext>
              </a:extLst>
            </p:cNvPr>
            <p:cNvSpPr/>
            <p:nvPr/>
          </p:nvSpPr>
          <p:spPr>
            <a:xfrm>
              <a:off x="7073153" y="3666564"/>
              <a:ext cx="5585012" cy="2967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04C96B-9715-4975-A98E-449FADD8FAB5}"/>
                </a:ext>
              </a:extLst>
            </p:cNvPr>
            <p:cNvSpPr/>
            <p:nvPr/>
          </p:nvSpPr>
          <p:spPr>
            <a:xfrm>
              <a:off x="6983506" y="3667454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/>
                <a:t>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name="Charon" &gt;</a:t>
              </a:r>
            </a:p>
            <a:p>
              <a:r>
                <a:rPr lang="en-US" sz="1400" dirty="0"/>
                <a:t>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name="Mesh" &gt;</a:t>
              </a:r>
            </a:p>
            <a:p>
              <a:r>
                <a:rPr lang="en-US" sz="1400" dirty="0"/>
                <a:t>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name="Exodus File" &gt;</a:t>
              </a:r>
            </a:p>
            <a:p>
              <a:r>
                <a:rPr lang="en-US" sz="1400" dirty="0"/>
                <a:t>      &lt;Parameter name="Restart Index" type="</a:t>
              </a:r>
              <a:r>
                <a:rPr lang="en-US" sz="1400" dirty="0" err="1"/>
                <a:t>int</a:t>
              </a:r>
              <a:r>
                <a:rPr lang="en-US" sz="1400" dirty="0"/>
                <a:t>" value="3" /&gt;</a:t>
              </a:r>
            </a:p>
            <a:p>
              <a:r>
                <a:rPr lang="en-US" sz="1400" dirty="0"/>
                <a:t>      &lt;Parameter name="File Name" type="string" value="bjt2d_equ.exo" /&gt;</a:t>
              </a:r>
            </a:p>
            <a:p>
              <a:r>
                <a:rPr lang="en-US" sz="1400" dirty="0"/>
                <a:t>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    &lt;Parameter name="Source" type="string" value="Exodus File" /&gt;</a:t>
              </a:r>
            </a:p>
            <a:p>
              <a:r>
                <a:rPr lang="en-US" sz="1400" dirty="0"/>
                <a:t>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BB28CC-9D82-4F8E-AED5-C0AD7B3E654B}"/>
              </a:ext>
            </a:extLst>
          </p:cNvPr>
          <p:cNvSpPr/>
          <p:nvPr/>
        </p:nvSpPr>
        <p:spPr>
          <a:xfrm>
            <a:off x="125505" y="3735345"/>
            <a:ext cx="5118847" cy="2967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1AB09-BE28-416F-8BB3-1AE2BAB3A756}"/>
              </a:ext>
            </a:extLst>
          </p:cNvPr>
          <p:cNvSpPr txBox="1"/>
          <p:nvPr/>
        </p:nvSpPr>
        <p:spPr>
          <a:xfrm>
            <a:off x="2157762" y="3429000"/>
            <a:ext cx="85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pL.xml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9E2EC-055E-442E-A0FE-E11052195494}"/>
              </a:ext>
            </a:extLst>
          </p:cNvPr>
          <p:cNvSpPr txBox="1"/>
          <p:nvPr/>
        </p:nvSpPr>
        <p:spPr>
          <a:xfrm>
            <a:off x="125506" y="3982807"/>
            <a:ext cx="5251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ParameterList</a:t>
            </a:r>
            <a:r>
              <a:rPr lang="en-US" sz="1400" dirty="0"/>
              <a:t> name="Charon"&gt;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ParameterList</a:t>
            </a:r>
            <a:r>
              <a:rPr lang="en-US" sz="1400" dirty="0"/>
              <a:t> name="Mesh"&gt;</a:t>
            </a:r>
          </a:p>
          <a:p>
            <a:r>
              <a:rPr lang="en-US" sz="1400" dirty="0"/>
              <a:t>        &lt;Parameter name="Source" type="string" value="Exodus File"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ParameterList</a:t>
            </a:r>
            <a:r>
              <a:rPr lang="en-US" sz="1400" dirty="0"/>
              <a:t> name="Exodus File"&gt;</a:t>
            </a:r>
          </a:p>
          <a:p>
            <a:r>
              <a:rPr lang="en-US" sz="1400" dirty="0"/>
              <a:t>            &lt;Parameter name="File Name" type="string" value="bjt2d_equ.exo" /&gt;</a:t>
            </a:r>
          </a:p>
          <a:p>
            <a:r>
              <a:rPr lang="en-US" sz="1400" dirty="0"/>
              <a:t>            &lt;Parameter name="Restart Index" type="</a:t>
            </a:r>
            <a:r>
              <a:rPr lang="en-US" sz="1400" dirty="0" err="1"/>
              <a:t>int</a:t>
            </a:r>
            <a:r>
              <a:rPr lang="en-US" sz="1400" dirty="0"/>
              <a:t>" value="3" /&gt;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D331C5-54C2-4F95-9082-88B079254FD3}"/>
              </a:ext>
            </a:extLst>
          </p:cNvPr>
          <p:cNvCxnSpPr>
            <a:cxnSpLocks/>
          </p:cNvCxnSpPr>
          <p:nvPr/>
        </p:nvCxnSpPr>
        <p:spPr>
          <a:xfrm flipH="1">
            <a:off x="5244352" y="4523069"/>
            <a:ext cx="1266408" cy="32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44F57C-6167-4C18-83A6-920BADD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68ED8-6CC2-42C0-A9BE-2CD91AFCA807}"/>
              </a:ext>
            </a:extLst>
          </p:cNvPr>
          <p:cNvSpPr txBox="1"/>
          <p:nvPr/>
        </p:nvSpPr>
        <p:spPr>
          <a:xfrm>
            <a:off x="881403" y="1335644"/>
            <a:ext cx="1079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what if the parameter list is long and complicated?  Comparing to a gold is tedious and error prone and really not 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F8CC-63A7-4D3C-AF4D-322B25BBF930}"/>
              </a:ext>
            </a:extLst>
          </p:cNvPr>
          <p:cNvSpPr txBox="1"/>
          <p:nvPr/>
        </p:nvSpPr>
        <p:spPr>
          <a:xfrm>
            <a:off x="881402" y="2199542"/>
            <a:ext cx="1079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There’s a tool for that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A374A-22F7-4129-BB8C-E3134B445B64}"/>
              </a:ext>
            </a:extLst>
          </p:cNvPr>
          <p:cNvSpPr txBox="1"/>
          <p:nvPr/>
        </p:nvSpPr>
        <p:spPr>
          <a:xfrm>
            <a:off x="2913529" y="2694108"/>
            <a:ext cx="485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compareParameterLists.py  pL.xml  bjt_2d.inp.xml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3FBBF-2590-44B1-B15E-9C23A129944B}"/>
              </a:ext>
            </a:extLst>
          </p:cNvPr>
          <p:cNvCxnSpPr/>
          <p:nvPr/>
        </p:nvCxnSpPr>
        <p:spPr>
          <a:xfrm>
            <a:off x="5235388" y="3137160"/>
            <a:ext cx="0" cy="538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2A57-E26C-4EFB-B589-61E8AB1CF052}"/>
              </a:ext>
            </a:extLst>
          </p:cNvPr>
          <p:cNvSpPr/>
          <p:nvPr/>
        </p:nvSpPr>
        <p:spPr>
          <a:xfrm>
            <a:off x="1694328" y="3952696"/>
            <a:ext cx="100942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is a list of items contained in pL.xml, but not in bjt_2d.inp.xml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is a list of items contained in bjt_2d.inp.xml, but not in pL.xml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D55E3-D9AF-4D31-B402-B76156A5491A}"/>
              </a:ext>
            </a:extLst>
          </p:cNvPr>
          <p:cNvSpPr txBox="1"/>
          <p:nvPr/>
        </p:nvSpPr>
        <p:spPr>
          <a:xfrm>
            <a:off x="2761130" y="5857615"/>
            <a:ext cx="589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Files are the same even if ordering is different</a:t>
            </a:r>
          </a:p>
        </p:txBody>
      </p:sp>
    </p:spTree>
    <p:extLst>
      <p:ext uri="{BB962C8B-B14F-4D97-AF65-F5344CB8AC3E}">
        <p14:creationId xmlns:p14="http://schemas.microsoft.com/office/powerpoint/2010/main" val="397663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A28F-09E3-47F0-88F4-684F2B8D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FDE6E-D4AE-4AB5-8C63-7DB36BC17DF2}"/>
              </a:ext>
            </a:extLst>
          </p:cNvPr>
          <p:cNvSpPr txBox="1"/>
          <p:nvPr/>
        </p:nvSpPr>
        <p:spPr>
          <a:xfrm>
            <a:off x="4602162" y="1268450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Suppose there were errors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DEE40-3518-427F-8763-D31A0C974808}"/>
              </a:ext>
            </a:extLst>
          </p:cNvPr>
          <p:cNvSpPr/>
          <p:nvPr/>
        </p:nvSpPr>
        <p:spPr>
          <a:xfrm>
            <a:off x="7763896" y="1467277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bjt_2d.inp.xml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A6B5C8-7FD2-49A1-988E-E405C1454F56}"/>
              </a:ext>
            </a:extLst>
          </p:cNvPr>
          <p:cNvGrpSpPr/>
          <p:nvPr/>
        </p:nvGrpSpPr>
        <p:grpSpPr>
          <a:xfrm>
            <a:off x="6249024" y="1889508"/>
            <a:ext cx="6096000" cy="1983246"/>
            <a:chOff x="6983506" y="3666564"/>
            <a:chExt cx="6096000" cy="29673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A8A85A-A6DC-4276-8D95-2109503ADF63}"/>
                </a:ext>
              </a:extLst>
            </p:cNvPr>
            <p:cNvSpPr/>
            <p:nvPr/>
          </p:nvSpPr>
          <p:spPr>
            <a:xfrm>
              <a:off x="7073153" y="3666564"/>
              <a:ext cx="5585012" cy="2967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04C96B-9715-4975-A98E-449FADD8FAB5}"/>
                </a:ext>
              </a:extLst>
            </p:cNvPr>
            <p:cNvSpPr/>
            <p:nvPr/>
          </p:nvSpPr>
          <p:spPr>
            <a:xfrm>
              <a:off x="6983506" y="3667454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/>
                <a:t>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name="Charon" &gt;</a:t>
              </a:r>
            </a:p>
            <a:p>
              <a:r>
                <a:rPr lang="en-US" sz="1400" dirty="0"/>
                <a:t>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name="Mesh" &gt;</a:t>
              </a:r>
            </a:p>
            <a:p>
              <a:r>
                <a:rPr lang="en-US" sz="1400" dirty="0"/>
                <a:t>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name="Exodus File" &gt;</a:t>
              </a:r>
            </a:p>
            <a:p>
              <a:r>
                <a:rPr lang="en-US" sz="1400" dirty="0"/>
                <a:t>      &lt;Parameter name="Restart Index" type="</a:t>
              </a:r>
              <a:r>
                <a:rPr lang="en-US" sz="1400" dirty="0" err="1"/>
                <a:t>int</a:t>
              </a:r>
              <a:r>
                <a:rPr lang="en-US" sz="1400" dirty="0"/>
                <a:t>" value="30" /&gt;</a:t>
              </a:r>
            </a:p>
            <a:p>
              <a:r>
                <a:rPr lang="en-US" sz="1400" dirty="0"/>
                <a:t>      &lt;Parameter name="File Name" type="string" value="bjt2d_equ.exo" /&gt;</a:t>
              </a:r>
            </a:p>
            <a:p>
              <a:r>
                <a:rPr lang="en-US" sz="1400" dirty="0"/>
                <a:t>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    &lt;Parameter name="Source" type="string" value="</a:t>
              </a:r>
              <a:r>
                <a:rPr lang="en-US" sz="1400" dirty="0" err="1"/>
                <a:t>Eoxdus</a:t>
              </a:r>
              <a:r>
                <a:rPr lang="en-US" sz="1400" dirty="0"/>
                <a:t> File" /&gt;</a:t>
              </a:r>
            </a:p>
            <a:p>
              <a:r>
                <a:rPr lang="en-US" sz="1400" dirty="0"/>
                <a:t>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BB28CC-9D82-4F8E-AED5-C0AD7B3E654B}"/>
              </a:ext>
            </a:extLst>
          </p:cNvPr>
          <p:cNvSpPr/>
          <p:nvPr/>
        </p:nvSpPr>
        <p:spPr>
          <a:xfrm>
            <a:off x="259975" y="1889507"/>
            <a:ext cx="5836025" cy="198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1AB09-BE28-416F-8BB3-1AE2BAB3A756}"/>
              </a:ext>
            </a:extLst>
          </p:cNvPr>
          <p:cNvSpPr txBox="1"/>
          <p:nvPr/>
        </p:nvSpPr>
        <p:spPr>
          <a:xfrm>
            <a:off x="2292232" y="1583161"/>
            <a:ext cx="85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pL.xml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9E2EC-055E-442E-A0FE-E11052195494}"/>
              </a:ext>
            </a:extLst>
          </p:cNvPr>
          <p:cNvSpPr txBox="1"/>
          <p:nvPr/>
        </p:nvSpPr>
        <p:spPr>
          <a:xfrm>
            <a:off x="246841" y="1889506"/>
            <a:ext cx="5925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ParameterList</a:t>
            </a:r>
            <a:r>
              <a:rPr lang="en-US" sz="1400" dirty="0"/>
              <a:t> name="Charon"&gt;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ParameterList</a:t>
            </a:r>
            <a:r>
              <a:rPr lang="en-US" sz="1400" dirty="0"/>
              <a:t> name="Mesh"&gt;</a:t>
            </a:r>
          </a:p>
          <a:p>
            <a:r>
              <a:rPr lang="en-US" sz="1400" dirty="0"/>
              <a:t>        &lt;Parameter name="Source" type="string" value="Exodus File"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ParameterList</a:t>
            </a:r>
            <a:r>
              <a:rPr lang="en-US" sz="1400" dirty="0"/>
              <a:t> name="Exodus File"&gt;</a:t>
            </a:r>
          </a:p>
          <a:p>
            <a:r>
              <a:rPr lang="en-US" sz="1400" dirty="0"/>
              <a:t>            &lt;Parameter name="File Name" type="string" value="bjt2d_equ.exo" /&gt;</a:t>
            </a:r>
          </a:p>
          <a:p>
            <a:r>
              <a:rPr lang="en-US" sz="1400" dirty="0"/>
              <a:t>            &lt;Parameter name="Restart Index" type="</a:t>
            </a:r>
            <a:r>
              <a:rPr lang="en-US" sz="1400" dirty="0" err="1"/>
              <a:t>int</a:t>
            </a:r>
            <a:r>
              <a:rPr lang="en-US" sz="1400" dirty="0"/>
              <a:t>" value="3" /&gt;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B3BBF9-F847-4347-96A8-C860652DE923}"/>
              </a:ext>
            </a:extLst>
          </p:cNvPr>
          <p:cNvSpPr/>
          <p:nvPr/>
        </p:nvSpPr>
        <p:spPr>
          <a:xfrm>
            <a:off x="2720181" y="4246106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following is a list of items contained in bjt_2d.inp.xml, but not in pL.xml</a:t>
            </a:r>
          </a:p>
          <a:p>
            <a:endParaRPr lang="en-US" sz="1400" dirty="0"/>
          </a:p>
          <a:p>
            <a:r>
              <a:rPr lang="en-US" sz="1400" dirty="0"/>
              <a:t>Charon-&gt;</a:t>
            </a:r>
            <a:r>
              <a:rPr lang="en-US" sz="1400" dirty="0" err="1"/>
              <a:t>Mesh,Source,string,Eoxdus</a:t>
            </a:r>
            <a:r>
              <a:rPr lang="en-US" sz="1400" dirty="0"/>
              <a:t> File</a:t>
            </a:r>
          </a:p>
          <a:p>
            <a:r>
              <a:rPr lang="en-US" sz="1400" dirty="0"/>
              <a:t>Charon-&gt;Mesh-&gt;Exodus </a:t>
            </a:r>
            <a:r>
              <a:rPr lang="en-US" sz="1400" dirty="0" err="1"/>
              <a:t>File,Restart</a:t>
            </a:r>
            <a:r>
              <a:rPr lang="en-US" sz="1400" dirty="0"/>
              <a:t> Index,int,30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following is a list of items contained in pL.xml, but not in bjt_2d.inp.xml</a:t>
            </a:r>
          </a:p>
          <a:p>
            <a:endParaRPr lang="en-US" sz="1400" dirty="0"/>
          </a:p>
          <a:p>
            <a:r>
              <a:rPr lang="en-US" sz="1400" dirty="0"/>
              <a:t>Charon-&gt;</a:t>
            </a:r>
            <a:r>
              <a:rPr lang="en-US" sz="1400" dirty="0" err="1"/>
              <a:t>Mesh,Source,string,Exodus</a:t>
            </a:r>
            <a:r>
              <a:rPr lang="en-US" sz="1400" dirty="0"/>
              <a:t> File</a:t>
            </a:r>
          </a:p>
          <a:p>
            <a:r>
              <a:rPr lang="en-US" sz="1400" dirty="0"/>
              <a:t>Charon-&gt;Mesh-&gt;Exodus </a:t>
            </a:r>
            <a:r>
              <a:rPr lang="en-US" sz="1400" dirty="0" err="1"/>
              <a:t>File,Restart</a:t>
            </a:r>
            <a:r>
              <a:rPr lang="en-US" sz="1400" dirty="0"/>
              <a:t> Index,int,3</a:t>
            </a:r>
          </a:p>
        </p:txBody>
      </p:sp>
    </p:spTree>
    <p:extLst>
      <p:ext uri="{BB962C8B-B14F-4D97-AF65-F5344CB8AC3E}">
        <p14:creationId xmlns:p14="http://schemas.microsoft.com/office/powerpoint/2010/main" val="7089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FC3A0A-DB6C-4438-8B0D-0D353D78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Block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CEFA9-1CD9-434D-A043-78172DC08B9D}"/>
              </a:ext>
            </a:extLst>
          </p:cNvPr>
          <p:cNvSpPr txBox="1"/>
          <p:nvPr/>
        </p:nvSpPr>
        <p:spPr>
          <a:xfrm>
            <a:off x="645460" y="13716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not everything can fit on a single line or it may make the most sense to group parameters together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4B6F1-7DDD-425E-8D13-DA8663512DCB}"/>
              </a:ext>
            </a:extLst>
          </p:cNvPr>
          <p:cNvGrpSpPr/>
          <p:nvPr/>
        </p:nvGrpSpPr>
        <p:grpSpPr>
          <a:xfrm>
            <a:off x="506507" y="2327831"/>
            <a:ext cx="5807458" cy="2469524"/>
            <a:chOff x="506507" y="2327831"/>
            <a:chExt cx="5807458" cy="24695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13103D-3BAC-45F8-B1EC-55845C8EA294}"/>
                </a:ext>
              </a:extLst>
            </p:cNvPr>
            <p:cNvSpPr/>
            <p:nvPr/>
          </p:nvSpPr>
          <p:spPr>
            <a:xfrm>
              <a:off x="506507" y="2697163"/>
              <a:ext cx="48499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start Material Block </a:t>
              </a:r>
              <a:r>
                <a:rPr lang="en-US" dirty="0" err="1"/>
                <a:t>siliconParameter</a:t>
              </a:r>
              <a:endParaRPr lang="en-US" dirty="0"/>
            </a:p>
            <a:p>
              <a:r>
                <a:rPr lang="en-US" dirty="0"/>
                <a:t>      material name is Silicon</a:t>
              </a:r>
            </a:p>
            <a:p>
              <a:r>
                <a:rPr lang="en-US" dirty="0"/>
                <a:t>      relative permittivity = 11.9    </a:t>
              </a:r>
            </a:p>
            <a:p>
              <a:r>
                <a:rPr lang="en-US" dirty="0"/>
                <a:t>end </a:t>
              </a:r>
              <a:r>
                <a:rPr lang="en-US" strike="sngStrike" dirty="0"/>
                <a:t>Material Block </a:t>
              </a:r>
              <a:r>
                <a:rPr lang="en-US" strike="sngStrike" dirty="0" err="1"/>
                <a:t>siliconParameter</a:t>
              </a:r>
              <a:endParaRPr lang="en-US" strike="sngStrik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C1E896-6FB1-4469-BA05-A80E38C45CD1}"/>
                </a:ext>
              </a:extLst>
            </p:cNvPr>
            <p:cNvSpPr txBox="1"/>
            <p:nvPr/>
          </p:nvSpPr>
          <p:spPr>
            <a:xfrm>
              <a:off x="4988859" y="2327831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Parser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AE49D8-D945-408C-A839-A0B5466F33B3}"/>
                </a:ext>
              </a:extLst>
            </p:cNvPr>
            <p:cNvSpPr txBox="1"/>
            <p:nvPr/>
          </p:nvSpPr>
          <p:spPr>
            <a:xfrm>
              <a:off x="5041694" y="3099396"/>
              <a:ext cx="121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Parser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91C6DA-9925-471C-8377-C1B51BCCB5D8}"/>
                </a:ext>
              </a:extLst>
            </p:cNvPr>
            <p:cNvSpPr txBox="1"/>
            <p:nvPr/>
          </p:nvSpPr>
          <p:spPr>
            <a:xfrm>
              <a:off x="645460" y="4151024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Only “end” is needed here, but more is okay and encouraged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CE2D2A-390C-4EE9-A872-CAF36DC50487}"/>
                </a:ext>
              </a:extLst>
            </p:cNvPr>
            <p:cNvCxnSpPr>
              <a:cxnSpLocks/>
            </p:cNvCxnSpPr>
            <p:nvPr/>
          </p:nvCxnSpPr>
          <p:spPr>
            <a:xfrm>
              <a:off x="977153" y="3810000"/>
              <a:ext cx="394447" cy="4568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0CDD78-3A54-496A-9756-B676CAA8B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188" y="3291937"/>
              <a:ext cx="1628048" cy="137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194680-AFB8-416A-918F-7A8066E30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3506" y="3143266"/>
              <a:ext cx="1868188" cy="148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199995-F92E-4542-B062-2D238961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6871" y="2501205"/>
              <a:ext cx="944823" cy="3446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F9764F-E655-4DF7-8798-DD7A10176462}"/>
              </a:ext>
            </a:extLst>
          </p:cNvPr>
          <p:cNvGrpSpPr/>
          <p:nvPr/>
        </p:nvGrpSpPr>
        <p:grpSpPr>
          <a:xfrm>
            <a:off x="4988624" y="1648599"/>
            <a:ext cx="7203376" cy="4494004"/>
            <a:chOff x="4988624" y="1648599"/>
            <a:chExt cx="7203376" cy="44940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E73182-0964-4F41-B7F6-F5B63839D8AD}"/>
                </a:ext>
              </a:extLst>
            </p:cNvPr>
            <p:cNvSpPr/>
            <p:nvPr/>
          </p:nvSpPr>
          <p:spPr>
            <a:xfrm>
              <a:off x="7342095" y="2327831"/>
              <a:ext cx="4849905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start Material Block </a:t>
              </a:r>
              <a:r>
                <a:rPr lang="en-US" dirty="0" err="1"/>
                <a:t>siliconParameter</a:t>
              </a:r>
              <a:endParaRPr lang="en-US" dirty="0"/>
            </a:p>
            <a:p>
              <a:r>
                <a:rPr lang="en-US" dirty="0"/>
                <a:t>      material name is Silicon</a:t>
              </a:r>
            </a:p>
            <a:p>
              <a:r>
                <a:rPr lang="en-US" dirty="0"/>
                <a:t>      relative permittivity = 11.9</a:t>
              </a:r>
            </a:p>
            <a:p>
              <a:r>
                <a:rPr lang="en-US" dirty="0"/>
                <a:t>      </a:t>
              </a:r>
            </a:p>
            <a:p>
              <a:r>
                <a:rPr lang="en-US" dirty="0"/>
                <a:t>      start step junction doping</a:t>
              </a:r>
            </a:p>
            <a:p>
              <a:r>
                <a:rPr lang="en-US" dirty="0"/>
                <a:t>      	    acceptor concentration = 1e16</a:t>
              </a:r>
            </a:p>
            <a:p>
              <a:r>
                <a:rPr lang="en-US" dirty="0"/>
                <a:t>	    donor concentration = 1e16</a:t>
              </a:r>
            </a:p>
            <a:p>
              <a:r>
                <a:rPr lang="en-US" dirty="0"/>
                <a:t>	    junction location = 0.5</a:t>
              </a:r>
            </a:p>
            <a:p>
              <a:r>
                <a:rPr lang="en-US" dirty="0"/>
                <a:t>	    dopant order is PN</a:t>
              </a:r>
            </a:p>
            <a:p>
              <a:r>
                <a:rPr lang="en-US" dirty="0"/>
                <a:t>      end step junction doping</a:t>
              </a:r>
            </a:p>
            <a:p>
              <a:r>
                <a:rPr lang="en-US" dirty="0"/>
                <a:t>end Material Block </a:t>
              </a:r>
              <a:r>
                <a:rPr lang="en-US" dirty="0" err="1"/>
                <a:t>siliconParameter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D10F0F-41C0-4027-ACED-C77FBD0C1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0754" y="3693459"/>
              <a:ext cx="806822" cy="6741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A6E38F-F597-4AD1-9021-BA543CF3FA62}"/>
                </a:ext>
              </a:extLst>
            </p:cNvPr>
            <p:cNvSpPr txBox="1"/>
            <p:nvPr/>
          </p:nvSpPr>
          <p:spPr>
            <a:xfrm>
              <a:off x="7808259" y="1648599"/>
              <a:ext cx="27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parsers can be nested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7E7795-51F9-496D-BD53-E43EFD2519F9}"/>
                </a:ext>
              </a:extLst>
            </p:cNvPr>
            <p:cNvSpPr txBox="1"/>
            <p:nvPr/>
          </p:nvSpPr>
          <p:spPr>
            <a:xfrm>
              <a:off x="4988624" y="4176288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Nested Block Parser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429A11-5FA4-4F11-BD87-7D206E4B66AA}"/>
                </a:ext>
              </a:extLst>
            </p:cNvPr>
            <p:cNvSpPr txBox="1"/>
            <p:nvPr/>
          </p:nvSpPr>
          <p:spPr>
            <a:xfrm>
              <a:off x="5041694" y="5773271"/>
              <a:ext cx="612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Depth of nesting is unlimited, but should be kept to a minimum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5F497A5-64F6-40DC-9629-48A654A44AC1}"/>
              </a:ext>
            </a:extLst>
          </p:cNvPr>
          <p:cNvSpPr txBox="1"/>
          <p:nvPr/>
        </p:nvSpPr>
        <p:spPr>
          <a:xfrm>
            <a:off x="340659" y="5378824"/>
            <a:ext cx="427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Block parsers enable line parsers to be collected into useful bundles</a:t>
            </a:r>
          </a:p>
        </p:txBody>
      </p:sp>
    </p:spTree>
    <p:extLst>
      <p:ext uri="{BB962C8B-B14F-4D97-AF65-F5344CB8AC3E}">
        <p14:creationId xmlns:p14="http://schemas.microsoft.com/office/powerpoint/2010/main" val="112291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23658-CF49-4A00-8C12-96B54610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Block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2D6D-9E2C-4325-8D8E-9E52754263E9}"/>
              </a:ext>
            </a:extLst>
          </p:cNvPr>
          <p:cNvSpPr txBox="1"/>
          <p:nvPr/>
        </p:nvSpPr>
        <p:spPr>
          <a:xfrm>
            <a:off x="905436" y="1425389"/>
            <a:ext cx="467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block parser is very similar to creating a line 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B38E-4D2B-4802-82FD-BD3796071FCE}"/>
              </a:ext>
            </a:extLst>
          </p:cNvPr>
          <p:cNvSpPr/>
          <p:nvPr/>
        </p:nvSpPr>
        <p:spPr>
          <a:xfrm>
            <a:off x="838200" y="2344742"/>
            <a:ext cx="3644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Material Block </a:t>
            </a:r>
            <a:r>
              <a:rPr lang="en-US" dirty="0" err="1"/>
              <a:t>siliconParameter</a:t>
            </a:r>
            <a:endParaRPr lang="en-US" dirty="0"/>
          </a:p>
          <a:p>
            <a:r>
              <a:rPr lang="en-US" dirty="0"/>
              <a:t>      material name is Silicon</a:t>
            </a:r>
          </a:p>
          <a:p>
            <a:r>
              <a:rPr lang="en-US" dirty="0"/>
              <a:t>      relative permittivity = 11.9    </a:t>
            </a:r>
          </a:p>
          <a:p>
            <a:r>
              <a:rPr lang="en-US" dirty="0"/>
              <a:t>end Material Block </a:t>
            </a:r>
            <a:r>
              <a:rPr lang="en-US" dirty="0" err="1"/>
              <a:t>siliconParameter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62E37-18AE-429B-9176-939B58A15D29}"/>
              </a:ext>
            </a:extLst>
          </p:cNvPr>
          <p:cNvSpPr/>
          <p:nvPr/>
        </p:nvSpPr>
        <p:spPr>
          <a:xfrm>
            <a:off x="838200" y="2438400"/>
            <a:ext cx="3581400" cy="107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3DD1F-395D-4692-BDBD-CF4AB6D62680}"/>
              </a:ext>
            </a:extLst>
          </p:cNvPr>
          <p:cNvGrpSpPr/>
          <p:nvPr/>
        </p:nvGrpSpPr>
        <p:grpSpPr>
          <a:xfrm>
            <a:off x="833718" y="3381473"/>
            <a:ext cx="6697824" cy="2714527"/>
            <a:chOff x="833718" y="3381473"/>
            <a:chExt cx="6697824" cy="27145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2379FE-6B54-4352-BF25-2863195B1F05}"/>
                </a:ext>
              </a:extLst>
            </p:cNvPr>
            <p:cNvSpPr/>
            <p:nvPr/>
          </p:nvSpPr>
          <p:spPr>
            <a:xfrm>
              <a:off x="833718" y="3862950"/>
              <a:ext cx="57643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interpreterBlock</a:t>
              </a:r>
              <a:r>
                <a:rPr lang="en-US" dirty="0"/>
                <a:t> name </a:t>
              </a:r>
              <a:r>
                <a:rPr lang="en-US" dirty="0" err="1"/>
                <a:t>MaterialBlock</a:t>
              </a:r>
              <a:endParaRPr lang="en-US" dirty="0"/>
            </a:p>
            <a:p>
              <a:endParaRPr lang="en-US" dirty="0"/>
            </a:p>
            <a:p>
              <a:r>
                <a:rPr lang="en-US" dirty="0" err="1"/>
                <a:t>interpreterBlock</a:t>
              </a:r>
              <a:r>
                <a:rPr lang="en-US" dirty="0"/>
                <a:t> (start Material Block) {</a:t>
              </a:r>
              <a:r>
                <a:rPr lang="en-US" dirty="0" err="1"/>
                <a:t>MaterialBlockName</a:t>
              </a:r>
              <a:r>
                <a:rPr lang="en-US" dirty="0"/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EFCB9-EBEA-4DE1-97DE-84E35CDC5142}"/>
                </a:ext>
              </a:extLst>
            </p:cNvPr>
            <p:cNvSpPr/>
            <p:nvPr/>
          </p:nvSpPr>
          <p:spPr>
            <a:xfrm>
              <a:off x="838200" y="3917576"/>
              <a:ext cx="5688106" cy="2178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3E0071-3EF2-4D70-95F5-AD491F349384}"/>
                </a:ext>
              </a:extLst>
            </p:cNvPr>
            <p:cNvSpPr txBox="1"/>
            <p:nvPr/>
          </p:nvSpPr>
          <p:spPr>
            <a:xfrm>
              <a:off x="3724836" y="3592266"/>
              <a:ext cx="2919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createMaterialBlock.blockinp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C9B229-297E-4C8F-B192-1A3D025E98F9}"/>
                </a:ext>
              </a:extLst>
            </p:cNvPr>
            <p:cNvSpPr txBox="1"/>
            <p:nvPr/>
          </p:nvSpPr>
          <p:spPr>
            <a:xfrm>
              <a:off x="4419600" y="3381473"/>
              <a:ext cx="3111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Block parser has </a:t>
              </a:r>
              <a:r>
                <a:rPr lang="en-US" dirty="0" err="1">
                  <a:solidFill>
                    <a:srgbClr val="FF0000"/>
                  </a:solidFill>
                </a:rPr>
                <a:t>blockinp</a:t>
              </a:r>
              <a:r>
                <a:rPr lang="en-US" dirty="0">
                  <a:solidFill>
                    <a:srgbClr val="FF0000"/>
                  </a:solidFill>
                </a:rPr>
                <a:t> suffix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691934-854E-4B1E-9453-A18523099299}"/>
              </a:ext>
            </a:extLst>
          </p:cNvPr>
          <p:cNvGrpSpPr/>
          <p:nvPr/>
        </p:nvGrpSpPr>
        <p:grpSpPr>
          <a:xfrm>
            <a:off x="833718" y="5006788"/>
            <a:ext cx="9376935" cy="1513170"/>
            <a:chOff x="833718" y="5006788"/>
            <a:chExt cx="9376935" cy="15131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A5DBC3-C70F-4DD3-BA53-365725B8FE15}"/>
                </a:ext>
              </a:extLst>
            </p:cNvPr>
            <p:cNvSpPr/>
            <p:nvPr/>
          </p:nvSpPr>
          <p:spPr>
            <a:xfrm>
              <a:off x="833718" y="5006788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err="1"/>
                <a:t>xmlDefault</a:t>
              </a:r>
              <a:r>
                <a:rPr lang="en-US" dirty="0"/>
                <a:t> Charon-&gt;Closure Models-&gt;{</a:t>
              </a:r>
              <a:r>
                <a:rPr lang="en-US" dirty="0" err="1"/>
                <a:t>MaterialBlockName</a:t>
              </a:r>
              <a:r>
                <a:rPr lang="en-US" dirty="0"/>
                <a:t>}-&gt;Relative Permittivity,Value,double,11.9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EF6563-2371-459E-BD30-FC5E2EC98530}"/>
                </a:ext>
              </a:extLst>
            </p:cNvPr>
            <p:cNvSpPr txBox="1"/>
            <p:nvPr/>
          </p:nvSpPr>
          <p:spPr>
            <a:xfrm>
              <a:off x="6096000" y="6150626"/>
              <a:ext cx="411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Defaults for the block can be set here too.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32A3C1-4928-4884-B92A-95F50E73AFFB}"/>
                </a:ext>
              </a:extLst>
            </p:cNvPr>
            <p:cNvCxnSpPr/>
            <p:nvPr/>
          </p:nvCxnSpPr>
          <p:spPr>
            <a:xfrm>
              <a:off x="4831976" y="5522259"/>
              <a:ext cx="1389530" cy="708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A4296A-3282-447B-B9E4-2BB6AEBE0B54}"/>
              </a:ext>
            </a:extLst>
          </p:cNvPr>
          <p:cNvGrpSpPr/>
          <p:nvPr/>
        </p:nvGrpSpPr>
        <p:grpSpPr>
          <a:xfrm>
            <a:off x="6409765" y="441191"/>
            <a:ext cx="6100482" cy="4322543"/>
            <a:chOff x="6409765" y="441191"/>
            <a:chExt cx="6100482" cy="43225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148711-BF99-4165-8C39-902241297DAB}"/>
                </a:ext>
              </a:extLst>
            </p:cNvPr>
            <p:cNvSpPr/>
            <p:nvPr/>
          </p:nvSpPr>
          <p:spPr>
            <a:xfrm>
              <a:off x="6414247" y="441191"/>
              <a:ext cx="6096000" cy="28931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/>
                <a:t>interpreter name </a:t>
              </a:r>
              <a:r>
                <a:rPr lang="en-US" sz="1400" dirty="0" err="1"/>
                <a:t>RelativePermittivity</a:t>
              </a:r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inputLine</a:t>
              </a:r>
              <a:r>
                <a:rPr lang="en-US" sz="1400" dirty="0"/>
                <a:t> (relative permittivity) = {</a:t>
              </a:r>
              <a:r>
                <a:rPr lang="en-US" sz="1400" dirty="0" err="1"/>
                <a:t>relPerm</a:t>
              </a:r>
              <a:r>
                <a:rPr lang="en-US" sz="1400" dirty="0"/>
                <a:t>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shortHelp</a:t>
              </a:r>
              <a:r>
                <a:rPr lang="en-US" sz="1400" dirty="0"/>
                <a:t> {Sets the relative permittivity for the material in this material block}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longHelp</a:t>
              </a:r>
              <a:r>
                <a:rPr lang="en-US" sz="1400" dirty="0"/>
                <a:t> {Sets the relative permittivity for the material in this material block &lt;&gt; </a:t>
              </a:r>
              <a:r>
                <a:rPr lang="en-US" sz="1400" dirty="0" err="1"/>
                <a:t>relPerm</a:t>
              </a:r>
              <a:r>
                <a:rPr lang="en-US" sz="1400" dirty="0"/>
                <a:t> is the value of </a:t>
              </a:r>
              <a:r>
                <a:rPr lang="en-US" sz="1400" dirty="0" err="1"/>
                <a:t>th</a:t>
              </a:r>
              <a:endParaRPr lang="en-US" sz="1400" dirty="0"/>
            </a:p>
            <a:p>
              <a:r>
                <a:rPr lang="en-US" sz="1400" dirty="0"/>
                <a:t>e relative permittivity}</a:t>
              </a:r>
            </a:p>
            <a:p>
              <a:endParaRPr lang="en-US" sz="1400" dirty="0"/>
            </a:p>
            <a:p>
              <a:r>
                <a:rPr lang="en-US" sz="1400" dirty="0" err="1"/>
                <a:t>xmlRequired</a:t>
              </a:r>
              <a:r>
                <a:rPr lang="en-US" sz="1400" dirty="0"/>
                <a:t> Charon-&gt;Closure Models-&gt;{</a:t>
              </a:r>
              <a:r>
                <a:rPr lang="en-US" sz="1400" dirty="0" err="1"/>
                <a:t>MaterialBlockName</a:t>
              </a:r>
              <a:r>
                <a:rPr lang="en-US" sz="1400" dirty="0"/>
                <a:t>}-&gt;Relative </a:t>
              </a:r>
              <a:r>
                <a:rPr lang="en-US" sz="1400" dirty="0" err="1"/>
                <a:t>Permittivity,Value,double</a:t>
              </a:r>
              <a:r>
                <a:rPr lang="en-US" sz="1400" dirty="0"/>
                <a:t>,{</a:t>
              </a:r>
              <a:r>
                <a:rPr lang="en-US" sz="1400" dirty="0" err="1"/>
                <a:t>relPerm</a:t>
              </a:r>
              <a:r>
                <a:rPr lang="en-US" sz="1400" dirty="0"/>
                <a:t>}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0376CF-BEE4-4A19-B481-C86FDBD6E5E1}"/>
                </a:ext>
              </a:extLst>
            </p:cNvPr>
            <p:cNvSpPr/>
            <p:nvPr/>
          </p:nvSpPr>
          <p:spPr>
            <a:xfrm>
              <a:off x="6409765" y="492892"/>
              <a:ext cx="5692588" cy="28725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36B466-DF2A-426E-A83E-56FB0DBC5B7F}"/>
                </a:ext>
              </a:extLst>
            </p:cNvPr>
            <p:cNvSpPr txBox="1"/>
            <p:nvPr/>
          </p:nvSpPr>
          <p:spPr>
            <a:xfrm>
              <a:off x="7531542" y="4117403"/>
              <a:ext cx="420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parser variables can be used in line parsers contained in the block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F9509E-3A5C-4419-A650-A244AC60802E}"/>
                </a:ext>
              </a:extLst>
            </p:cNvPr>
            <p:cNvCxnSpPr/>
            <p:nvPr/>
          </p:nvCxnSpPr>
          <p:spPr>
            <a:xfrm flipV="1">
              <a:off x="6526306" y="4475871"/>
              <a:ext cx="1111623" cy="1516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6C5C2F-7555-4815-9802-8A9DC6867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6059" y="3077580"/>
              <a:ext cx="1187823" cy="10845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08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6FEA2B-FECE-45BB-876D-E3B4103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Block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8B7BF-9807-475B-8830-C190C2E779C5}"/>
              </a:ext>
            </a:extLst>
          </p:cNvPr>
          <p:cNvSpPr txBox="1"/>
          <p:nvPr/>
        </p:nvSpPr>
        <p:spPr>
          <a:xfrm>
            <a:off x="658906" y="1385888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parsers imply directory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54FC1-35CC-4131-824E-7A167B91EF20}"/>
              </a:ext>
            </a:extLst>
          </p:cNvPr>
          <p:cNvSpPr txBox="1"/>
          <p:nvPr/>
        </p:nvSpPr>
        <p:spPr>
          <a:xfrm>
            <a:off x="4131188" y="1672575"/>
            <a:ext cx="2424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charonInterpreter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08856-0FF9-4298-B627-8825A708AC80}"/>
              </a:ext>
            </a:extLst>
          </p:cNvPr>
          <p:cNvCxnSpPr>
            <a:cxnSpLocks/>
          </p:cNvCxnSpPr>
          <p:nvPr/>
        </p:nvCxnSpPr>
        <p:spPr>
          <a:xfrm>
            <a:off x="5343540" y="2389928"/>
            <a:ext cx="0" cy="283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50C9A-F8D8-4FC5-A3DF-9BCC1B3700B7}"/>
              </a:ext>
            </a:extLst>
          </p:cNvPr>
          <p:cNvCxnSpPr>
            <a:cxnSpLocks/>
          </p:cNvCxnSpPr>
          <p:nvPr/>
        </p:nvCxnSpPr>
        <p:spPr>
          <a:xfrm>
            <a:off x="2056221" y="2673405"/>
            <a:ext cx="8357936" cy="38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14B87-C1E8-4A65-B96C-127A2DC96782}"/>
              </a:ext>
            </a:extLst>
          </p:cNvPr>
          <p:cNvCxnSpPr>
            <a:cxnSpLocks/>
          </p:cNvCxnSpPr>
          <p:nvPr/>
        </p:nvCxnSpPr>
        <p:spPr>
          <a:xfrm>
            <a:off x="5345886" y="2692428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99AD4-4D7D-4D1A-94E1-0646BA36AD31}"/>
              </a:ext>
            </a:extLst>
          </p:cNvPr>
          <p:cNvCxnSpPr>
            <a:cxnSpLocks/>
          </p:cNvCxnSpPr>
          <p:nvPr/>
        </p:nvCxnSpPr>
        <p:spPr>
          <a:xfrm>
            <a:off x="2058567" y="2673404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4C07E6-43D1-4CF2-BCD8-9B9224CC9FA3}"/>
              </a:ext>
            </a:extLst>
          </p:cNvPr>
          <p:cNvSpPr txBox="1"/>
          <p:nvPr/>
        </p:nvSpPr>
        <p:spPr>
          <a:xfrm>
            <a:off x="7245971" y="3019988"/>
            <a:ext cx="109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BC4D0-8FAA-42C7-82B8-857DC18A05BF}"/>
              </a:ext>
            </a:extLst>
          </p:cNvPr>
          <p:cNvSpPr txBox="1"/>
          <p:nvPr/>
        </p:nvSpPr>
        <p:spPr>
          <a:xfrm>
            <a:off x="981952" y="2981736"/>
            <a:ext cx="214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parseGenerator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1A510-08E9-47C9-B0B3-8F179E899CEE}"/>
              </a:ext>
            </a:extLst>
          </p:cNvPr>
          <p:cNvSpPr txBox="1"/>
          <p:nvPr/>
        </p:nvSpPr>
        <p:spPr>
          <a:xfrm>
            <a:off x="4262010" y="2023654"/>
            <a:ext cx="2034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(charonInterpreter.py)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4134-DCE1-4AD0-A79E-6586071B4819}"/>
              </a:ext>
            </a:extLst>
          </p:cNvPr>
          <p:cNvSpPr txBox="1"/>
          <p:nvPr/>
        </p:nvSpPr>
        <p:spPr>
          <a:xfrm>
            <a:off x="931554" y="3274124"/>
            <a:ext cx="219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(generateInterpreter.py)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F5388-1F2B-474F-8155-50A6437110E2}"/>
              </a:ext>
            </a:extLst>
          </p:cNvPr>
          <p:cNvCxnSpPr>
            <a:cxnSpLocks/>
          </p:cNvCxnSpPr>
          <p:nvPr/>
        </p:nvCxnSpPr>
        <p:spPr>
          <a:xfrm>
            <a:off x="2056257" y="3589077"/>
            <a:ext cx="0" cy="283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D1F88E-5DAC-46CF-8EC0-F714F259005E}"/>
              </a:ext>
            </a:extLst>
          </p:cNvPr>
          <p:cNvSpPr txBox="1"/>
          <p:nvPr/>
        </p:nvSpPr>
        <p:spPr>
          <a:xfrm>
            <a:off x="1228333" y="3813289"/>
            <a:ext cx="16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parseInputs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EFC88-AEF6-40E6-8A87-52A310C0D2C3}"/>
              </a:ext>
            </a:extLst>
          </p:cNvPr>
          <p:cNvCxnSpPr>
            <a:cxnSpLocks/>
          </p:cNvCxnSpPr>
          <p:nvPr/>
        </p:nvCxnSpPr>
        <p:spPr>
          <a:xfrm>
            <a:off x="7792307" y="2711450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3CFF1-80EA-41E9-A303-215BA41E9C5B}"/>
              </a:ext>
            </a:extLst>
          </p:cNvPr>
          <p:cNvCxnSpPr>
            <a:cxnSpLocks/>
          </p:cNvCxnSpPr>
          <p:nvPr/>
        </p:nvCxnSpPr>
        <p:spPr>
          <a:xfrm>
            <a:off x="10414157" y="2711451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758AAC-C02C-4911-ACA3-5722340EFCD2}"/>
              </a:ext>
            </a:extLst>
          </p:cNvPr>
          <p:cNvSpPr txBox="1"/>
          <p:nvPr/>
        </p:nvSpPr>
        <p:spPr>
          <a:xfrm>
            <a:off x="4944135" y="2998138"/>
            <a:ext cx="79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1149A-F5A9-43E3-AF1C-4D34B06FF23A}"/>
              </a:ext>
            </a:extLst>
          </p:cNvPr>
          <p:cNvSpPr txBox="1"/>
          <p:nvPr/>
        </p:nvSpPr>
        <p:spPr>
          <a:xfrm>
            <a:off x="9731342" y="3019783"/>
            <a:ext cx="136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26B4D-356D-4AF9-84FF-B15ED4EB74BB}"/>
              </a:ext>
            </a:extLst>
          </p:cNvPr>
          <p:cNvSpPr txBox="1"/>
          <p:nvPr/>
        </p:nvSpPr>
        <p:spPr>
          <a:xfrm>
            <a:off x="686936" y="4143723"/>
            <a:ext cx="273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</a:t>
            </a:r>
            <a:r>
              <a:rPr lang="en-US" sz="1600" dirty="0" err="1"/>
              <a:t>createMaterialBlock.blockinp</a:t>
            </a:r>
            <a:r>
              <a:rPr lang="en-US" sz="1600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C55C37-F1C5-4A91-81F2-4DCA35B4491E}"/>
              </a:ext>
            </a:extLst>
          </p:cNvPr>
          <p:cNvSpPr/>
          <p:nvPr/>
        </p:nvSpPr>
        <p:spPr>
          <a:xfrm>
            <a:off x="5992355" y="2296415"/>
            <a:ext cx="5235934" cy="242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409494-90FD-48FB-A9B4-FACD3457845E}"/>
              </a:ext>
            </a:extLst>
          </p:cNvPr>
          <p:cNvSpPr txBox="1"/>
          <p:nvPr/>
        </p:nvSpPr>
        <p:spPr>
          <a:xfrm>
            <a:off x="7422305" y="1887729"/>
            <a:ext cx="337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generateInterpreter.py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5DDBE-0FDF-421D-9852-D3615A33A912}"/>
              </a:ext>
            </a:extLst>
          </p:cNvPr>
          <p:cNvSpPr txBox="1"/>
          <p:nvPr/>
        </p:nvSpPr>
        <p:spPr>
          <a:xfrm>
            <a:off x="6260737" y="3340403"/>
            <a:ext cx="3257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(charonBlockParserMaterialBlock.py)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522F20-3D9F-4301-9E14-1EE526F820D2}"/>
              </a:ext>
            </a:extLst>
          </p:cNvPr>
          <p:cNvGrpSpPr/>
          <p:nvPr/>
        </p:nvGrpSpPr>
        <p:grpSpPr>
          <a:xfrm>
            <a:off x="5992355" y="3621684"/>
            <a:ext cx="3621248" cy="860593"/>
            <a:chOff x="5992355" y="3621684"/>
            <a:chExt cx="3621248" cy="86059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F0021E-F482-4025-B238-2480457FE254}"/>
                </a:ext>
              </a:extLst>
            </p:cNvPr>
            <p:cNvCxnSpPr>
              <a:cxnSpLocks/>
            </p:cNvCxnSpPr>
            <p:nvPr/>
          </p:nvCxnSpPr>
          <p:spPr>
            <a:xfrm>
              <a:off x="7802974" y="3621684"/>
              <a:ext cx="0" cy="283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BBEEFE-525C-4382-99D8-0A33536299CA}"/>
                </a:ext>
              </a:extLst>
            </p:cNvPr>
            <p:cNvSpPr txBox="1"/>
            <p:nvPr/>
          </p:nvSpPr>
          <p:spPr>
            <a:xfrm>
              <a:off x="6848128" y="3823578"/>
              <a:ext cx="1909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MaterialBlock</a:t>
              </a:r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DFF879-DE2C-4552-A6A0-6A70A40F7AE1}"/>
                </a:ext>
              </a:extLst>
            </p:cNvPr>
            <p:cNvSpPr txBox="1"/>
            <p:nvPr/>
          </p:nvSpPr>
          <p:spPr>
            <a:xfrm>
              <a:off x="5992355" y="4143723"/>
              <a:ext cx="3621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(charonLineParserRelativePermittivity.py)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7D432E-BC37-4D8F-BC86-5B1974C26AEF}"/>
              </a:ext>
            </a:extLst>
          </p:cNvPr>
          <p:cNvGrpSpPr/>
          <p:nvPr/>
        </p:nvGrpSpPr>
        <p:grpSpPr>
          <a:xfrm>
            <a:off x="627563" y="4444231"/>
            <a:ext cx="2857321" cy="1080563"/>
            <a:chOff x="627563" y="4444231"/>
            <a:chExt cx="2857321" cy="10805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5B8599-A9DC-4F6D-BE04-4BBBEBEB372A}"/>
                </a:ext>
              </a:extLst>
            </p:cNvPr>
            <p:cNvSpPr txBox="1"/>
            <p:nvPr/>
          </p:nvSpPr>
          <p:spPr>
            <a:xfrm>
              <a:off x="627563" y="4966270"/>
              <a:ext cx="285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createRelativePermittivity.inp</a:t>
              </a:r>
              <a:r>
                <a:rPr lang="en-US" sz="1600" dirty="0"/>
                <a:t>)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DEAE5A-98B3-49EC-83CE-E2244D8B3736}"/>
                </a:ext>
              </a:extLst>
            </p:cNvPr>
            <p:cNvGrpSpPr/>
            <p:nvPr/>
          </p:nvGrpSpPr>
          <p:grpSpPr>
            <a:xfrm>
              <a:off x="779750" y="4444231"/>
              <a:ext cx="2552943" cy="1080563"/>
              <a:chOff x="779750" y="4444231"/>
              <a:chExt cx="2552943" cy="108056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E0C4824-B045-4CC2-96D2-B016BF700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221" y="4444231"/>
                <a:ext cx="0" cy="283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9FCD79-38F3-4AE3-86C6-45CBF978D2B0}"/>
                  </a:ext>
                </a:extLst>
              </p:cNvPr>
              <p:cNvSpPr txBox="1"/>
              <p:nvPr/>
            </p:nvSpPr>
            <p:spPr>
              <a:xfrm>
                <a:off x="1101375" y="4646125"/>
                <a:ext cx="19096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MaterialBlock</a:t>
                </a:r>
                <a:endParaRPr lang="en-US" sz="2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DDE655-649F-40ED-9A2B-E9ABA00C8B0E}"/>
                  </a:ext>
                </a:extLst>
              </p:cNvPr>
              <p:cNvSpPr txBox="1"/>
              <p:nvPr/>
            </p:nvSpPr>
            <p:spPr>
              <a:xfrm>
                <a:off x="779750" y="5186240"/>
                <a:ext cx="2552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(</a:t>
                </a:r>
                <a:r>
                  <a:rPr lang="en-US" sz="1600" dirty="0" err="1"/>
                  <a:t>createStepDoping.blockinp</a:t>
                </a:r>
                <a:r>
                  <a:rPr lang="en-US" sz="1600" dirty="0"/>
                  <a:t>)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A6D0F2-3729-438D-86CD-35468A844209}"/>
              </a:ext>
            </a:extLst>
          </p:cNvPr>
          <p:cNvGrpSpPr/>
          <p:nvPr/>
        </p:nvGrpSpPr>
        <p:grpSpPr>
          <a:xfrm>
            <a:off x="516448" y="4480016"/>
            <a:ext cx="9305552" cy="1872325"/>
            <a:chOff x="516448" y="4480016"/>
            <a:chExt cx="9305552" cy="187232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270A2A-DA1B-4291-8CD6-68D7826E632A}"/>
                </a:ext>
              </a:extLst>
            </p:cNvPr>
            <p:cNvSpPr txBox="1"/>
            <p:nvPr/>
          </p:nvSpPr>
          <p:spPr>
            <a:xfrm>
              <a:off x="1210137" y="5665706"/>
              <a:ext cx="1630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StepDoping</a:t>
              </a:r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FCADF-C06C-4D34-950A-016699377640}"/>
                </a:ext>
              </a:extLst>
            </p:cNvPr>
            <p:cNvCxnSpPr>
              <a:cxnSpLocks/>
            </p:cNvCxnSpPr>
            <p:nvPr/>
          </p:nvCxnSpPr>
          <p:spPr>
            <a:xfrm>
              <a:off x="2025360" y="5494926"/>
              <a:ext cx="0" cy="283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C61338-F285-42BF-8DB2-0FA1ABE6D69D}"/>
                </a:ext>
              </a:extLst>
            </p:cNvPr>
            <p:cNvSpPr txBox="1"/>
            <p:nvPr/>
          </p:nvSpPr>
          <p:spPr>
            <a:xfrm>
              <a:off x="516448" y="6013787"/>
              <a:ext cx="3079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createAcceptorConcentration.inp</a:t>
              </a:r>
              <a:r>
                <a:rPr lang="en-US" sz="1600" dirty="0"/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1EC49F-909D-49FB-9E45-144E1A8BBE80}"/>
                </a:ext>
              </a:extLst>
            </p:cNvPr>
            <p:cNvSpPr txBox="1"/>
            <p:nvPr/>
          </p:nvSpPr>
          <p:spPr>
            <a:xfrm>
              <a:off x="7007672" y="4650796"/>
              <a:ext cx="1630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StepDoping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CFC7F2-44A8-432F-BB95-803A811E2DF7}"/>
                </a:ext>
              </a:extLst>
            </p:cNvPr>
            <p:cNvCxnSpPr>
              <a:cxnSpLocks/>
            </p:cNvCxnSpPr>
            <p:nvPr/>
          </p:nvCxnSpPr>
          <p:spPr>
            <a:xfrm>
              <a:off x="7822895" y="4480016"/>
              <a:ext cx="0" cy="283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CACA9-7C30-4F76-B4F2-BAE5C1EC1ADD}"/>
                </a:ext>
              </a:extLst>
            </p:cNvPr>
            <p:cNvSpPr txBox="1"/>
            <p:nvPr/>
          </p:nvSpPr>
          <p:spPr>
            <a:xfrm>
              <a:off x="5885537" y="4998877"/>
              <a:ext cx="3936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(charonLineParserAcceptorConcentration.py)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2A433E-76FF-471A-B45D-6D54EFA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Parser—Anonymous parameter 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3BBF0-05E5-498E-90F6-46A3E739828F}"/>
              </a:ext>
            </a:extLst>
          </p:cNvPr>
          <p:cNvSpPr/>
          <p:nvPr/>
        </p:nvSpPr>
        <p:spPr>
          <a:xfrm>
            <a:off x="582705" y="3815219"/>
            <a:ext cx="10515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interpreter name </a:t>
            </a:r>
            <a:r>
              <a:rPr lang="en-US" sz="1400" dirty="0" err="1"/>
              <a:t>AugerRecombination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inputLine</a:t>
            </a:r>
            <a:r>
              <a:rPr lang="en-US" sz="1400" dirty="0"/>
              <a:t> (Auger recombination) [ (is on) [ (is off)]]</a:t>
            </a:r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shortHelp</a:t>
            </a:r>
            <a:r>
              <a:rPr lang="en-US" sz="1400" dirty="0"/>
              <a:t> {Turn on Auger recombination}</a:t>
            </a:r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longHelp</a:t>
            </a:r>
            <a:r>
              <a:rPr lang="en-US" sz="1400" dirty="0"/>
              <a:t> {Turn on Auger recombination &lt;&gt; {State} is On/Off}</a:t>
            </a:r>
          </a:p>
          <a:p>
            <a:endParaRPr lang="en-US" sz="1400" dirty="0"/>
          </a:p>
          <a:p>
            <a:r>
              <a:rPr lang="en-US" sz="1400" dirty="0" err="1"/>
              <a:t>xmlOptional</a:t>
            </a:r>
            <a:r>
              <a:rPr lang="en-US" sz="1400" dirty="0"/>
              <a:t> (is on) Charon-&gt;Physics Blocks-&gt;{</a:t>
            </a:r>
            <a:r>
              <a:rPr lang="en-US" sz="1400" dirty="0" err="1"/>
              <a:t>physicsBlockName</a:t>
            </a:r>
            <a:r>
              <a:rPr lang="en-US" sz="1400" dirty="0"/>
              <a:t>}-&gt;ANONYMOUS-&gt;</a:t>
            </a:r>
            <a:r>
              <a:rPr lang="en-US" sz="1400" dirty="0" err="1"/>
              <a:t>Options,Auger,string,On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xmlOptional</a:t>
            </a:r>
            <a:r>
              <a:rPr lang="en-US" sz="1400" dirty="0"/>
              <a:t> (is off) Charon-&gt;Physics Blocks-&gt;{</a:t>
            </a:r>
            <a:r>
              <a:rPr lang="en-US" sz="1400" dirty="0" err="1"/>
              <a:t>physicsBlockName</a:t>
            </a:r>
            <a:r>
              <a:rPr lang="en-US" sz="1400" dirty="0"/>
              <a:t>}-&gt;ANONYMOUS-&gt;</a:t>
            </a:r>
            <a:r>
              <a:rPr lang="en-US" sz="1400" dirty="0" err="1"/>
              <a:t>Options,Auger,string,Off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758EA-979A-41B7-91F9-B441848A0824}"/>
              </a:ext>
            </a:extLst>
          </p:cNvPr>
          <p:cNvSpPr/>
          <p:nvPr/>
        </p:nvSpPr>
        <p:spPr>
          <a:xfrm>
            <a:off x="403413" y="1580959"/>
            <a:ext cx="72883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ParameterList</a:t>
            </a:r>
            <a:r>
              <a:rPr lang="en-US" sz="1400" dirty="0"/>
              <a:t> name=“Charon" &gt;</a:t>
            </a:r>
          </a:p>
          <a:p>
            <a:r>
              <a:rPr lang="en-US" sz="1400" dirty="0"/>
              <a:t> &lt;</a:t>
            </a:r>
            <a:r>
              <a:rPr lang="en-US" sz="1400" dirty="0" err="1"/>
              <a:t>ParameterList</a:t>
            </a:r>
            <a:r>
              <a:rPr lang="en-US" sz="1400" dirty="0"/>
              <a:t> name="Physics Blocks" 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ParameterList</a:t>
            </a:r>
            <a:r>
              <a:rPr lang="en-US" sz="1400" dirty="0"/>
              <a:t> name="Semiconductor" 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ParameterList</a:t>
            </a:r>
            <a:r>
              <a:rPr lang="en-US" sz="1400" dirty="0"/>
              <a:t> name="Options" &gt;</a:t>
            </a:r>
          </a:p>
          <a:p>
            <a:r>
              <a:rPr lang="en-US" sz="1400" dirty="0"/>
              <a:t>            &lt;Parameter name="Auger" type="string" value="On" /&gt;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EB917-EB81-4534-8955-B9F26F207ABE}"/>
              </a:ext>
            </a:extLst>
          </p:cNvPr>
          <p:cNvSpPr txBox="1"/>
          <p:nvPr/>
        </p:nvSpPr>
        <p:spPr>
          <a:xfrm>
            <a:off x="6096000" y="2383621"/>
            <a:ext cx="500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ANONYMOUS fills in for an unnamed parameter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0450EF-870E-4BAD-9DCC-875B5D72026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72235" y="2366682"/>
            <a:ext cx="4123765" cy="20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13018-4090-40D5-AC79-92419A3C5AAF}"/>
              </a:ext>
            </a:extLst>
          </p:cNvPr>
          <p:cNvCxnSpPr>
            <a:cxnSpLocks/>
          </p:cNvCxnSpPr>
          <p:nvPr/>
        </p:nvCxnSpPr>
        <p:spPr>
          <a:xfrm flipV="1">
            <a:off x="6239435" y="2752953"/>
            <a:ext cx="448236" cy="2912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AC1C-9F65-46B7-AD86-DBB24215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8519F-D2B4-4FC0-AF3C-E8B9D236100E}"/>
              </a:ext>
            </a:extLst>
          </p:cNvPr>
          <p:cNvSpPr txBox="1"/>
          <p:nvPr/>
        </p:nvSpPr>
        <p:spPr>
          <a:xfrm>
            <a:off x="4256694" y="1229023"/>
            <a:ext cx="2424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charonInterpreter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58DF9-B990-44B1-8ADF-198D8794CEF0}"/>
              </a:ext>
            </a:extLst>
          </p:cNvPr>
          <p:cNvCxnSpPr>
            <a:cxnSpLocks/>
          </p:cNvCxnSpPr>
          <p:nvPr/>
        </p:nvCxnSpPr>
        <p:spPr>
          <a:xfrm>
            <a:off x="5469046" y="1946376"/>
            <a:ext cx="0" cy="283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FDE692-9E75-4F08-9BF0-FF3D967A992B}"/>
              </a:ext>
            </a:extLst>
          </p:cNvPr>
          <p:cNvCxnSpPr>
            <a:cxnSpLocks/>
          </p:cNvCxnSpPr>
          <p:nvPr/>
        </p:nvCxnSpPr>
        <p:spPr>
          <a:xfrm>
            <a:off x="2181727" y="2229853"/>
            <a:ext cx="8357936" cy="380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21ADC-E325-4529-83D7-EFCCA961D33C}"/>
              </a:ext>
            </a:extLst>
          </p:cNvPr>
          <p:cNvCxnSpPr>
            <a:cxnSpLocks/>
          </p:cNvCxnSpPr>
          <p:nvPr/>
        </p:nvCxnSpPr>
        <p:spPr>
          <a:xfrm>
            <a:off x="5471392" y="2248876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EC56F-4D21-44FB-AC10-DDD54E0E1243}"/>
              </a:ext>
            </a:extLst>
          </p:cNvPr>
          <p:cNvCxnSpPr>
            <a:cxnSpLocks/>
          </p:cNvCxnSpPr>
          <p:nvPr/>
        </p:nvCxnSpPr>
        <p:spPr>
          <a:xfrm>
            <a:off x="2184073" y="2229852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9D2C0C-1E3D-445C-BCF4-76D0EFA91D78}"/>
              </a:ext>
            </a:extLst>
          </p:cNvPr>
          <p:cNvSpPr txBox="1"/>
          <p:nvPr/>
        </p:nvSpPr>
        <p:spPr>
          <a:xfrm>
            <a:off x="7371477" y="2576436"/>
            <a:ext cx="109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C8033-B039-46DF-8BC0-9A84CD9405DF}"/>
              </a:ext>
            </a:extLst>
          </p:cNvPr>
          <p:cNvSpPr txBox="1"/>
          <p:nvPr/>
        </p:nvSpPr>
        <p:spPr>
          <a:xfrm>
            <a:off x="1107458" y="2538184"/>
            <a:ext cx="214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parseGenerator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C1C68E-BD18-4B92-8164-CCAD9EE239A1}"/>
              </a:ext>
            </a:extLst>
          </p:cNvPr>
          <p:cNvSpPr txBox="1"/>
          <p:nvPr/>
        </p:nvSpPr>
        <p:spPr>
          <a:xfrm>
            <a:off x="4387516" y="1580102"/>
            <a:ext cx="2034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(charonInterpreter.py)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E2254-4BB4-4F8D-BD68-5F65E48B774D}"/>
              </a:ext>
            </a:extLst>
          </p:cNvPr>
          <p:cNvSpPr txBox="1"/>
          <p:nvPr/>
        </p:nvSpPr>
        <p:spPr>
          <a:xfrm>
            <a:off x="1057060" y="2830572"/>
            <a:ext cx="219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(generateInterpreter.py)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CEE82F-0C11-4E43-A709-34CBA826421D}"/>
              </a:ext>
            </a:extLst>
          </p:cNvPr>
          <p:cNvCxnSpPr>
            <a:cxnSpLocks/>
          </p:cNvCxnSpPr>
          <p:nvPr/>
        </p:nvCxnSpPr>
        <p:spPr>
          <a:xfrm>
            <a:off x="2181763" y="3145525"/>
            <a:ext cx="0" cy="283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2FE6C2-2FCB-4953-9F08-C6C76F1AD92A}"/>
              </a:ext>
            </a:extLst>
          </p:cNvPr>
          <p:cNvSpPr txBox="1"/>
          <p:nvPr/>
        </p:nvSpPr>
        <p:spPr>
          <a:xfrm>
            <a:off x="1353839" y="3369737"/>
            <a:ext cx="16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parseInputs</a:t>
            </a:r>
            <a:endParaRPr lang="en-US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9DAC52-0438-41BE-A2A5-AABE564E7894}"/>
              </a:ext>
            </a:extLst>
          </p:cNvPr>
          <p:cNvCxnSpPr>
            <a:cxnSpLocks/>
          </p:cNvCxnSpPr>
          <p:nvPr/>
        </p:nvCxnSpPr>
        <p:spPr>
          <a:xfrm>
            <a:off x="7917813" y="2267898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14769F-F32C-4949-85E5-C3323B87F600}"/>
              </a:ext>
            </a:extLst>
          </p:cNvPr>
          <p:cNvCxnSpPr>
            <a:cxnSpLocks/>
          </p:cNvCxnSpPr>
          <p:nvPr/>
        </p:nvCxnSpPr>
        <p:spPr>
          <a:xfrm>
            <a:off x="10539663" y="2267899"/>
            <a:ext cx="0" cy="33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72645B-4BAD-4F23-A2C1-6ACD65F5C2A3}"/>
              </a:ext>
            </a:extLst>
          </p:cNvPr>
          <p:cNvSpPr txBox="1"/>
          <p:nvPr/>
        </p:nvSpPr>
        <p:spPr>
          <a:xfrm>
            <a:off x="5069641" y="2554586"/>
            <a:ext cx="79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01FE0-7856-49D7-96D1-30148AF06A62}"/>
              </a:ext>
            </a:extLst>
          </p:cNvPr>
          <p:cNvSpPr txBox="1"/>
          <p:nvPr/>
        </p:nvSpPr>
        <p:spPr>
          <a:xfrm>
            <a:off x="9856848" y="2576231"/>
            <a:ext cx="136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modifiers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9D802-864D-4340-8701-6FBEB64F124A}"/>
              </a:ext>
            </a:extLst>
          </p:cNvPr>
          <p:cNvSpPr txBox="1"/>
          <p:nvPr/>
        </p:nvSpPr>
        <p:spPr>
          <a:xfrm>
            <a:off x="4760646" y="2941513"/>
            <a:ext cx="141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(xmlToLCM.py)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872D1-AEDC-421F-8483-2A6393050FB7}"/>
              </a:ext>
            </a:extLst>
          </p:cNvPr>
          <p:cNvSpPr txBox="1"/>
          <p:nvPr/>
        </p:nvSpPr>
        <p:spPr>
          <a:xfrm>
            <a:off x="4205946" y="3241962"/>
            <a:ext cx="252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(compareParameterLists.py)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8FDB92-E42B-47EA-8BF5-C2715F260990}"/>
              </a:ext>
            </a:extLst>
          </p:cNvPr>
          <p:cNvSpPr txBox="1"/>
          <p:nvPr/>
        </p:nvSpPr>
        <p:spPr>
          <a:xfrm>
            <a:off x="1328126" y="3700171"/>
            <a:ext cx="170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(parser input files)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7B869E-FA94-465B-92D1-65BC5EB96F01}"/>
              </a:ext>
            </a:extLst>
          </p:cNvPr>
          <p:cNvSpPr/>
          <p:nvPr/>
        </p:nvSpPr>
        <p:spPr>
          <a:xfrm>
            <a:off x="7234989" y="1852863"/>
            <a:ext cx="4118806" cy="214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22B8D5-4E51-498F-8BEB-13812DBC6B5E}"/>
              </a:ext>
            </a:extLst>
          </p:cNvPr>
          <p:cNvSpPr txBox="1"/>
          <p:nvPr/>
        </p:nvSpPr>
        <p:spPr>
          <a:xfrm>
            <a:off x="7547811" y="1444177"/>
            <a:ext cx="337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generateInterpreter.py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BC5671-0696-46AF-BE5C-7E2E846CB7DA}"/>
              </a:ext>
            </a:extLst>
          </p:cNvPr>
          <p:cNvSpPr txBox="1"/>
          <p:nvPr/>
        </p:nvSpPr>
        <p:spPr>
          <a:xfrm>
            <a:off x="1318891" y="4476690"/>
            <a:ext cx="960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charonInterpreter.py –input </a:t>
            </a:r>
            <a:r>
              <a:rPr lang="en-US" sz="2800" dirty="0" err="1"/>
              <a:t>inputFile.inp</a:t>
            </a:r>
            <a:r>
              <a:rPr lang="en-US" sz="2800" dirty="0"/>
              <a:t>  --np &lt;</a:t>
            </a:r>
            <a:r>
              <a:rPr lang="en-US" sz="2800" dirty="0" err="1"/>
              <a:t>numProcs</a:t>
            </a:r>
            <a:r>
              <a:rPr lang="en-US" sz="2800" dirty="0"/>
              <a:t>&gt; --run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B5B27-C32E-4918-91DB-2849FDC0702A}"/>
              </a:ext>
            </a:extLst>
          </p:cNvPr>
          <p:cNvSpPr txBox="1"/>
          <p:nvPr/>
        </p:nvSpPr>
        <p:spPr>
          <a:xfrm>
            <a:off x="3261264" y="5442300"/>
            <a:ext cx="27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inputFile.inp.xml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4E26D-57C3-4D3C-B166-8B2EB35B2FD3}"/>
              </a:ext>
            </a:extLst>
          </p:cNvPr>
          <p:cNvSpPr txBox="1"/>
          <p:nvPr/>
        </p:nvSpPr>
        <p:spPr>
          <a:xfrm>
            <a:off x="2891018" y="6254022"/>
            <a:ext cx="668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inputFile.inp.xml and runs </a:t>
            </a:r>
            <a:r>
              <a:rPr lang="en-US" dirty="0" err="1"/>
              <a:t>charon</a:t>
            </a:r>
            <a:r>
              <a:rPr lang="en-US" dirty="0"/>
              <a:t> on </a:t>
            </a:r>
            <a:r>
              <a:rPr lang="en-US" dirty="0" err="1"/>
              <a:t>numProcs</a:t>
            </a:r>
            <a:r>
              <a:rPr lang="en-US" dirty="0"/>
              <a:t> processors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42D478-02A5-4956-B0AA-6697A736178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483894" y="4898720"/>
            <a:ext cx="1777370" cy="728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22EDCC-5EC9-480C-9825-4C4A876BE741}"/>
              </a:ext>
            </a:extLst>
          </p:cNvPr>
          <p:cNvCxnSpPr>
            <a:cxnSpLocks/>
          </p:cNvCxnSpPr>
          <p:nvPr/>
        </p:nvCxnSpPr>
        <p:spPr>
          <a:xfrm flipV="1">
            <a:off x="5975683" y="4898720"/>
            <a:ext cx="1387643" cy="718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EDBE78-E106-430D-B6AA-7D85A19A1B77}"/>
              </a:ext>
            </a:extLst>
          </p:cNvPr>
          <p:cNvCxnSpPr>
            <a:cxnSpLocks/>
          </p:cNvCxnSpPr>
          <p:nvPr/>
        </p:nvCxnSpPr>
        <p:spPr>
          <a:xfrm>
            <a:off x="1483894" y="4944470"/>
            <a:ext cx="1480591" cy="1468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5E788F-E714-4672-9BAB-7309B48B12EE}"/>
              </a:ext>
            </a:extLst>
          </p:cNvPr>
          <p:cNvCxnSpPr>
            <a:cxnSpLocks/>
          </p:cNvCxnSpPr>
          <p:nvPr/>
        </p:nvCxnSpPr>
        <p:spPr>
          <a:xfrm flipH="1">
            <a:off x="9486545" y="4892815"/>
            <a:ext cx="1360363" cy="1575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78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179B-79C2-436C-89AA-6F32D3E6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Parser—Peer Anonymous Parameter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2FA0B-F801-4677-9ACB-0C3A972251F2}"/>
              </a:ext>
            </a:extLst>
          </p:cNvPr>
          <p:cNvSpPr/>
          <p:nvPr/>
        </p:nvSpPr>
        <p:spPr>
          <a:xfrm>
            <a:off x="340659" y="1576480"/>
            <a:ext cx="5423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&lt;</a:t>
            </a:r>
            <a:r>
              <a:rPr lang="en-US" sz="1200" dirty="0" err="1"/>
              <a:t>ParameterList</a:t>
            </a:r>
            <a:r>
              <a:rPr lang="en-US" sz="1200" dirty="0"/>
              <a:t> name="Boundary Conditions" 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ParameterList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&lt;Parameter name="Type" type="string" value="Dirichlet" /&gt;</a:t>
            </a:r>
          </a:p>
          <a:p>
            <a:r>
              <a:rPr lang="en-US" sz="1200" dirty="0"/>
              <a:t>      &lt;Parameter name="</a:t>
            </a:r>
            <a:r>
              <a:rPr lang="en-US" sz="1200" dirty="0" err="1"/>
              <a:t>Sideset</a:t>
            </a:r>
            <a:r>
              <a:rPr lang="en-US" sz="1200" dirty="0"/>
              <a:t> ID" type="string" value="anode" /&gt;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ParameterList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ParameterList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&lt;Parameter name="Type" type="string" value="Dirichlet" /&gt;</a:t>
            </a:r>
          </a:p>
          <a:p>
            <a:r>
              <a:rPr lang="en-US" sz="1200" dirty="0"/>
              <a:t>      &lt;Parameter name="</a:t>
            </a:r>
            <a:r>
              <a:rPr lang="en-US" sz="1200" dirty="0" err="1"/>
              <a:t>Sideset</a:t>
            </a:r>
            <a:r>
              <a:rPr lang="en-US" sz="1200" dirty="0"/>
              <a:t> ID" type="string" value="cathode" /&gt;</a:t>
            </a:r>
          </a:p>
          <a:p>
            <a:r>
              <a:rPr lang="en-US" sz="1200" dirty="0"/>
              <a:t>   &lt;/</a:t>
            </a:r>
            <a:r>
              <a:rPr lang="en-US" sz="1200" dirty="0" err="1"/>
              <a:t>ParameterList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</a:t>
            </a:r>
            <a:r>
              <a:rPr lang="en-US" sz="1200" dirty="0" err="1"/>
              <a:t>ParameterList</a:t>
            </a:r>
            <a:r>
              <a:rPr lang="en-US" sz="1200" dirty="0"/>
              <a:t>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B9F3B0-9667-4BBD-A247-11CF38F62035}"/>
              </a:ext>
            </a:extLst>
          </p:cNvPr>
          <p:cNvCxnSpPr>
            <a:cxnSpLocks/>
          </p:cNvCxnSpPr>
          <p:nvPr/>
        </p:nvCxnSpPr>
        <p:spPr>
          <a:xfrm>
            <a:off x="1649508" y="1841373"/>
            <a:ext cx="4778188" cy="259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C4995-C98E-45C5-B845-24A23A4F299C}"/>
              </a:ext>
            </a:extLst>
          </p:cNvPr>
          <p:cNvCxnSpPr>
            <a:cxnSpLocks/>
          </p:cNvCxnSpPr>
          <p:nvPr/>
        </p:nvCxnSpPr>
        <p:spPr>
          <a:xfrm flipV="1">
            <a:off x="1609167" y="2258546"/>
            <a:ext cx="4858870" cy="376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1B1118-8F4B-4426-8CE2-527DCB6D0688}"/>
              </a:ext>
            </a:extLst>
          </p:cNvPr>
          <p:cNvSpPr txBox="1"/>
          <p:nvPr/>
        </p:nvSpPr>
        <p:spPr>
          <a:xfrm>
            <a:off x="6427696" y="1847884"/>
            <a:ext cx="40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Peer anonymous parameter lists cause loss of uniqueness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5DA57-1D2E-4F50-9703-1C7C9F761FE0}"/>
              </a:ext>
            </a:extLst>
          </p:cNvPr>
          <p:cNvSpPr/>
          <p:nvPr/>
        </p:nvSpPr>
        <p:spPr>
          <a:xfrm>
            <a:off x="605118" y="3429000"/>
            <a:ext cx="1146585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interpreter name </a:t>
            </a:r>
            <a:r>
              <a:rPr lang="en-US" sz="1400" dirty="0" err="1"/>
              <a:t>OhmicBC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inputLine</a:t>
            </a:r>
            <a:r>
              <a:rPr lang="en-US" sz="1400" dirty="0"/>
              <a:t> (BC is ohmic for) {</a:t>
            </a:r>
            <a:r>
              <a:rPr lang="en-US" sz="1400" dirty="0" err="1"/>
              <a:t>sidesetID</a:t>
            </a:r>
            <a:r>
              <a:rPr lang="en-US" sz="1400" dirty="0"/>
              <a:t>} on {</a:t>
            </a:r>
            <a:r>
              <a:rPr lang="en-US" sz="1400" dirty="0" err="1"/>
              <a:t>geometryBlock</a:t>
            </a:r>
            <a:r>
              <a:rPr lang="en-US" sz="1400" dirty="0"/>
              <a:t>} [(fixed at) {potential}[ (swept from) {potential1} to {potential2}]]</a:t>
            </a:r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shortHelp</a:t>
            </a:r>
            <a:r>
              <a:rPr lang="en-US" sz="1400" dirty="0"/>
              <a:t> {Specify the potential on a contact}</a:t>
            </a:r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longHelp</a:t>
            </a:r>
            <a:r>
              <a:rPr lang="en-US" sz="1400" dirty="0"/>
              <a:t> {Specify the potential on a contact. &lt;&gt; </a:t>
            </a:r>
            <a:r>
              <a:rPr lang="en-US" sz="1400" dirty="0" err="1"/>
              <a:t>sidesetID</a:t>
            </a:r>
            <a:r>
              <a:rPr lang="en-US" sz="1400" dirty="0"/>
              <a:t> is the contact name/type &lt;&gt; </a:t>
            </a:r>
            <a:r>
              <a:rPr lang="en-US" sz="1400" dirty="0" err="1"/>
              <a:t>geometryBlock</a:t>
            </a:r>
            <a:r>
              <a:rPr lang="en-US" sz="1400" dirty="0"/>
              <a:t> is the geometry name the contact is attached to &lt;&gt; potential is the value in volts}</a:t>
            </a:r>
          </a:p>
          <a:p>
            <a:endParaRPr lang="en-US" sz="1400" dirty="0"/>
          </a:p>
          <a:p>
            <a:r>
              <a:rPr lang="en-US" sz="1400" dirty="0" err="1"/>
              <a:t>xmlRequired</a:t>
            </a:r>
            <a:r>
              <a:rPr lang="en-US" sz="1400" dirty="0"/>
              <a:t>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</a:t>
            </a:r>
            <a:r>
              <a:rPr lang="en-US" sz="1400" dirty="0" err="1"/>
              <a:t>ANONYMOUS,Type,string,Dirichlet</a:t>
            </a:r>
            <a:endParaRPr lang="en-US" sz="1400" dirty="0"/>
          </a:p>
          <a:p>
            <a:r>
              <a:rPr lang="en-US" sz="1400" dirty="0" err="1"/>
              <a:t>xmlRequired</a:t>
            </a:r>
            <a:r>
              <a:rPr lang="en-US" sz="1400" dirty="0"/>
              <a:t>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</a:t>
            </a:r>
            <a:r>
              <a:rPr lang="en-US" sz="1400" dirty="0" err="1"/>
              <a:t>ANONYMOUS,Sideset</a:t>
            </a:r>
            <a:r>
              <a:rPr lang="en-US" sz="1400" dirty="0"/>
              <a:t> </a:t>
            </a:r>
            <a:r>
              <a:rPr lang="en-US" sz="1400" dirty="0" err="1"/>
              <a:t>ID,string</a:t>
            </a:r>
            <a:r>
              <a:rPr lang="en-US" sz="1400" dirty="0"/>
              <a:t>,{</a:t>
            </a:r>
            <a:r>
              <a:rPr lang="en-US" sz="1400" dirty="0" err="1"/>
              <a:t>sidesetID</a:t>
            </a:r>
            <a:r>
              <a:rPr lang="en-US" sz="1400" dirty="0"/>
              <a:t>}</a:t>
            </a:r>
          </a:p>
          <a:p>
            <a:r>
              <a:rPr lang="en-US" sz="1400" dirty="0" err="1"/>
              <a:t>xmlRequired</a:t>
            </a:r>
            <a:r>
              <a:rPr lang="en-US" sz="1400" dirty="0"/>
              <a:t>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</a:t>
            </a:r>
            <a:r>
              <a:rPr lang="en-US" sz="1400" dirty="0" err="1"/>
              <a:t>ANONYMOUS,Element</a:t>
            </a:r>
            <a:r>
              <a:rPr lang="en-US" sz="1400" dirty="0"/>
              <a:t> Block </a:t>
            </a:r>
            <a:r>
              <a:rPr lang="en-US" sz="1400" dirty="0" err="1"/>
              <a:t>ID,string</a:t>
            </a:r>
            <a:r>
              <a:rPr lang="en-US" sz="1400" dirty="0"/>
              <a:t>,{</a:t>
            </a:r>
            <a:r>
              <a:rPr lang="en-US" sz="1400" dirty="0" err="1"/>
              <a:t>geometryBlock</a:t>
            </a:r>
            <a:r>
              <a:rPr lang="en-US" sz="1400" dirty="0"/>
              <a:t>}</a:t>
            </a:r>
          </a:p>
          <a:p>
            <a:r>
              <a:rPr lang="en-US" sz="1400" dirty="0" err="1"/>
              <a:t>xmlRequired</a:t>
            </a:r>
            <a:r>
              <a:rPr lang="en-US" sz="1400" dirty="0"/>
              <a:t>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</a:t>
            </a:r>
            <a:r>
              <a:rPr lang="en-US" sz="1400" dirty="0" err="1"/>
              <a:t>ANONYMOUS,Equation</a:t>
            </a:r>
            <a:r>
              <a:rPr lang="en-US" sz="1400" dirty="0"/>
              <a:t> Set </a:t>
            </a:r>
            <a:r>
              <a:rPr lang="en-US" sz="1400" dirty="0" err="1"/>
              <a:t>Name,string,ALL_DOFS</a:t>
            </a:r>
            <a:endParaRPr lang="en-US" sz="1400" dirty="0"/>
          </a:p>
          <a:p>
            <a:r>
              <a:rPr lang="en-US" sz="1400" dirty="0" err="1"/>
              <a:t>xmlRequired</a:t>
            </a:r>
            <a:r>
              <a:rPr lang="en-US" sz="1400" dirty="0"/>
              <a:t>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</a:t>
            </a:r>
            <a:r>
              <a:rPr lang="en-US" sz="1400" dirty="0" err="1"/>
              <a:t>ANONYMOUS,Strategy,string,Ohmic</a:t>
            </a:r>
            <a:r>
              <a:rPr lang="en-US" sz="1400" dirty="0"/>
              <a:t> Contact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EA1392-9589-416E-ACF7-E748A4EC8714}"/>
              </a:ext>
            </a:extLst>
          </p:cNvPr>
          <p:cNvCxnSpPr>
            <a:endCxn id="12" idx="0"/>
          </p:cNvCxnSpPr>
          <p:nvPr/>
        </p:nvCxnSpPr>
        <p:spPr>
          <a:xfrm flipV="1">
            <a:off x="4141694" y="3429000"/>
            <a:ext cx="2196354" cy="6947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4E3AB4-2893-4D49-A1A7-BDAAF1957437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4401671" y="3429000"/>
            <a:ext cx="1936377" cy="21999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14899A-81B7-4AA5-8BEB-63C6A75F9A15}"/>
              </a:ext>
            </a:extLst>
          </p:cNvPr>
          <p:cNvSpPr txBox="1"/>
          <p:nvPr/>
        </p:nvSpPr>
        <p:spPr>
          <a:xfrm>
            <a:off x="6338047" y="320043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unique identifier from the input line with the ANONYMOUS keyword to create peer anonymous PLs</a:t>
            </a:r>
          </a:p>
        </p:txBody>
      </p:sp>
    </p:spTree>
    <p:extLst>
      <p:ext uri="{BB962C8B-B14F-4D97-AF65-F5344CB8AC3E}">
        <p14:creationId xmlns:p14="http://schemas.microsoft.com/office/powerpoint/2010/main" val="378482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40A9EE-8B6D-4D5C-9E60-3BED0ACE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Parser—Dirty Secret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B2061-2525-440D-AF72-D33BCD6114E4}"/>
              </a:ext>
            </a:extLst>
          </p:cNvPr>
          <p:cNvSpPr txBox="1"/>
          <p:nvPr/>
        </p:nvSpPr>
        <p:spPr>
          <a:xfrm>
            <a:off x="977153" y="1321356"/>
            <a:ext cx="646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xmlRequired</a:t>
            </a:r>
            <a:r>
              <a:rPr lang="en-US" dirty="0"/>
              <a:t> parameters in the line parsers </a:t>
            </a:r>
            <a:r>
              <a:rPr lang="en-US" i="1" dirty="0"/>
              <a:t>aren’t actually required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CDC48-7A53-40DF-91AB-9F6FB4CD6BE3}"/>
              </a:ext>
            </a:extLst>
          </p:cNvPr>
          <p:cNvSpPr/>
          <p:nvPr/>
        </p:nvSpPr>
        <p:spPr>
          <a:xfrm>
            <a:off x="838200" y="2022988"/>
            <a:ext cx="1083832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interpreter name </a:t>
            </a:r>
            <a:r>
              <a:rPr lang="en-US" sz="1200" dirty="0" err="1"/>
              <a:t>DiscretizationType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interpreter </a:t>
            </a:r>
            <a:r>
              <a:rPr lang="en-US" sz="1200" dirty="0" err="1"/>
              <a:t>inputLine</a:t>
            </a:r>
            <a:r>
              <a:rPr lang="en-US" sz="1200" dirty="0"/>
              <a:t> (standard discretization type) is [ (drift diffusion </a:t>
            </a:r>
            <a:r>
              <a:rPr lang="en-US" sz="1200" dirty="0" err="1"/>
              <a:t>gfem</a:t>
            </a:r>
            <a:r>
              <a:rPr lang="en-US" sz="1200" dirty="0"/>
              <a:t>) [ (</a:t>
            </a:r>
            <a:r>
              <a:rPr lang="en-US" sz="1200" dirty="0" err="1"/>
              <a:t>nlp</a:t>
            </a:r>
            <a:r>
              <a:rPr lang="en-US" sz="1200" dirty="0"/>
              <a:t>) [ (drift diffusion </a:t>
            </a:r>
            <a:r>
              <a:rPr lang="en-US" sz="1200" dirty="0" err="1"/>
              <a:t>cvfem</a:t>
            </a:r>
            <a:r>
              <a:rPr lang="en-US" sz="1200" dirty="0"/>
              <a:t>) [ (</a:t>
            </a:r>
            <a:r>
              <a:rPr lang="en-US" sz="1200" dirty="0" err="1"/>
              <a:t>laplace</a:t>
            </a:r>
            <a:r>
              <a:rPr lang="en-US" sz="1200" dirty="0"/>
              <a:t> </a:t>
            </a:r>
            <a:r>
              <a:rPr lang="en-US" sz="1200" dirty="0" err="1"/>
              <a:t>gfem</a:t>
            </a:r>
            <a:r>
              <a:rPr lang="en-US" sz="1200" dirty="0"/>
              <a:t>) [ (</a:t>
            </a:r>
            <a:r>
              <a:rPr lang="en-US" sz="1200" dirty="0" err="1"/>
              <a:t>laplace</a:t>
            </a:r>
            <a:r>
              <a:rPr lang="en-US" sz="1200" dirty="0"/>
              <a:t> </a:t>
            </a:r>
            <a:r>
              <a:rPr lang="en-US" sz="1200" dirty="0" err="1"/>
              <a:t>cvfem</a:t>
            </a:r>
            <a:r>
              <a:rPr lang="en-US" sz="1200" dirty="0"/>
              <a:t>) ]]]]]</a:t>
            </a:r>
          </a:p>
          <a:p>
            <a:endParaRPr lang="en-US" sz="1200" dirty="0"/>
          </a:p>
          <a:p>
            <a:r>
              <a:rPr lang="en-US" sz="1200" dirty="0"/>
              <a:t>interpreter </a:t>
            </a:r>
            <a:r>
              <a:rPr lang="en-US" sz="1200" dirty="0" err="1"/>
              <a:t>shortHelp</a:t>
            </a:r>
            <a:r>
              <a:rPr lang="en-US" sz="1200" dirty="0"/>
              <a:t> {Set the discretization type and the equations to be solved}</a:t>
            </a:r>
          </a:p>
          <a:p>
            <a:endParaRPr lang="en-US" sz="1200" dirty="0"/>
          </a:p>
          <a:p>
            <a:r>
              <a:rPr lang="en-US" sz="1200" dirty="0"/>
              <a:t>interpreter </a:t>
            </a:r>
            <a:r>
              <a:rPr lang="en-US" sz="1200" dirty="0" err="1"/>
              <a:t>longHelp</a:t>
            </a:r>
            <a:r>
              <a:rPr lang="en-US" sz="1200" dirty="0"/>
              <a:t> {…}</a:t>
            </a:r>
          </a:p>
          <a:p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(drift diffusion </a:t>
            </a:r>
            <a:r>
              <a:rPr lang="en-US" sz="1200" dirty="0" err="1"/>
              <a:t>gfem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ANONYMOUS,Type,string,Drift</a:t>
            </a:r>
            <a:r>
              <a:rPr lang="en-US" sz="1200" dirty="0"/>
              <a:t> Diffusion</a:t>
            </a:r>
          </a:p>
          <a:p>
            <a:r>
              <a:rPr lang="en-US" sz="1200" dirty="0" err="1"/>
              <a:t>xmlOptional</a:t>
            </a:r>
            <a:r>
              <a:rPr lang="en-US" sz="1200" dirty="0"/>
              <a:t> (drift diffusion </a:t>
            </a:r>
            <a:r>
              <a:rPr lang="en-US" sz="1200" dirty="0" err="1"/>
              <a:t>gfem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ANONYMOUS,Basis</a:t>
            </a:r>
            <a:r>
              <a:rPr lang="en-US" sz="1200" dirty="0"/>
              <a:t> </a:t>
            </a:r>
            <a:r>
              <a:rPr lang="en-US" sz="1200" dirty="0" err="1"/>
              <a:t>Type,string,HGrad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</a:t>
            </a:r>
            <a:r>
              <a:rPr lang="en-US" sz="1200" dirty="0" err="1"/>
              <a:t>nlp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ANONYMOUS,Type,string,NLPoisson</a:t>
            </a:r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</a:t>
            </a:r>
            <a:r>
              <a:rPr lang="en-US" sz="1200" dirty="0" err="1"/>
              <a:t>nlp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ANONYMOUS,Basis</a:t>
            </a:r>
            <a:r>
              <a:rPr lang="en-US" sz="1200" dirty="0"/>
              <a:t> </a:t>
            </a:r>
            <a:r>
              <a:rPr lang="en-US" sz="1200" dirty="0" err="1"/>
              <a:t>Type,string,HGrad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</a:t>
            </a:r>
            <a:r>
              <a:rPr lang="en-US" sz="1200" dirty="0" err="1"/>
              <a:t>laplace</a:t>
            </a:r>
            <a:r>
              <a:rPr lang="en-US" sz="1200" dirty="0"/>
              <a:t> </a:t>
            </a:r>
            <a:r>
              <a:rPr lang="en-US" sz="1200" dirty="0" err="1"/>
              <a:t>gfem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ANONYMOUS,Type,string,Laplace</a:t>
            </a:r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</a:t>
            </a:r>
            <a:r>
              <a:rPr lang="en-US" sz="1200" dirty="0" err="1"/>
              <a:t>laplace</a:t>
            </a:r>
            <a:r>
              <a:rPr lang="en-US" sz="1200" dirty="0"/>
              <a:t> </a:t>
            </a:r>
            <a:r>
              <a:rPr lang="en-US" sz="1200" dirty="0" err="1"/>
              <a:t>gfem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ANONYMOUS,Basis</a:t>
            </a:r>
            <a:r>
              <a:rPr lang="en-US" sz="1200" dirty="0"/>
              <a:t> </a:t>
            </a:r>
            <a:r>
              <a:rPr lang="en-US" sz="1200" dirty="0" err="1"/>
              <a:t>Type,string,HGrad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(drift diffusion </a:t>
            </a:r>
            <a:r>
              <a:rPr lang="en-US" sz="1200" dirty="0" err="1"/>
              <a:t>cvfem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ANONYMOUS,Type,string,SGCVFEM</a:t>
            </a:r>
            <a:r>
              <a:rPr lang="en-US" sz="1200" dirty="0"/>
              <a:t> Drift Diffusion</a:t>
            </a:r>
          </a:p>
          <a:p>
            <a:r>
              <a:rPr lang="en-US" sz="1200" dirty="0" err="1"/>
              <a:t>xmlOptional</a:t>
            </a:r>
            <a:r>
              <a:rPr lang="en-US" sz="1200" dirty="0"/>
              <a:t> (drift diffusion </a:t>
            </a:r>
            <a:r>
              <a:rPr lang="en-US" sz="1200" dirty="0" err="1"/>
              <a:t>cvfem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ANONYMOUS,Basis</a:t>
            </a:r>
            <a:r>
              <a:rPr lang="en-US" sz="1200" dirty="0"/>
              <a:t> </a:t>
            </a:r>
            <a:r>
              <a:rPr lang="en-US" sz="1200" dirty="0" err="1"/>
              <a:t>Type,string,HGrad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xmlOptional</a:t>
            </a:r>
            <a:r>
              <a:rPr lang="en-US" sz="1200" dirty="0"/>
              <a:t> (</a:t>
            </a:r>
            <a:r>
              <a:rPr lang="en-US" sz="1200" dirty="0" err="1"/>
              <a:t>laplace</a:t>
            </a:r>
            <a:r>
              <a:rPr lang="en-US" sz="1200" dirty="0"/>
              <a:t> </a:t>
            </a:r>
            <a:r>
              <a:rPr lang="en-US" sz="1200" dirty="0" err="1"/>
              <a:t>cvfem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ANONYMOUS,Type,string,SGCVFEM</a:t>
            </a:r>
            <a:r>
              <a:rPr lang="en-US" sz="1200" dirty="0"/>
              <a:t> Laplace</a:t>
            </a:r>
          </a:p>
          <a:p>
            <a:r>
              <a:rPr lang="en-US" sz="1200" dirty="0" err="1"/>
              <a:t>xmlOptional</a:t>
            </a:r>
            <a:r>
              <a:rPr lang="en-US" sz="1200" dirty="0"/>
              <a:t> (</a:t>
            </a:r>
            <a:r>
              <a:rPr lang="en-US" sz="1200" dirty="0" err="1"/>
              <a:t>laplace</a:t>
            </a:r>
            <a:r>
              <a:rPr lang="en-US" sz="1200" dirty="0"/>
              <a:t> </a:t>
            </a:r>
            <a:r>
              <a:rPr lang="en-US" sz="1200" dirty="0" err="1"/>
              <a:t>cvfem</a:t>
            </a:r>
            <a:r>
              <a:rPr lang="en-US" sz="1200" dirty="0"/>
              <a:t>) Charon-&gt;Physics Blocks-&gt;{</a:t>
            </a:r>
            <a:r>
              <a:rPr lang="en-US" sz="1200" dirty="0" err="1"/>
              <a:t>physicsBlockName</a:t>
            </a:r>
            <a:r>
              <a:rPr lang="en-US" sz="1200" dirty="0"/>
              <a:t>}-&gt;</a:t>
            </a:r>
            <a:r>
              <a:rPr lang="en-US" sz="1200" dirty="0" err="1"/>
              <a:t>ANONYMOUS,Basis</a:t>
            </a:r>
            <a:r>
              <a:rPr lang="en-US" sz="1200" dirty="0"/>
              <a:t> </a:t>
            </a:r>
            <a:r>
              <a:rPr lang="en-US" sz="1200" dirty="0" err="1"/>
              <a:t>Type,string,HGrad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7A56F-F441-48B4-B629-0FBCF3283F43}"/>
              </a:ext>
            </a:extLst>
          </p:cNvPr>
          <p:cNvSpPr txBox="1"/>
          <p:nvPr/>
        </p:nvSpPr>
        <p:spPr>
          <a:xfrm>
            <a:off x="8026611" y="1723511"/>
            <a:ext cx="346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one contains only </a:t>
            </a:r>
            <a:r>
              <a:rPr lang="en-US" dirty="0" err="1">
                <a:solidFill>
                  <a:srgbClr val="FF0000"/>
                </a:solidFill>
              </a:rPr>
              <a:t>xmlOptional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8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B73AFB-54AB-44DE-B8BC-731253E4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Parser—Competing Priorities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F38658-2A7C-409A-AF4B-FC7AB22030B3}"/>
              </a:ext>
            </a:extLst>
          </p:cNvPr>
          <p:cNvSpPr/>
          <p:nvPr/>
        </p:nvSpPr>
        <p:spPr>
          <a:xfrm>
            <a:off x="1004047" y="1502966"/>
            <a:ext cx="4688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sweep options</a:t>
            </a:r>
          </a:p>
          <a:p>
            <a:r>
              <a:rPr lang="en-US" dirty="0"/>
              <a:t>      initial step size = 0.5</a:t>
            </a:r>
          </a:p>
          <a:p>
            <a:r>
              <a:rPr lang="en-US" dirty="0"/>
              <a:t>end sweep options</a:t>
            </a:r>
          </a:p>
          <a:p>
            <a:endParaRPr lang="en-US" dirty="0"/>
          </a:p>
          <a:p>
            <a:r>
              <a:rPr lang="en-US" dirty="0"/>
              <a:t>BC is ohmic for drain on bulk swept from 0 to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7BE52-92BE-40F5-9262-DF65D43824D7}"/>
              </a:ext>
            </a:extLst>
          </p:cNvPr>
          <p:cNvSpPr txBox="1"/>
          <p:nvPr/>
        </p:nvSpPr>
        <p:spPr>
          <a:xfrm>
            <a:off x="4607859" y="3059668"/>
            <a:ext cx="564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Defaults to an initial step size of 1.0—this is </a:t>
            </a:r>
            <a:r>
              <a:rPr lang="en-US" dirty="0" err="1">
                <a:solidFill>
                  <a:srgbClr val="FF0000"/>
                </a:solidFill>
              </a:rPr>
              <a:t>xmlOptional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E973C7-0B07-499C-8277-F56160E79D30}"/>
              </a:ext>
            </a:extLst>
          </p:cNvPr>
          <p:cNvCxnSpPr>
            <a:endCxn id="6" idx="1"/>
          </p:cNvCxnSpPr>
          <p:nvPr/>
        </p:nvCxnSpPr>
        <p:spPr>
          <a:xfrm>
            <a:off x="4365812" y="2913529"/>
            <a:ext cx="242047" cy="469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4C6D64-8A84-4C1C-9DD0-40BA9C7B8011}"/>
              </a:ext>
            </a:extLst>
          </p:cNvPr>
          <p:cNvSpPr txBox="1"/>
          <p:nvPr/>
        </p:nvSpPr>
        <p:spPr>
          <a:xfrm>
            <a:off x="4294094" y="1506022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</a:t>
            </a:r>
            <a:r>
              <a:rPr lang="en-US" dirty="0" err="1">
                <a:solidFill>
                  <a:srgbClr val="FF0000"/>
                </a:solidFill>
              </a:rPr>
              <a:t>xmlRequired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F7A8BA-E00B-407B-BFD6-D257D0ABC49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48317" y="1690688"/>
            <a:ext cx="945777" cy="2151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0ECA3D-4AA6-4CC2-849E-8773C3857AAF}"/>
              </a:ext>
            </a:extLst>
          </p:cNvPr>
          <p:cNvSpPr txBox="1"/>
          <p:nvPr/>
        </p:nvSpPr>
        <p:spPr>
          <a:xfrm>
            <a:off x="6499414" y="2056964"/>
            <a:ext cx="469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both have priority 2 (default has priority 1)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147DF-A05E-49DD-BE97-D66496B16410}"/>
              </a:ext>
            </a:extLst>
          </p:cNvPr>
          <p:cNvGrpSpPr/>
          <p:nvPr/>
        </p:nvGrpSpPr>
        <p:grpSpPr>
          <a:xfrm>
            <a:off x="1004047" y="3462208"/>
            <a:ext cx="10721788" cy="3416320"/>
            <a:chOff x="1004047" y="3462208"/>
            <a:chExt cx="10721788" cy="3416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5FB696-F4C3-4885-8989-1894070BA900}"/>
                </a:ext>
              </a:extLst>
            </p:cNvPr>
            <p:cNvSpPr/>
            <p:nvPr/>
          </p:nvSpPr>
          <p:spPr>
            <a:xfrm>
              <a:off x="1004047" y="3462208"/>
              <a:ext cx="1072178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interpreter name </a:t>
              </a:r>
              <a:r>
                <a:rPr lang="en-US" dirty="0" err="1"/>
                <a:t>InitialStepSize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interpreter </a:t>
              </a:r>
              <a:r>
                <a:rPr lang="en-US" dirty="0" err="1"/>
                <a:t>inputLine</a:t>
              </a:r>
              <a:r>
                <a:rPr lang="en-US" dirty="0"/>
                <a:t> (Initial Step Size) = {</a:t>
              </a:r>
              <a:r>
                <a:rPr lang="en-US" dirty="0" err="1"/>
                <a:t>stepSize</a:t>
              </a:r>
              <a:r>
                <a:rPr lang="en-US" dirty="0"/>
                <a:t>}</a:t>
              </a:r>
            </a:p>
            <a:p>
              <a:endParaRPr lang="en-US" dirty="0"/>
            </a:p>
            <a:p>
              <a:r>
                <a:rPr lang="en-US" dirty="0"/>
                <a:t>interpreter </a:t>
              </a:r>
              <a:r>
                <a:rPr lang="en-US" dirty="0" err="1"/>
                <a:t>shortHelp</a:t>
              </a:r>
              <a:r>
                <a:rPr lang="en-US" dirty="0"/>
                <a:t> {Specify initial step size for parameter sweep}</a:t>
              </a:r>
            </a:p>
            <a:p>
              <a:endParaRPr lang="en-US" dirty="0"/>
            </a:p>
            <a:p>
              <a:r>
                <a:rPr lang="en-US" dirty="0"/>
                <a:t>interpreter </a:t>
              </a:r>
              <a:r>
                <a:rPr lang="en-US" dirty="0" err="1"/>
                <a:t>longHelp</a:t>
              </a:r>
              <a:r>
                <a:rPr lang="en-US" dirty="0"/>
                <a:t> {Specify initial step size for parameter sweep &lt;&gt; {</a:t>
              </a:r>
              <a:r>
                <a:rPr lang="en-US" dirty="0" err="1"/>
                <a:t>stepSize</a:t>
              </a:r>
              <a:r>
                <a:rPr lang="en-US" dirty="0"/>
                <a:t>} = the step size}</a:t>
              </a:r>
            </a:p>
            <a:p>
              <a:endParaRPr lang="en-US" dirty="0"/>
            </a:p>
            <a:p>
              <a:r>
                <a:rPr lang="en-US" dirty="0" err="1"/>
                <a:t>xmlRequired</a:t>
              </a:r>
              <a:r>
                <a:rPr lang="en-US" dirty="0"/>
                <a:t> Charon-&gt;Solution Control-&gt;LOCA-&gt;Step </a:t>
              </a:r>
              <a:r>
                <a:rPr lang="en-US" dirty="0" err="1"/>
                <a:t>Size,Initial</a:t>
              </a:r>
              <a:r>
                <a:rPr lang="en-US" dirty="0"/>
                <a:t> Step </a:t>
              </a:r>
              <a:r>
                <a:rPr lang="en-US" dirty="0" err="1"/>
                <a:t>Size,double</a:t>
              </a:r>
              <a:r>
                <a:rPr lang="en-US" dirty="0"/>
                <a:t>,{</a:t>
              </a:r>
              <a:r>
                <a:rPr lang="en-US" dirty="0" err="1"/>
                <a:t>stepSize</a:t>
              </a:r>
              <a:r>
                <a:rPr lang="en-US" dirty="0"/>
                <a:t>} priority 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F5193-6347-4352-B13A-689A5848D7EA}"/>
                </a:ext>
              </a:extLst>
            </p:cNvPr>
            <p:cNvSpPr/>
            <p:nvPr/>
          </p:nvSpPr>
          <p:spPr>
            <a:xfrm>
              <a:off x="1004047" y="3785373"/>
              <a:ext cx="10013577" cy="2707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A02AEF-F5D7-4AEF-B5B0-3888B9DE12AF}"/>
                </a:ext>
              </a:extLst>
            </p:cNvPr>
            <p:cNvSpPr txBox="1"/>
            <p:nvPr/>
          </p:nvSpPr>
          <p:spPr>
            <a:xfrm>
              <a:off x="7978588" y="3795276"/>
              <a:ext cx="313764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Guarantees sweep option always has high </a:t>
              </a:r>
              <a:r>
                <a:rPr lang="en-US" dirty="0" err="1">
                  <a:solidFill>
                    <a:schemeClr val="accent1"/>
                  </a:solidFill>
                </a:rPr>
                <a:t>priorioty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C66D91-3918-49EF-8A24-2AB926224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1153" y="4386734"/>
              <a:ext cx="251012" cy="159272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4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E8B-7297-4FDC-9E88-473D5B4A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Line Parser—Modifiers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ABA7-7602-4756-BDDD-80261509320C}"/>
              </a:ext>
            </a:extLst>
          </p:cNvPr>
          <p:cNvSpPr txBox="1"/>
          <p:nvPr/>
        </p:nvSpPr>
        <p:spPr>
          <a:xfrm>
            <a:off x="838200" y="1321356"/>
            <a:ext cx="509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to do when logic is required?? Add a modifier!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D66BC-8787-4027-883E-37A94D55F5CD}"/>
              </a:ext>
            </a:extLst>
          </p:cNvPr>
          <p:cNvSpPr txBox="1"/>
          <p:nvPr/>
        </p:nvSpPr>
        <p:spPr>
          <a:xfrm>
            <a:off x="838200" y="1690688"/>
            <a:ext cx="60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modifiers is the only time a developer is required to write python code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A90E0F-0202-4317-93CE-4A5E9D419988}"/>
              </a:ext>
            </a:extLst>
          </p:cNvPr>
          <p:cNvGrpSpPr/>
          <p:nvPr/>
        </p:nvGrpSpPr>
        <p:grpSpPr>
          <a:xfrm>
            <a:off x="735589" y="1551563"/>
            <a:ext cx="14450622" cy="3754874"/>
            <a:chOff x="717659" y="1901886"/>
            <a:chExt cx="14450622" cy="37548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64602A-2306-4115-91FF-C9D4E7BE0D91}"/>
                </a:ext>
              </a:extLst>
            </p:cNvPr>
            <p:cNvSpPr/>
            <p:nvPr/>
          </p:nvSpPr>
          <p:spPr>
            <a:xfrm>
              <a:off x="5576046" y="1901886"/>
              <a:ext cx="9592235" cy="3754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name="Charon" &gt;</a:t>
              </a:r>
            </a:p>
            <a:p>
              <a:r>
                <a:rPr lang="en-US" sz="1400" dirty="0"/>
                <a:t>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name="Solution Control" &gt;</a:t>
              </a:r>
            </a:p>
            <a:p>
              <a:r>
                <a:rPr lang="en-US" sz="1400" dirty="0"/>
                <a:t>    &lt;Parameter name="</a:t>
              </a:r>
              <a:r>
                <a:rPr lang="en-US" sz="1400" dirty="0" err="1"/>
                <a:t>Piro</a:t>
              </a:r>
              <a:r>
                <a:rPr lang="en-US" sz="1400" dirty="0"/>
                <a:t> Solver" type="string" value="LOCA" /&gt;</a:t>
              </a:r>
            </a:p>
            <a:p>
              <a:r>
                <a:rPr lang="en-US" sz="1400" dirty="0"/>
                <a:t>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name="LOCA" &gt;</a:t>
              </a:r>
            </a:p>
            <a:p>
              <a:r>
                <a:rPr lang="en-US" sz="1400" dirty="0"/>
                <a:t>  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name="Stepper" &gt;</a:t>
              </a:r>
            </a:p>
            <a:p>
              <a:r>
                <a:rPr lang="en-US" sz="1400" dirty="0"/>
                <a:t>        &lt;Parameter name="Initial Value" type="double" value="0" /&gt;</a:t>
              </a:r>
            </a:p>
            <a:p>
              <a:r>
                <a:rPr lang="en-US" sz="1400" dirty="0"/>
                <a:t>        &lt;Parameter name="Max Value" type="double" value="20" /&gt;</a:t>
              </a:r>
            </a:p>
            <a:p>
              <a:r>
                <a:rPr lang="en-US" sz="1400" dirty="0"/>
                <a:t>        &lt;Parameter name="Min Value" type="double" value="0" /&gt;</a:t>
              </a:r>
            </a:p>
            <a:p>
              <a:r>
                <a:rPr lang="en-US" sz="1400" dirty="0"/>
                <a:t>  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      &lt;</a:t>
              </a:r>
              <a:r>
                <a:rPr lang="en-US" sz="1400" dirty="0" err="1"/>
                <a:t>ParameterList</a:t>
              </a:r>
              <a:r>
                <a:rPr lang="en-US" sz="1400" dirty="0"/>
                <a:t> name="Step Size" &gt;</a:t>
              </a:r>
            </a:p>
            <a:p>
              <a:r>
                <a:rPr lang="en-US" sz="1400" dirty="0"/>
                <a:t>        &lt;Parameter name="Initial Step Size" type="double" value="1.0" /&gt;</a:t>
              </a:r>
            </a:p>
            <a:p>
              <a:r>
                <a:rPr lang="en-US" sz="1400" dirty="0"/>
                <a:t>  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  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  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  <a:p>
              <a:r>
                <a:rPr lang="en-US" sz="1400" dirty="0"/>
                <a:t>&lt;/</a:t>
              </a:r>
              <a:r>
                <a:rPr lang="en-US" sz="1400" dirty="0" err="1"/>
                <a:t>ParameterList</a:t>
              </a:r>
              <a:r>
                <a:rPr lang="en-US" sz="1400" dirty="0"/>
                <a:t>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CDD501-8266-4FC7-8D7F-549DE43C7D8C}"/>
                </a:ext>
              </a:extLst>
            </p:cNvPr>
            <p:cNvSpPr/>
            <p:nvPr/>
          </p:nvSpPr>
          <p:spPr>
            <a:xfrm>
              <a:off x="717659" y="3165892"/>
              <a:ext cx="36863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BC is ohmic for drain on bulk swept from 0 to 20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F24A43-184D-4641-B8D4-FA1A698CA991}"/>
                </a:ext>
              </a:extLst>
            </p:cNvPr>
            <p:cNvCxnSpPr/>
            <p:nvPr/>
          </p:nvCxnSpPr>
          <p:spPr>
            <a:xfrm>
              <a:off x="4294094" y="3352800"/>
              <a:ext cx="1639603" cy="426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3BE29E-78D0-4801-9983-E46F1A2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3863788" y="3429000"/>
              <a:ext cx="2069909" cy="5372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0AA26F-E0C3-46B7-98BA-82C9419D54A6}"/>
                </a:ext>
              </a:extLst>
            </p:cNvPr>
            <p:cNvSpPr txBox="1"/>
            <p:nvPr/>
          </p:nvSpPr>
          <p:spPr>
            <a:xfrm>
              <a:off x="4536263" y="3138735"/>
              <a:ext cx="1129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Maps to max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0362D1-A122-49A2-8D12-C8FD99A70E8E}"/>
                </a:ext>
              </a:extLst>
            </p:cNvPr>
            <p:cNvSpPr txBox="1"/>
            <p:nvPr/>
          </p:nvSpPr>
          <p:spPr>
            <a:xfrm>
              <a:off x="4113861" y="3701634"/>
              <a:ext cx="1102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Maps to min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108405-84E5-49ED-9245-B216B4950ED2}"/>
                </a:ext>
              </a:extLst>
            </p:cNvPr>
            <p:cNvCxnSpPr>
              <a:cxnSpLocks/>
            </p:cNvCxnSpPr>
            <p:nvPr/>
          </p:nvCxnSpPr>
          <p:spPr>
            <a:xfrm>
              <a:off x="4536263" y="4302542"/>
              <a:ext cx="1388386" cy="2684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FEA1BC-7788-4290-9646-8B3990160974}"/>
                </a:ext>
              </a:extLst>
            </p:cNvPr>
            <p:cNvSpPr txBox="1"/>
            <p:nvPr/>
          </p:nvSpPr>
          <p:spPr>
            <a:xfrm>
              <a:off x="3452885" y="4101367"/>
              <a:ext cx="121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Default initial step size = 1.0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F2747C-7ED4-4C72-BCE0-D4D05F8C9034}"/>
              </a:ext>
            </a:extLst>
          </p:cNvPr>
          <p:cNvGrpSpPr/>
          <p:nvPr/>
        </p:nvGrpSpPr>
        <p:grpSpPr>
          <a:xfrm>
            <a:off x="549669" y="5423647"/>
            <a:ext cx="8023653" cy="1192337"/>
            <a:chOff x="549669" y="5423647"/>
            <a:chExt cx="8023653" cy="11923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141D6F-7A7D-4403-A712-F908FBB5700B}"/>
                </a:ext>
              </a:extLst>
            </p:cNvPr>
            <p:cNvSpPr/>
            <p:nvPr/>
          </p:nvSpPr>
          <p:spPr>
            <a:xfrm>
              <a:off x="549669" y="5792207"/>
              <a:ext cx="37408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BC is ohmic for drain on bulk swept from 0 to -20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8B4C5-22AF-4C28-9C84-934D62BD077E}"/>
                </a:ext>
              </a:extLst>
            </p:cNvPr>
            <p:cNvSpPr txBox="1"/>
            <p:nvPr/>
          </p:nvSpPr>
          <p:spPr>
            <a:xfrm>
              <a:off x="549669" y="5423647"/>
              <a:ext cx="179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What if we want: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640DE0-394C-4FD6-9657-3BDFFCECA06F}"/>
                </a:ext>
              </a:extLst>
            </p:cNvPr>
            <p:cNvSpPr txBox="1"/>
            <p:nvPr/>
          </p:nvSpPr>
          <p:spPr>
            <a:xfrm>
              <a:off x="1129553" y="6246652"/>
              <a:ext cx="7443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Min, max mapping breaks down and sign must be switched on initial step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1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1A79-C279-4DCF-8B84-4A4C954E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Line Parser—Modifiers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D944D-4385-47A9-97B1-44E03D6F2E0B}"/>
              </a:ext>
            </a:extLst>
          </p:cNvPr>
          <p:cNvSpPr txBox="1"/>
          <p:nvPr/>
        </p:nvSpPr>
        <p:spPr>
          <a:xfrm>
            <a:off x="838200" y="1321356"/>
            <a:ext cx="426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a modifier to “fix” the parameter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27355-BF61-451F-8F90-1AC27E8581D3}"/>
              </a:ext>
            </a:extLst>
          </p:cNvPr>
          <p:cNvSpPr/>
          <p:nvPr/>
        </p:nvSpPr>
        <p:spPr>
          <a:xfrm>
            <a:off x="703731" y="2307114"/>
            <a:ext cx="49619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start Modifier 0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testForModification</a:t>
            </a:r>
            <a:r>
              <a:rPr lang="en-US" sz="1400" dirty="0"/>
              <a:t>(</a:t>
            </a:r>
            <a:r>
              <a:rPr lang="en-US" sz="1400" dirty="0" err="1"/>
              <a:t>self,pLList</a:t>
            </a:r>
            <a:r>
              <a:rPr lang="en-US" sz="1400" dirty="0"/>
              <a:t>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foundMinValue</a:t>
            </a:r>
            <a:r>
              <a:rPr lang="en-US" sz="1400" dirty="0"/>
              <a:t> = False ; </a:t>
            </a:r>
            <a:r>
              <a:rPr lang="en-US" sz="1400" dirty="0" err="1"/>
              <a:t>foundMaxValue</a:t>
            </a:r>
            <a:r>
              <a:rPr lang="en-US" sz="1400" dirty="0"/>
              <a:t> = False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foundStepSize</a:t>
            </a:r>
            <a:r>
              <a:rPr lang="en-US" sz="1400" dirty="0"/>
              <a:t> = False   ; </a:t>
            </a:r>
            <a:r>
              <a:rPr lang="en-US" sz="1400" dirty="0" err="1"/>
              <a:t>makeMinMaxModification</a:t>
            </a:r>
            <a:r>
              <a:rPr lang="en-US" sz="1400" dirty="0"/>
              <a:t> = False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makeStepSizeModification</a:t>
            </a:r>
            <a:r>
              <a:rPr lang="en-US" sz="1400" dirty="0"/>
              <a:t> = False</a:t>
            </a:r>
          </a:p>
          <a:p>
            <a:r>
              <a:rPr lang="en-US" sz="1400" dirty="0"/>
              <a:t>    for </a:t>
            </a:r>
            <a:r>
              <a:rPr lang="en-US" sz="1400" dirty="0" err="1"/>
              <a:t>lineNumber</a:t>
            </a:r>
            <a:r>
              <a:rPr lang="en-US" sz="1400" dirty="0"/>
              <a:t>, line in enumerate(</a:t>
            </a:r>
            <a:r>
              <a:rPr lang="en-US" sz="1400" dirty="0" err="1"/>
              <a:t>pLList</a:t>
            </a:r>
            <a:r>
              <a:rPr lang="en-US" sz="1400" dirty="0"/>
              <a:t>):</a:t>
            </a:r>
          </a:p>
          <a:p>
            <a:r>
              <a:rPr lang="en-US" sz="1400" dirty="0"/>
              <a:t>       .</a:t>
            </a:r>
          </a:p>
          <a:p>
            <a:r>
              <a:rPr lang="en-US" sz="1400" dirty="0"/>
              <a:t>       .</a:t>
            </a:r>
          </a:p>
          <a:p>
            <a:r>
              <a:rPr lang="en-US" sz="1400" dirty="0"/>
              <a:t>       .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pLList</a:t>
            </a:r>
            <a:endParaRPr lang="en-US" sz="1400" dirty="0"/>
          </a:p>
          <a:p>
            <a:r>
              <a:rPr lang="en-US" sz="1400" dirty="0"/>
              <a:t>end Modifier 0</a:t>
            </a:r>
          </a:p>
          <a:p>
            <a:endParaRPr lang="en-US" sz="1400" dirty="0"/>
          </a:p>
          <a:p>
            <a:r>
              <a:rPr lang="en-US" sz="1400" dirty="0"/>
              <a:t>start Modifier 1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testForModification</a:t>
            </a:r>
            <a:r>
              <a:rPr lang="en-US" sz="1400" dirty="0"/>
              <a:t>(</a:t>
            </a:r>
            <a:r>
              <a:rPr lang="en-US" sz="1400" dirty="0" err="1"/>
              <a:t>self,pLList</a:t>
            </a:r>
            <a:r>
              <a:rPr lang="en-US" sz="1400" dirty="0"/>
              <a:t>):</a:t>
            </a:r>
          </a:p>
          <a:p>
            <a:r>
              <a:rPr lang="en-US" sz="1400" dirty="0"/>
              <a:t>    for </a:t>
            </a:r>
            <a:r>
              <a:rPr lang="en-US" sz="1400" dirty="0" err="1"/>
              <a:t>lineNumber</a:t>
            </a:r>
            <a:r>
              <a:rPr lang="en-US" sz="1400" dirty="0"/>
              <a:t>, line in </a:t>
            </a:r>
            <a:r>
              <a:rPr lang="en-US" sz="1400" dirty="0" err="1"/>
              <a:t>pLList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print "This is just a test for having multiple modifiers in a single parser",</a:t>
            </a:r>
            <a:r>
              <a:rPr lang="en-US" sz="1400" dirty="0" err="1"/>
              <a:t>lineNumber</a:t>
            </a:r>
            <a:r>
              <a:rPr lang="en-US" sz="1400" dirty="0"/>
              <a:t>, line</a:t>
            </a:r>
          </a:p>
          <a:p>
            <a:r>
              <a:rPr lang="en-US" sz="1400" dirty="0"/>
              <a:t>end Modifier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CA0A2-5808-4C91-81B1-F003352E6459}"/>
              </a:ext>
            </a:extLst>
          </p:cNvPr>
          <p:cNvSpPr/>
          <p:nvPr/>
        </p:nvSpPr>
        <p:spPr>
          <a:xfrm>
            <a:off x="717176" y="2339788"/>
            <a:ext cx="4572000" cy="4153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9760A-D26D-412C-9B3C-B9BF4A717AFE}"/>
              </a:ext>
            </a:extLst>
          </p:cNvPr>
          <p:cNvSpPr/>
          <p:nvPr/>
        </p:nvSpPr>
        <p:spPr>
          <a:xfrm>
            <a:off x="1323624" y="2034098"/>
            <a:ext cx="2651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createOhmicBC.modifierinp.p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D8823-41E4-4C8E-9EB8-AC3F151020BD}"/>
              </a:ext>
            </a:extLst>
          </p:cNvPr>
          <p:cNvSpPr txBox="1"/>
          <p:nvPr/>
        </p:nvSpPr>
        <p:spPr>
          <a:xfrm>
            <a:off x="5378823" y="2967335"/>
            <a:ext cx="4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python code in modifier checks min against max, swaps and changes initial step size if required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C62D69-0725-4FAD-BB5D-C9EB5A055D63}"/>
              </a:ext>
            </a:extLst>
          </p:cNvPr>
          <p:cNvCxnSpPr/>
          <p:nvPr/>
        </p:nvCxnSpPr>
        <p:spPr>
          <a:xfrm flipH="1">
            <a:off x="2214282" y="3711388"/>
            <a:ext cx="3182471" cy="367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C2571A-B990-4D36-83B0-92FCBEC2C82A}"/>
              </a:ext>
            </a:extLst>
          </p:cNvPr>
          <p:cNvSpPr txBox="1"/>
          <p:nvPr/>
        </p:nvSpPr>
        <p:spPr>
          <a:xfrm>
            <a:off x="5504332" y="4625787"/>
            <a:ext cx="351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modifiers are contained in sequentially numbered blocks and have the same function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2C75C6-7DA8-43F0-B569-326D4CD89926}"/>
              </a:ext>
            </a:extLst>
          </p:cNvPr>
          <p:cNvCxnSpPr>
            <a:cxnSpLocks/>
          </p:cNvCxnSpPr>
          <p:nvPr/>
        </p:nvCxnSpPr>
        <p:spPr>
          <a:xfrm flipH="1">
            <a:off x="2008094" y="5038094"/>
            <a:ext cx="3496239" cy="191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BC8C2-001F-44A0-A841-3EC347FD2CB5}"/>
              </a:ext>
            </a:extLst>
          </p:cNvPr>
          <p:cNvCxnSpPr>
            <a:cxnSpLocks/>
          </p:cNvCxnSpPr>
          <p:nvPr/>
        </p:nvCxnSpPr>
        <p:spPr>
          <a:xfrm flipH="1">
            <a:off x="3397624" y="5299438"/>
            <a:ext cx="2182905" cy="151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866E3-AC03-4EA4-9AFB-8D86AD90C010}"/>
              </a:ext>
            </a:extLst>
          </p:cNvPr>
          <p:cNvSpPr txBox="1"/>
          <p:nvPr/>
        </p:nvSpPr>
        <p:spPr>
          <a:xfrm>
            <a:off x="5827059" y="1557044"/>
            <a:ext cx="37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Modifiers are executed AFTER THE ENTIRE parameter list is constructed and ONLY if they are requested</a:t>
            </a:r>
          </a:p>
        </p:txBody>
      </p:sp>
    </p:spTree>
    <p:extLst>
      <p:ext uri="{BB962C8B-B14F-4D97-AF65-F5344CB8AC3E}">
        <p14:creationId xmlns:p14="http://schemas.microsoft.com/office/powerpoint/2010/main" val="222857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FA0C-A127-49FE-AF69-08C9BA4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Line Parser—Modifiers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21D1C-80CB-4AD2-8841-2DFEF0E73789}"/>
              </a:ext>
            </a:extLst>
          </p:cNvPr>
          <p:cNvSpPr txBox="1"/>
          <p:nvPr/>
        </p:nvSpPr>
        <p:spPr>
          <a:xfrm>
            <a:off x="838200" y="1321356"/>
            <a:ext cx="466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 a modifier through the parser input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D047C-7F1D-4C27-BD8A-3D4BB9D47BFA}"/>
              </a:ext>
            </a:extLst>
          </p:cNvPr>
          <p:cNvSpPr/>
          <p:nvPr/>
        </p:nvSpPr>
        <p:spPr>
          <a:xfrm>
            <a:off x="838200" y="1801857"/>
            <a:ext cx="111789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interpreter name </a:t>
            </a:r>
            <a:r>
              <a:rPr lang="en-US" sz="1400" dirty="0" err="1"/>
              <a:t>OhmicBC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interpreter </a:t>
            </a:r>
            <a:r>
              <a:rPr lang="en-US" sz="1400" dirty="0" err="1"/>
              <a:t>inputLine</a:t>
            </a:r>
            <a:r>
              <a:rPr lang="en-US" sz="1400" dirty="0"/>
              <a:t> (BC is ohmic for) {</a:t>
            </a:r>
            <a:r>
              <a:rPr lang="en-US" sz="1400" dirty="0" err="1"/>
              <a:t>sidesetID</a:t>
            </a:r>
            <a:r>
              <a:rPr lang="en-US" sz="1400" dirty="0"/>
              <a:t>} on {</a:t>
            </a:r>
            <a:r>
              <a:rPr lang="en-US" sz="1400" dirty="0" err="1"/>
              <a:t>geometryBlock</a:t>
            </a:r>
            <a:r>
              <a:rPr lang="en-US" sz="1400" dirty="0"/>
              <a:t>} [(fixed at) {potential}[ (swept from) {potential1} to {potential2}]]</a:t>
            </a:r>
          </a:p>
          <a:p>
            <a:r>
              <a:rPr lang="en-US" sz="1400" dirty="0" err="1"/>
              <a:t>xmlOptional</a:t>
            </a:r>
            <a:r>
              <a:rPr lang="en-US" sz="1400" dirty="0"/>
              <a:t> (fixed at)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}ANONYMOUS-&gt;</a:t>
            </a:r>
            <a:r>
              <a:rPr lang="en-US" sz="1400" dirty="0" err="1"/>
              <a:t>Data,Voltage,double</a:t>
            </a:r>
            <a:r>
              <a:rPr lang="en-US" sz="1400" dirty="0"/>
              <a:t>,{potential}</a:t>
            </a:r>
          </a:p>
          <a:p>
            <a:endParaRPr lang="en-US" sz="1400" dirty="0"/>
          </a:p>
          <a:p>
            <a:r>
              <a:rPr lang="en-US" sz="1400" dirty="0"/>
              <a:t># Set the data parameter to a string</a:t>
            </a:r>
          </a:p>
          <a:p>
            <a:r>
              <a:rPr lang="en-US" sz="1400" dirty="0" err="1"/>
              <a:t>xmlOptional</a:t>
            </a:r>
            <a:r>
              <a:rPr lang="en-US" sz="1400" dirty="0"/>
              <a:t> (swept from) Charon-&gt;Boundary Conditions-&gt;{</a:t>
            </a:r>
            <a:r>
              <a:rPr lang="en-US" sz="1400" dirty="0" err="1"/>
              <a:t>sidesetID</a:t>
            </a:r>
            <a:r>
              <a:rPr lang="en-US" sz="1400" dirty="0"/>
              <a:t>}ANONYMOUS-&gt;</a:t>
            </a:r>
            <a:r>
              <a:rPr lang="en-US" sz="1400" dirty="0" err="1"/>
              <a:t>Data,Varying</a:t>
            </a:r>
            <a:r>
              <a:rPr lang="en-US" sz="1400" dirty="0"/>
              <a:t> </a:t>
            </a:r>
            <a:r>
              <a:rPr lang="en-US" sz="1400" dirty="0" err="1"/>
              <a:t>Voltage,string,Parameter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Modify the solver type from NOX to LOCA</a:t>
            </a:r>
          </a:p>
          <a:p>
            <a:r>
              <a:rPr lang="en-US" sz="1400" dirty="0" err="1"/>
              <a:t>xmlOptional</a:t>
            </a:r>
            <a:r>
              <a:rPr lang="en-US" sz="1400" dirty="0"/>
              <a:t> (swept from) Charon-&gt;Solution </a:t>
            </a:r>
            <a:r>
              <a:rPr lang="en-US" sz="1400" dirty="0" err="1"/>
              <a:t>Control,Piro</a:t>
            </a:r>
            <a:r>
              <a:rPr lang="en-US" sz="1400" dirty="0"/>
              <a:t> </a:t>
            </a:r>
            <a:r>
              <a:rPr lang="en-US" sz="1400" dirty="0" err="1"/>
              <a:t>Solver,string,LOCA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#LOCA Parameters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# Set the parameters block</a:t>
            </a:r>
          </a:p>
          <a:p>
            <a:r>
              <a:rPr lang="en-US" sz="1400" dirty="0" err="1"/>
              <a:t>xmlOptional</a:t>
            </a:r>
            <a:r>
              <a:rPr lang="en-US" sz="1400" dirty="0"/>
              <a:t> (swept from) use Modifier 0</a:t>
            </a:r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FE9B3-3DBC-43EA-997E-DDB8A2F7FF12}"/>
              </a:ext>
            </a:extLst>
          </p:cNvPr>
          <p:cNvSpPr/>
          <p:nvPr/>
        </p:nvSpPr>
        <p:spPr>
          <a:xfrm>
            <a:off x="838200" y="1855694"/>
            <a:ext cx="9982200" cy="374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B1059-D561-43E6-BAC6-B3A9CAFB20E7}"/>
              </a:ext>
            </a:extLst>
          </p:cNvPr>
          <p:cNvSpPr txBox="1"/>
          <p:nvPr/>
        </p:nvSpPr>
        <p:spPr>
          <a:xfrm>
            <a:off x="5829300" y="1559859"/>
            <a:ext cx="158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createOhmicBC.inp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C411F-02E3-4AA3-8E3F-4A2549A85CB3}"/>
              </a:ext>
            </a:extLst>
          </p:cNvPr>
          <p:cNvSpPr txBox="1"/>
          <p:nvPr/>
        </p:nvSpPr>
        <p:spPr>
          <a:xfrm>
            <a:off x="1129552" y="5883344"/>
            <a:ext cx="71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Modifier we just saw executes on the “swept from” option in the BC parser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97F771-AD65-4E49-8534-1187C6A328AC}"/>
              </a:ext>
            </a:extLst>
          </p:cNvPr>
          <p:cNvCxnSpPr/>
          <p:nvPr/>
        </p:nvCxnSpPr>
        <p:spPr>
          <a:xfrm>
            <a:off x="3989294" y="5536644"/>
            <a:ext cx="295835" cy="433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2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D165-1CDF-440D-8BD3-C99A277C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Creating a Line Parser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7A7D6-C990-47FC-A6AC-20BE24A8B122}"/>
              </a:ext>
            </a:extLst>
          </p:cNvPr>
          <p:cNvSpPr txBox="1"/>
          <p:nvPr/>
        </p:nvSpPr>
        <p:spPr>
          <a:xfrm>
            <a:off x="1026695" y="1690688"/>
            <a:ext cx="6810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Start from the xml parameter list you wish to map to: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F56B1-1470-4892-AEC4-103036BE1B20}"/>
              </a:ext>
            </a:extLst>
          </p:cNvPr>
          <p:cNvSpPr txBox="1"/>
          <p:nvPr/>
        </p:nvSpPr>
        <p:spPr>
          <a:xfrm>
            <a:off x="1639539" y="2304990"/>
            <a:ext cx="9618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ParameterList</a:t>
            </a:r>
            <a:r>
              <a:rPr lang="en-US" dirty="0"/>
              <a:t> name="Charon"&gt;</a:t>
            </a:r>
          </a:p>
          <a:p>
            <a:r>
              <a:rPr lang="en-US" dirty="0"/>
              <a:t>    &lt;</a:t>
            </a:r>
            <a:r>
              <a:rPr lang="en-US" dirty="0" err="1"/>
              <a:t>ParameterList</a:t>
            </a:r>
            <a:r>
              <a:rPr lang="en-US" dirty="0"/>
              <a:t> name="Mesh"&gt;</a:t>
            </a:r>
          </a:p>
          <a:p>
            <a:r>
              <a:rPr lang="en-US" dirty="0"/>
              <a:t>        &lt;Parameter name="Source" type="string" value="Exodus File" /&gt;</a:t>
            </a:r>
          </a:p>
          <a:p>
            <a:r>
              <a:rPr lang="en-US" dirty="0"/>
              <a:t>        &lt;</a:t>
            </a:r>
            <a:r>
              <a:rPr lang="en-US" dirty="0" err="1"/>
              <a:t>ParameterList</a:t>
            </a:r>
            <a:r>
              <a:rPr lang="en-US" dirty="0"/>
              <a:t> name="Exodus File"&gt;</a:t>
            </a:r>
          </a:p>
          <a:p>
            <a:r>
              <a:rPr lang="en-US" dirty="0"/>
              <a:t>            &lt;Parameter name="File Name" type="string" value="bjt2d_equ.exo" /&gt;</a:t>
            </a:r>
          </a:p>
          <a:p>
            <a:r>
              <a:rPr lang="en-US" dirty="0"/>
              <a:t>            &lt;Parameter name="Restart Index" type="</a:t>
            </a:r>
            <a:r>
              <a:rPr lang="en-US" dirty="0" err="1"/>
              <a:t>int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</a:t>
            </a:r>
            <a:r>
              <a:rPr lang="en-US" dirty="0" err="1"/>
              <a:t>ParameterList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ParameterList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ParameterList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FB5CA-CD23-4FED-A103-3CE6B312A787}"/>
              </a:ext>
            </a:extLst>
          </p:cNvPr>
          <p:cNvSpPr txBox="1"/>
          <p:nvPr/>
        </p:nvSpPr>
        <p:spPr>
          <a:xfrm>
            <a:off x="1400407" y="5089116"/>
            <a:ext cx="1013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are two user relevant pieces of information here: a file name and an 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E47BE-44A5-4D9F-B1B3-778B6EC9A260}"/>
              </a:ext>
            </a:extLst>
          </p:cNvPr>
          <p:cNvSpPr txBox="1"/>
          <p:nvPr/>
        </p:nvSpPr>
        <p:spPr>
          <a:xfrm>
            <a:off x="1400407" y="5873947"/>
            <a:ext cx="1013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is one required piece of information that the user should never have to worry about: Source: Exodus File</a:t>
            </a:r>
          </a:p>
        </p:txBody>
      </p:sp>
    </p:spTree>
    <p:extLst>
      <p:ext uri="{BB962C8B-B14F-4D97-AF65-F5344CB8AC3E}">
        <p14:creationId xmlns:p14="http://schemas.microsoft.com/office/powerpoint/2010/main" val="8255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656FC5-ECCA-4709-8AEC-5906D777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8705-2670-4176-85C1-33FF81466B93}"/>
              </a:ext>
            </a:extLst>
          </p:cNvPr>
          <p:cNvSpPr txBox="1"/>
          <p:nvPr/>
        </p:nvSpPr>
        <p:spPr>
          <a:xfrm>
            <a:off x="1002841" y="1595656"/>
            <a:ext cx="959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are two relevant pieces of information here: a file name and an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A4150-5963-4454-8579-72B90AFBD35A}"/>
              </a:ext>
            </a:extLst>
          </p:cNvPr>
          <p:cNvSpPr txBox="1"/>
          <p:nvPr/>
        </p:nvSpPr>
        <p:spPr>
          <a:xfrm>
            <a:off x="1598212" y="2087523"/>
            <a:ext cx="597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to ask:</a:t>
            </a:r>
          </a:p>
          <a:p>
            <a:r>
              <a:rPr lang="en-US" dirty="0"/>
              <a:t>	Can this parameter list be described in a single line?</a:t>
            </a:r>
          </a:p>
          <a:p>
            <a:r>
              <a:rPr lang="en-US" dirty="0"/>
              <a:t>	What syntax do I want?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5CF1-469F-455F-961E-56CE77D14630}"/>
              </a:ext>
            </a:extLst>
          </p:cNvPr>
          <p:cNvSpPr txBox="1"/>
          <p:nvPr/>
        </p:nvSpPr>
        <p:spPr>
          <a:xfrm>
            <a:off x="1598212" y="3570149"/>
            <a:ext cx="533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 state file bjt2d_equ.exo at index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0B39F-B8F2-461C-BABC-C98EC2D1E9E7}"/>
              </a:ext>
            </a:extLst>
          </p:cNvPr>
          <p:cNvSpPr txBox="1"/>
          <p:nvPr/>
        </p:nvSpPr>
        <p:spPr>
          <a:xfrm>
            <a:off x="1598212" y="4545801"/>
            <a:ext cx="8081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to ask:</a:t>
            </a:r>
          </a:p>
          <a:p>
            <a:r>
              <a:rPr lang="en-US" dirty="0"/>
              <a:t>	Which parts of this line are variable—input by the user?</a:t>
            </a:r>
          </a:p>
          <a:p>
            <a:r>
              <a:rPr lang="en-US" dirty="0"/>
              <a:t>	Which part of this line “triggers” the parser?</a:t>
            </a:r>
          </a:p>
          <a:p>
            <a:r>
              <a:rPr lang="en-US" dirty="0"/>
              <a:t>	Are there parts of this parameter list that should be optional?</a:t>
            </a:r>
          </a:p>
          <a:p>
            <a:r>
              <a:rPr lang="en-US" dirty="0"/>
              <a:t>	If some is optional, what should the defaults be if unspecified by the user?</a:t>
            </a:r>
          </a:p>
        </p:txBody>
      </p:sp>
    </p:spTree>
    <p:extLst>
      <p:ext uri="{BB962C8B-B14F-4D97-AF65-F5344CB8AC3E}">
        <p14:creationId xmlns:p14="http://schemas.microsoft.com/office/powerpoint/2010/main" val="40525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D3CBB2-3B31-48A6-9D7E-6B542D39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B37A6-C132-4039-A7B6-66700D3C9B92}"/>
              </a:ext>
            </a:extLst>
          </p:cNvPr>
          <p:cNvSpPr txBox="1"/>
          <p:nvPr/>
        </p:nvSpPr>
        <p:spPr>
          <a:xfrm>
            <a:off x="901810" y="1405035"/>
            <a:ext cx="634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Questions to ask:</a:t>
            </a:r>
          </a:p>
          <a:p>
            <a:r>
              <a:rPr lang="en-US" dirty="0">
                <a:solidFill>
                  <a:srgbClr val="FF0000"/>
                </a:solidFill>
              </a:rPr>
              <a:t>	Which parts of this line are variable—input by the user?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A3BACE-B4D2-4C60-8CBF-C8B865E08F4F}"/>
              </a:ext>
            </a:extLst>
          </p:cNvPr>
          <p:cNvGrpSpPr/>
          <p:nvPr/>
        </p:nvGrpSpPr>
        <p:grpSpPr>
          <a:xfrm>
            <a:off x="1828800" y="2051366"/>
            <a:ext cx="9320540" cy="874765"/>
            <a:chOff x="1828800" y="2051366"/>
            <a:chExt cx="9320540" cy="8747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B9398-460A-4C57-8A63-9F52720CE664}"/>
                </a:ext>
              </a:extLst>
            </p:cNvPr>
            <p:cNvSpPr txBox="1"/>
            <p:nvPr/>
          </p:nvSpPr>
          <p:spPr>
            <a:xfrm>
              <a:off x="1828800" y="2051366"/>
              <a:ext cx="569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Import state file {filename} at index {index}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90A2E-A3E3-462B-8C63-EF6727F3C00B}"/>
                </a:ext>
              </a:extLst>
            </p:cNvPr>
            <p:cNvSpPr txBox="1"/>
            <p:nvPr/>
          </p:nvSpPr>
          <p:spPr>
            <a:xfrm>
              <a:off x="5088835" y="2526021"/>
              <a:ext cx="6060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{} creates a variable that can be manipulated by the user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BED8DB-A716-45ED-978B-DFFAFECEAEEE}"/>
                </a:ext>
              </a:extLst>
            </p:cNvPr>
            <p:cNvCxnSpPr>
              <a:cxnSpLocks/>
            </p:cNvCxnSpPr>
            <p:nvPr/>
          </p:nvCxnSpPr>
          <p:spPr>
            <a:xfrm>
              <a:off x="4945711" y="2449630"/>
              <a:ext cx="230588" cy="2031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195139-BC6E-4C17-B891-F05A3931C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6459" y="2449630"/>
              <a:ext cx="160351" cy="2031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14528-7589-41E8-9BCB-E27FE928BA64}"/>
              </a:ext>
            </a:extLst>
          </p:cNvPr>
          <p:cNvSpPr/>
          <p:nvPr/>
        </p:nvSpPr>
        <p:spPr>
          <a:xfrm>
            <a:off x="1828800" y="2860574"/>
            <a:ext cx="433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part of this line “triggers” the parser?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9DCDA-D2D3-4CEB-BE83-C5584AE4B6E7}"/>
              </a:ext>
            </a:extLst>
          </p:cNvPr>
          <p:cNvSpPr txBox="1"/>
          <p:nvPr/>
        </p:nvSpPr>
        <p:spPr>
          <a:xfrm>
            <a:off x="1828800" y="3214931"/>
            <a:ext cx="569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(Import state file) {filename} at index {index}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B55FAF-64A2-4C0C-A5CD-31BA25903071}"/>
              </a:ext>
            </a:extLst>
          </p:cNvPr>
          <p:cNvGrpSpPr/>
          <p:nvPr/>
        </p:nvGrpSpPr>
        <p:grpSpPr>
          <a:xfrm>
            <a:off x="1493548" y="3628095"/>
            <a:ext cx="6904326" cy="507876"/>
            <a:chOff x="1465346" y="3953965"/>
            <a:chExt cx="6904326" cy="5078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BA45E5-EA0B-460C-A6E5-B29831E19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3953965"/>
              <a:ext cx="160351" cy="2031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266CC3-73A1-4466-A1F1-E07AF8703A74}"/>
                </a:ext>
              </a:extLst>
            </p:cNvPr>
            <p:cNvSpPr txBox="1"/>
            <p:nvPr/>
          </p:nvSpPr>
          <p:spPr>
            <a:xfrm>
              <a:off x="1465346" y="4061731"/>
              <a:ext cx="6904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() creates a parser key that triggers the parser to process the line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92AF925-4840-4780-90EE-69345935B128}"/>
              </a:ext>
            </a:extLst>
          </p:cNvPr>
          <p:cNvSpPr/>
          <p:nvPr/>
        </p:nvSpPr>
        <p:spPr>
          <a:xfrm>
            <a:off x="1828800" y="4102016"/>
            <a:ext cx="595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 there parts of this parameter list that should be optional?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5867-9C72-48E8-8F99-8DB2C04D9FC1}"/>
              </a:ext>
            </a:extLst>
          </p:cNvPr>
          <p:cNvSpPr txBox="1"/>
          <p:nvPr/>
        </p:nvSpPr>
        <p:spPr>
          <a:xfrm>
            <a:off x="1828800" y="4437761"/>
            <a:ext cx="610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(Import state file) {filename} [(at index) {index}]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F002F6-7D6E-4052-B5AF-A79B7989703C}"/>
              </a:ext>
            </a:extLst>
          </p:cNvPr>
          <p:cNvGrpSpPr/>
          <p:nvPr/>
        </p:nvGrpSpPr>
        <p:grpSpPr>
          <a:xfrm>
            <a:off x="1493548" y="4862458"/>
            <a:ext cx="8262775" cy="480055"/>
            <a:chOff x="1507455" y="5544959"/>
            <a:chExt cx="8262775" cy="4800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A5FFAC-2A76-4375-BF98-018C79B07C73}"/>
                </a:ext>
              </a:extLst>
            </p:cNvPr>
            <p:cNvSpPr txBox="1"/>
            <p:nvPr/>
          </p:nvSpPr>
          <p:spPr>
            <a:xfrm>
              <a:off x="1507455" y="5624904"/>
              <a:ext cx="8262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[] creates an optional part of the line that is triggered by the () designated key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A053F4-5944-410D-BD80-E527EECCE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8587" y="5544959"/>
              <a:ext cx="160351" cy="2031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CCADE5-DC18-429A-9E4E-CA425201AE4F}"/>
              </a:ext>
            </a:extLst>
          </p:cNvPr>
          <p:cNvGrpSpPr/>
          <p:nvPr/>
        </p:nvGrpSpPr>
        <p:grpSpPr>
          <a:xfrm>
            <a:off x="1607323" y="5438021"/>
            <a:ext cx="10515310" cy="871204"/>
            <a:chOff x="1607323" y="5438021"/>
            <a:chExt cx="10515310" cy="8712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CCAD3E-CA6D-4D03-B4E4-C5D00048CC77}"/>
                </a:ext>
              </a:extLst>
            </p:cNvPr>
            <p:cNvSpPr/>
            <p:nvPr/>
          </p:nvSpPr>
          <p:spPr>
            <a:xfrm>
              <a:off x="1607323" y="5438021"/>
              <a:ext cx="2467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Optionals</a:t>
              </a:r>
              <a:r>
                <a:rPr lang="en-US" dirty="0">
                  <a:solidFill>
                    <a:srgbClr val="FF0000"/>
                  </a:solidFill>
                </a:rPr>
                <a:t> are unlimited!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CDF750-2FC1-43FF-BBA2-98E4D72EB315}"/>
                </a:ext>
              </a:extLst>
            </p:cNvPr>
            <p:cNvSpPr txBox="1"/>
            <p:nvPr/>
          </p:nvSpPr>
          <p:spPr>
            <a:xfrm>
              <a:off x="1857002" y="5847560"/>
              <a:ext cx="10265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(Import state file) {filename} [(at index) {index} [(option2Key) {option2variable} 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FB66F-683D-4615-AEF2-5826B757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7C0C1-3997-493B-8969-925DBA190A2C}"/>
              </a:ext>
            </a:extLst>
          </p:cNvPr>
          <p:cNvSpPr txBox="1"/>
          <p:nvPr/>
        </p:nvSpPr>
        <p:spPr>
          <a:xfrm>
            <a:off x="986118" y="1398494"/>
            <a:ext cx="497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to create the interpreter subsection of the parser input file:</a:t>
            </a:r>
          </a:p>
          <a:p>
            <a:endParaRPr lang="en-US" dirty="0"/>
          </a:p>
          <a:p>
            <a:r>
              <a:rPr lang="en-US" dirty="0"/>
              <a:t>Decide on a name for the parser and create a text file in the </a:t>
            </a:r>
            <a:r>
              <a:rPr lang="en-US" dirty="0" err="1"/>
              <a:t>parseInputs</a:t>
            </a:r>
            <a:r>
              <a:rPr lang="en-US" dirty="0"/>
              <a:t> directory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E90A01-DD73-40AE-933D-040734ADAE00}"/>
              </a:ext>
            </a:extLst>
          </p:cNvPr>
          <p:cNvGrpSpPr/>
          <p:nvPr/>
        </p:nvGrpSpPr>
        <p:grpSpPr>
          <a:xfrm>
            <a:off x="6481482" y="457200"/>
            <a:ext cx="5127812" cy="4007004"/>
            <a:chOff x="6481482" y="457200"/>
            <a:chExt cx="5127812" cy="40070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96258D-952E-4BCC-946C-421A8361FAFA}"/>
                </a:ext>
              </a:extLst>
            </p:cNvPr>
            <p:cNvSpPr/>
            <p:nvPr/>
          </p:nvSpPr>
          <p:spPr>
            <a:xfrm>
              <a:off x="6481482" y="1288456"/>
              <a:ext cx="5127812" cy="3175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C8116D-B087-4801-AE74-0EA2478A2219}"/>
                </a:ext>
              </a:extLst>
            </p:cNvPr>
            <p:cNvSpPr txBox="1"/>
            <p:nvPr/>
          </p:nvSpPr>
          <p:spPr>
            <a:xfrm>
              <a:off x="8032376" y="919123"/>
              <a:ext cx="257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createImportStateFile.inp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9CAC4D-04A5-4D8A-A2BC-8F50ABDF2EC4}"/>
                </a:ext>
              </a:extLst>
            </p:cNvPr>
            <p:cNvSpPr txBox="1"/>
            <p:nvPr/>
          </p:nvSpPr>
          <p:spPr>
            <a:xfrm>
              <a:off x="7745506" y="457200"/>
              <a:ext cx="303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inp</a:t>
              </a:r>
              <a:r>
                <a:rPr lang="en-US" dirty="0"/>
                <a:t> suffix creates a line parser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2EFE07-FE1B-4E46-8634-9CCD445708A9}"/>
                </a:ext>
              </a:extLst>
            </p:cNvPr>
            <p:cNvCxnSpPr/>
            <p:nvPr/>
          </p:nvCxnSpPr>
          <p:spPr>
            <a:xfrm flipH="1" flipV="1">
              <a:off x="10246659" y="753035"/>
              <a:ext cx="89647" cy="274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5F4ED6-E81F-4071-AAB6-2C923F4B7C04}"/>
              </a:ext>
            </a:extLst>
          </p:cNvPr>
          <p:cNvGrpSpPr/>
          <p:nvPr/>
        </p:nvGrpSpPr>
        <p:grpSpPr>
          <a:xfrm>
            <a:off x="986118" y="1522472"/>
            <a:ext cx="8154821" cy="1906528"/>
            <a:chOff x="986118" y="1522472"/>
            <a:chExt cx="8154821" cy="19065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769F4B-4D94-4E26-B93A-567D9F63AF61}"/>
                </a:ext>
              </a:extLst>
            </p:cNvPr>
            <p:cNvSpPr txBox="1"/>
            <p:nvPr/>
          </p:nvSpPr>
          <p:spPr>
            <a:xfrm>
              <a:off x="986118" y="3059668"/>
              <a:ext cx="3245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the parser in the input file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EB994A-932A-4990-AEEE-027421CD05E9}"/>
                </a:ext>
              </a:extLst>
            </p:cNvPr>
            <p:cNvSpPr txBox="1"/>
            <p:nvPr/>
          </p:nvSpPr>
          <p:spPr>
            <a:xfrm>
              <a:off x="6529518" y="1522472"/>
              <a:ext cx="261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name </a:t>
              </a:r>
              <a:r>
                <a:rPr lang="en-US" sz="1400" dirty="0" err="1"/>
                <a:t>ImportStateFile</a:t>
              </a:r>
              <a:endParaRPr lang="en-US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3E4000-A0AB-4EFD-9867-A20541162441}"/>
              </a:ext>
            </a:extLst>
          </p:cNvPr>
          <p:cNvGrpSpPr/>
          <p:nvPr/>
        </p:nvGrpSpPr>
        <p:grpSpPr>
          <a:xfrm>
            <a:off x="986118" y="1939564"/>
            <a:ext cx="10760277" cy="1857948"/>
            <a:chOff x="986118" y="1939564"/>
            <a:chExt cx="10760277" cy="18579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34F9BD-1C91-4BF6-9E07-65BB75000FA2}"/>
                </a:ext>
              </a:extLst>
            </p:cNvPr>
            <p:cNvSpPr txBox="1"/>
            <p:nvPr/>
          </p:nvSpPr>
          <p:spPr>
            <a:xfrm>
              <a:off x="986118" y="3428180"/>
              <a:ext cx="306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the syntax we just created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66882-6F70-4EF2-98C1-6FC81D92D43D}"/>
                </a:ext>
              </a:extLst>
            </p:cNvPr>
            <p:cNvSpPr txBox="1"/>
            <p:nvPr/>
          </p:nvSpPr>
          <p:spPr>
            <a:xfrm>
              <a:off x="6529518" y="1939564"/>
              <a:ext cx="521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inputLine</a:t>
              </a:r>
              <a:r>
                <a:rPr lang="en-US" sz="1400" dirty="0"/>
                <a:t> (Import state file) {filename} [(at index) {index}]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34A0BD-0672-4BB4-9EC9-90044E547B4B}"/>
              </a:ext>
            </a:extLst>
          </p:cNvPr>
          <p:cNvGrpSpPr/>
          <p:nvPr/>
        </p:nvGrpSpPr>
        <p:grpSpPr>
          <a:xfrm>
            <a:off x="986118" y="2341796"/>
            <a:ext cx="10524710" cy="2122407"/>
            <a:chOff x="986118" y="2341796"/>
            <a:chExt cx="10524710" cy="21224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402D21-3DA1-4871-B19B-FB81B65F48F8}"/>
                </a:ext>
              </a:extLst>
            </p:cNvPr>
            <p:cNvSpPr txBox="1"/>
            <p:nvPr/>
          </p:nvSpPr>
          <p:spPr>
            <a:xfrm>
              <a:off x="986118" y="3817872"/>
              <a:ext cx="5502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short and long help information:</a:t>
              </a:r>
            </a:p>
            <a:p>
              <a:r>
                <a:rPr lang="en-US" dirty="0"/>
                <a:t>       This is the help returned to user from the interpreter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346426-D2A7-480D-948B-58754B57122A}"/>
                </a:ext>
              </a:extLst>
            </p:cNvPr>
            <p:cNvSpPr/>
            <p:nvPr/>
          </p:nvSpPr>
          <p:spPr>
            <a:xfrm>
              <a:off x="6535417" y="2341796"/>
              <a:ext cx="497541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shortHelp</a:t>
              </a:r>
              <a:r>
                <a:rPr lang="en-US" sz="1400" dirty="0"/>
                <a:t> {Specify state file name and state index}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longHelp</a:t>
              </a:r>
              <a:r>
                <a:rPr lang="en-US" sz="1400" dirty="0"/>
                <a:t> {Specify the name of the file (exodus) that contains the states for input/initial guess. &lt;&gt; Optionally, specify the index of the time plane or parameter plane if the file contains multiple states. &lt;&gt; filename is the name of the file.  It is case sensitive. &lt;&gt; index is the integer index of the state to be used as input.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EF35651-FF0C-4E85-8186-93A3F2ED1FAE}"/>
              </a:ext>
            </a:extLst>
          </p:cNvPr>
          <p:cNvSpPr txBox="1"/>
          <p:nvPr/>
        </p:nvSpPr>
        <p:spPr>
          <a:xfrm>
            <a:off x="981220" y="4739562"/>
            <a:ext cx="437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help should be a single sentence: pithy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41BD99-5EBD-40EA-BCE8-7942EE8A5301}"/>
              </a:ext>
            </a:extLst>
          </p:cNvPr>
          <p:cNvGrpSpPr/>
          <p:nvPr/>
        </p:nvGrpSpPr>
        <p:grpSpPr>
          <a:xfrm>
            <a:off x="981220" y="3989294"/>
            <a:ext cx="10950804" cy="2460068"/>
            <a:chOff x="981220" y="3989294"/>
            <a:chExt cx="10950804" cy="2460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A37F8-7BA9-4C28-8A12-9AEE18E23DB2}"/>
                </a:ext>
              </a:extLst>
            </p:cNvPr>
            <p:cNvSpPr txBox="1"/>
            <p:nvPr/>
          </p:nvSpPr>
          <p:spPr>
            <a:xfrm>
              <a:off x="981220" y="5186485"/>
              <a:ext cx="5338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help can be more detailed with descriptions of each variable and each option</a:t>
              </a:r>
            </a:p>
            <a:p>
              <a:r>
                <a:rPr lang="en-US" dirty="0"/>
                <a:t>&lt;&gt; Creates line breaks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64663E-A3C6-45CD-B2E5-FBA22622C235}"/>
                </a:ext>
              </a:extLst>
            </p:cNvPr>
            <p:cNvSpPr/>
            <p:nvPr/>
          </p:nvSpPr>
          <p:spPr>
            <a:xfrm>
              <a:off x="6272228" y="4818146"/>
              <a:ext cx="56597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Specify the name of the file (exodus) that contains the states for input/initial guess. </a:t>
              </a:r>
            </a:p>
            <a:p>
              <a:r>
                <a:rPr lang="en-US" sz="1600" dirty="0"/>
                <a:t>Optionally, specify the index of the time plane or parameter plane if the file contains multiple states. </a:t>
              </a:r>
            </a:p>
            <a:p>
              <a:r>
                <a:rPr lang="en-US" sz="1600" dirty="0"/>
                <a:t>filename is the name of the file.  It is case sensitive.</a:t>
              </a:r>
            </a:p>
            <a:p>
              <a:r>
                <a:rPr lang="en-US" sz="1600" dirty="0"/>
                <a:t>index is the integer index of the state to be used as input.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F4362B-476B-468D-9868-1A0F64EDA82B}"/>
                </a:ext>
              </a:extLst>
            </p:cNvPr>
            <p:cNvCxnSpPr/>
            <p:nvPr/>
          </p:nvCxnSpPr>
          <p:spPr>
            <a:xfrm>
              <a:off x="8283388" y="3989294"/>
              <a:ext cx="0" cy="9349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85B78B-BD61-442A-9129-3326A2F6235F}"/>
                </a:ext>
              </a:extLst>
            </p:cNvPr>
            <p:cNvSpPr txBox="1"/>
            <p:nvPr/>
          </p:nvSpPr>
          <p:spPr>
            <a:xfrm>
              <a:off x="8220293" y="4464555"/>
              <a:ext cx="182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 this way: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ADB2-87C5-458A-8DFE-217D1287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DA00E6-E0F4-4807-A111-6D5E076BBDED}"/>
              </a:ext>
            </a:extLst>
          </p:cNvPr>
          <p:cNvGrpSpPr/>
          <p:nvPr/>
        </p:nvGrpSpPr>
        <p:grpSpPr>
          <a:xfrm>
            <a:off x="6723529" y="102814"/>
            <a:ext cx="5264913" cy="6531068"/>
            <a:chOff x="6723529" y="102814"/>
            <a:chExt cx="5264913" cy="65310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B0EBF-854A-4F9F-96E9-46B008830E91}"/>
                </a:ext>
              </a:extLst>
            </p:cNvPr>
            <p:cNvSpPr/>
            <p:nvPr/>
          </p:nvSpPr>
          <p:spPr>
            <a:xfrm>
              <a:off x="6723529" y="102814"/>
              <a:ext cx="5127812" cy="6531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FEADC-476D-449C-AF07-7871017AD193}"/>
                </a:ext>
              </a:extLst>
            </p:cNvPr>
            <p:cNvSpPr txBox="1"/>
            <p:nvPr/>
          </p:nvSpPr>
          <p:spPr>
            <a:xfrm>
              <a:off x="6771565" y="336830"/>
              <a:ext cx="261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name </a:t>
              </a:r>
              <a:r>
                <a:rPr lang="en-US" sz="1400" dirty="0" err="1"/>
                <a:t>ImportStateFile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E3BF3C-BECE-4AE1-B155-575C8A455C38}"/>
                </a:ext>
              </a:extLst>
            </p:cNvPr>
            <p:cNvSpPr txBox="1"/>
            <p:nvPr/>
          </p:nvSpPr>
          <p:spPr>
            <a:xfrm>
              <a:off x="6771565" y="753922"/>
              <a:ext cx="521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inputLine</a:t>
              </a:r>
              <a:r>
                <a:rPr lang="en-US" sz="1400" dirty="0"/>
                <a:t> (Import state file) {filename} [(at index) {index}]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11D1D-175D-4C1B-A77C-D5974444DEDA}"/>
                </a:ext>
              </a:extLst>
            </p:cNvPr>
            <p:cNvSpPr/>
            <p:nvPr/>
          </p:nvSpPr>
          <p:spPr>
            <a:xfrm>
              <a:off x="6777464" y="1156154"/>
              <a:ext cx="497541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shortHelp</a:t>
              </a:r>
              <a:r>
                <a:rPr lang="en-US" sz="1400" dirty="0"/>
                <a:t> {Specify state file name and state index}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longHelp</a:t>
              </a:r>
              <a:r>
                <a:rPr lang="en-US" sz="1400" dirty="0"/>
                <a:t> {Specify the name of the file (exodus) that contains the states for input/initial guess. &lt;&gt; Optionally, specify the index of the time plane or parameter plane if the file contains multiple states. &lt;&gt; filename is the name of the file.  It is case sensitive. &lt;&gt; index is the integer index of the state to be used as input.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310E92-BDFD-4092-A022-629CC34DB662}"/>
              </a:ext>
            </a:extLst>
          </p:cNvPr>
          <p:cNvSpPr txBox="1"/>
          <p:nvPr/>
        </p:nvSpPr>
        <p:spPr>
          <a:xfrm>
            <a:off x="655808" y="1349651"/>
            <a:ext cx="583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create parameters in interpreter format and add them to the parser input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70F8A-6285-40A7-99DF-0F8BEFDF6BD8}"/>
              </a:ext>
            </a:extLst>
          </p:cNvPr>
          <p:cNvSpPr txBox="1"/>
          <p:nvPr/>
        </p:nvSpPr>
        <p:spPr>
          <a:xfrm>
            <a:off x="258974" y="1943106"/>
            <a:ext cx="9618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ParameterList</a:t>
            </a:r>
            <a:r>
              <a:rPr lang="en-US" sz="1400" dirty="0"/>
              <a:t> name="Charon"&gt;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ParameterList</a:t>
            </a:r>
            <a:r>
              <a:rPr lang="en-US" sz="1400" dirty="0"/>
              <a:t> name="Mesh"&gt;</a:t>
            </a:r>
          </a:p>
          <a:p>
            <a:r>
              <a:rPr lang="en-US" sz="1400" dirty="0"/>
              <a:t>        &lt;Parameter name="Source" type="string" value="Exodus File"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ParameterList</a:t>
            </a:r>
            <a:r>
              <a:rPr lang="en-US" sz="1400" dirty="0"/>
              <a:t> name="Exodus File"&gt;</a:t>
            </a:r>
          </a:p>
          <a:p>
            <a:r>
              <a:rPr lang="en-US" sz="1400" dirty="0"/>
              <a:t>            &lt;Parameter name="File Name" type="string" value="bjt2d_equ.exo" /&gt;</a:t>
            </a:r>
          </a:p>
          <a:p>
            <a:r>
              <a:rPr lang="en-US" sz="1400" dirty="0"/>
              <a:t>            &lt;Parameter name="Restart Index" type="</a:t>
            </a:r>
            <a:r>
              <a:rPr lang="en-US" sz="1400" dirty="0" err="1"/>
              <a:t>int</a:t>
            </a:r>
            <a:r>
              <a:rPr lang="en-US" sz="1400" dirty="0"/>
              <a:t>" value="3" /&gt;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ParameterList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E68D70-E4D5-4FBB-BE7A-1FD8D9BC1D28}"/>
              </a:ext>
            </a:extLst>
          </p:cNvPr>
          <p:cNvGrpSpPr/>
          <p:nvPr/>
        </p:nvGrpSpPr>
        <p:grpSpPr>
          <a:xfrm>
            <a:off x="340659" y="4005209"/>
            <a:ext cx="6096000" cy="1472045"/>
            <a:chOff x="340659" y="4005209"/>
            <a:chExt cx="6096000" cy="14720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0CA4F1-46C8-4E8B-AB01-D1520FCF12C9}"/>
                </a:ext>
              </a:extLst>
            </p:cNvPr>
            <p:cNvSpPr txBox="1"/>
            <p:nvPr/>
          </p:nvSpPr>
          <p:spPr>
            <a:xfrm>
              <a:off x="340659" y="4005209"/>
              <a:ext cx="2110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equivalent to: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0DE773-7E2F-4D59-9A94-1733BC3FB194}"/>
                </a:ext>
              </a:extLst>
            </p:cNvPr>
            <p:cNvSpPr/>
            <p:nvPr/>
          </p:nvSpPr>
          <p:spPr>
            <a:xfrm>
              <a:off x="340659" y="4615480"/>
              <a:ext cx="6096000" cy="8617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/>
                <a:t>Charon-&gt;</a:t>
              </a:r>
              <a:r>
                <a:rPr lang="en-US" sz="1600" dirty="0" err="1"/>
                <a:t>Mesh,Source,string,Exodus</a:t>
              </a:r>
              <a:r>
                <a:rPr lang="en-US" sz="1600" dirty="0"/>
                <a:t> File</a:t>
              </a:r>
            </a:p>
            <a:p>
              <a:r>
                <a:rPr lang="en-US" sz="1600" dirty="0"/>
                <a:t>Charon-&gt;Mesh-&gt;Exodus </a:t>
              </a:r>
              <a:r>
                <a:rPr lang="en-US" sz="1600" dirty="0" err="1"/>
                <a:t>File,File</a:t>
              </a:r>
              <a:r>
                <a:rPr lang="en-US" sz="1600" dirty="0"/>
                <a:t> Name,string,bjt2d_equ.exo</a:t>
              </a:r>
            </a:p>
            <a:p>
              <a:r>
                <a:rPr lang="en-US" sz="1600" dirty="0"/>
                <a:t>Charon-&gt;Mesh-&gt;Exodus </a:t>
              </a:r>
              <a:r>
                <a:rPr lang="en-US" sz="1600" dirty="0" err="1"/>
                <a:t>File,Restart</a:t>
              </a:r>
              <a:r>
                <a:rPr lang="en-US" sz="1600" dirty="0"/>
                <a:t> Index,int,3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95A446-1090-4845-8A07-490BAFB048B3}"/>
              </a:ext>
            </a:extLst>
          </p:cNvPr>
          <p:cNvGrpSpPr/>
          <p:nvPr/>
        </p:nvGrpSpPr>
        <p:grpSpPr>
          <a:xfrm>
            <a:off x="439271" y="4509247"/>
            <a:ext cx="7736541" cy="1974014"/>
            <a:chOff x="439271" y="4509247"/>
            <a:chExt cx="7736541" cy="19740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69C312-520F-4E1A-95D3-A33178B9C59A}"/>
                </a:ext>
              </a:extLst>
            </p:cNvPr>
            <p:cNvSpPr txBox="1"/>
            <p:nvPr/>
          </p:nvSpPr>
          <p:spPr>
            <a:xfrm>
              <a:off x="439271" y="6113929"/>
              <a:ext cx="4893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Needs to be tailored to the parser and added here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21A008-8E05-47A9-97BA-F9374C50CBF8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5332277" y="4509247"/>
              <a:ext cx="2843535" cy="1789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6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F6304-480F-4DC8-97F1-5970A942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483E9-9442-4EBB-A75A-605C00FA7064}"/>
              </a:ext>
            </a:extLst>
          </p:cNvPr>
          <p:cNvGrpSpPr/>
          <p:nvPr/>
        </p:nvGrpSpPr>
        <p:grpSpPr>
          <a:xfrm>
            <a:off x="6723529" y="102814"/>
            <a:ext cx="5264913" cy="6531068"/>
            <a:chOff x="6723529" y="102814"/>
            <a:chExt cx="5264913" cy="65310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DC4F8-BC09-48B3-A6F3-003712AE5ACE}"/>
                </a:ext>
              </a:extLst>
            </p:cNvPr>
            <p:cNvSpPr/>
            <p:nvPr/>
          </p:nvSpPr>
          <p:spPr>
            <a:xfrm>
              <a:off x="6723529" y="102814"/>
              <a:ext cx="5127812" cy="6531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17B0A-C394-4577-AD82-8DF6724B5FDC}"/>
                </a:ext>
              </a:extLst>
            </p:cNvPr>
            <p:cNvSpPr txBox="1"/>
            <p:nvPr/>
          </p:nvSpPr>
          <p:spPr>
            <a:xfrm>
              <a:off x="6771565" y="336830"/>
              <a:ext cx="261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name </a:t>
              </a:r>
              <a:r>
                <a:rPr lang="en-US" sz="1400" dirty="0" err="1"/>
                <a:t>ImportStateFile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A53866-0240-4FEC-82EB-BF6904295DB1}"/>
                </a:ext>
              </a:extLst>
            </p:cNvPr>
            <p:cNvSpPr txBox="1"/>
            <p:nvPr/>
          </p:nvSpPr>
          <p:spPr>
            <a:xfrm>
              <a:off x="6771565" y="753922"/>
              <a:ext cx="521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inputLine</a:t>
              </a:r>
              <a:r>
                <a:rPr lang="en-US" sz="1400" dirty="0"/>
                <a:t> (Import state file) {filename} [(at index) {index}]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38A2C-CBD1-4C6C-B700-9E35047DDE36}"/>
                </a:ext>
              </a:extLst>
            </p:cNvPr>
            <p:cNvSpPr/>
            <p:nvPr/>
          </p:nvSpPr>
          <p:spPr>
            <a:xfrm>
              <a:off x="6777464" y="1156154"/>
              <a:ext cx="497541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shortHelp</a:t>
              </a:r>
              <a:r>
                <a:rPr lang="en-US" sz="1400" dirty="0"/>
                <a:t> {Specify state file name and state index}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longHelp</a:t>
              </a:r>
              <a:r>
                <a:rPr lang="en-US" sz="1400" dirty="0"/>
                <a:t> {Specify the name of the file (exodus) that contains the states for input/initial guess. &lt;&gt; Optionally, specify the index of the time plane or parameter plane if the file contains multiple states. &lt;&gt; filename is the name of the file.  It is case sensitive. &lt;&gt; index is the integer index of the state to be used as input.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328F7D-5C45-402C-ACBB-6EE29A41CADF}"/>
              </a:ext>
            </a:extLst>
          </p:cNvPr>
          <p:cNvSpPr txBox="1"/>
          <p:nvPr/>
        </p:nvSpPr>
        <p:spPr>
          <a:xfrm>
            <a:off x="398126" y="2020252"/>
            <a:ext cx="610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(Import state file) {filename} [(at index) {index}]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2FB027-15BB-47E6-8DF3-AE1C26A46733}"/>
              </a:ext>
            </a:extLst>
          </p:cNvPr>
          <p:cNvGrpSpPr/>
          <p:nvPr/>
        </p:nvGrpSpPr>
        <p:grpSpPr>
          <a:xfrm>
            <a:off x="439125" y="2251084"/>
            <a:ext cx="3576918" cy="828455"/>
            <a:chOff x="439125" y="2251084"/>
            <a:chExt cx="3576918" cy="82845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03DF5BC-8F5C-4D44-99FD-FAAB173617B8}"/>
                </a:ext>
              </a:extLst>
            </p:cNvPr>
            <p:cNvGrpSpPr/>
            <p:nvPr/>
          </p:nvGrpSpPr>
          <p:grpSpPr>
            <a:xfrm>
              <a:off x="439125" y="2251084"/>
              <a:ext cx="3576918" cy="459123"/>
              <a:chOff x="564776" y="1722166"/>
              <a:chExt cx="3576918" cy="45912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B345154-0BD3-4057-9EF5-3D0DBBE64D7C}"/>
                  </a:ext>
                </a:extLst>
              </p:cNvPr>
              <p:cNvCxnSpPr/>
              <p:nvPr/>
            </p:nvCxnSpPr>
            <p:spPr>
              <a:xfrm>
                <a:off x="564776" y="1952999"/>
                <a:ext cx="35769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D7A7CB-52AA-47BB-8C30-641BA9AA7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740" y="1722166"/>
                <a:ext cx="0" cy="2343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461F92-6252-4A79-9509-2E8DD8B48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3235" y="1946900"/>
                <a:ext cx="0" cy="2343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15AC84D-4FD9-40C4-8374-2D572DE73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1694" y="1722166"/>
                <a:ext cx="0" cy="2343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A7947F-23E2-427A-AA49-86CEA864E98C}"/>
                </a:ext>
              </a:extLst>
            </p:cNvPr>
            <p:cNvSpPr txBox="1"/>
            <p:nvPr/>
          </p:nvSpPr>
          <p:spPr>
            <a:xfrm>
              <a:off x="1322817" y="2710207"/>
              <a:ext cx="1809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always exists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3EB634-8997-4D7D-84D9-094F3949A20C}"/>
              </a:ext>
            </a:extLst>
          </p:cNvPr>
          <p:cNvSpPr txBox="1"/>
          <p:nvPr/>
        </p:nvSpPr>
        <p:spPr>
          <a:xfrm>
            <a:off x="393498" y="1358568"/>
            <a:ext cx="413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“Required” parts of the parameter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A694BD-72ED-4B14-8F60-40BB5C849823}"/>
              </a:ext>
            </a:extLst>
          </p:cNvPr>
          <p:cNvGrpSpPr/>
          <p:nvPr/>
        </p:nvGrpSpPr>
        <p:grpSpPr>
          <a:xfrm>
            <a:off x="439125" y="3244334"/>
            <a:ext cx="5417496" cy="769442"/>
            <a:chOff x="439125" y="3244334"/>
            <a:chExt cx="5417496" cy="7694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469C8A-7D7B-4770-816C-08F244322B81}"/>
                </a:ext>
              </a:extLst>
            </p:cNvPr>
            <p:cNvSpPr txBox="1"/>
            <p:nvPr/>
          </p:nvSpPr>
          <p:spPr>
            <a:xfrm>
              <a:off x="439125" y="3244334"/>
              <a:ext cx="1772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And it maps to: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D68F60-0A07-48AD-BDD0-91B25C7F32F1}"/>
                </a:ext>
              </a:extLst>
            </p:cNvPr>
            <p:cNvSpPr/>
            <p:nvPr/>
          </p:nvSpPr>
          <p:spPr>
            <a:xfrm>
              <a:off x="448089" y="3644444"/>
              <a:ext cx="5408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Charon-&gt;Mesh-&gt;Exodus </a:t>
              </a:r>
              <a:r>
                <a:rPr lang="en-US" dirty="0" err="1"/>
                <a:t>File,File</a:t>
              </a:r>
              <a:r>
                <a:rPr lang="en-US" dirty="0"/>
                <a:t> </a:t>
              </a:r>
              <a:r>
                <a:rPr lang="en-US" dirty="0" err="1"/>
                <a:t>Name,string</a:t>
              </a:r>
              <a:r>
                <a:rPr lang="en-US" dirty="0"/>
                <a:t>,{filename}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F6C95D-2249-4A30-981D-D803150F3F4C}"/>
              </a:ext>
            </a:extLst>
          </p:cNvPr>
          <p:cNvGrpSpPr/>
          <p:nvPr/>
        </p:nvGrpSpPr>
        <p:grpSpPr>
          <a:xfrm>
            <a:off x="439125" y="3075057"/>
            <a:ext cx="11573275" cy="1348119"/>
            <a:chOff x="439125" y="3075057"/>
            <a:chExt cx="11573275" cy="13481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25E2CB-B5A8-45A5-A33F-8FCB81D041EC}"/>
                </a:ext>
              </a:extLst>
            </p:cNvPr>
            <p:cNvSpPr txBox="1"/>
            <p:nvPr/>
          </p:nvSpPr>
          <p:spPr>
            <a:xfrm>
              <a:off x="439125" y="4053844"/>
              <a:ext cx="4384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goes into the input file as a </a:t>
              </a:r>
              <a:r>
                <a:rPr lang="en-US" dirty="0" err="1">
                  <a:solidFill>
                    <a:srgbClr val="FF0000"/>
                  </a:solidFill>
                </a:rPr>
                <a:t>xmlRequired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D504CC-FE30-4286-99E5-2EE601FFB474}"/>
                </a:ext>
              </a:extLst>
            </p:cNvPr>
            <p:cNvSpPr/>
            <p:nvPr/>
          </p:nvSpPr>
          <p:spPr>
            <a:xfrm>
              <a:off x="6783468" y="3075057"/>
              <a:ext cx="5228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xmlRequired</a:t>
              </a:r>
              <a:r>
                <a:rPr lang="en-US" sz="1400" dirty="0"/>
                <a:t> Charon-&gt;Mesh-&gt;Exodus </a:t>
              </a:r>
              <a:r>
                <a:rPr lang="en-US" sz="1400" dirty="0" err="1"/>
                <a:t>File,File</a:t>
              </a:r>
              <a:r>
                <a:rPr lang="en-US" sz="1400" dirty="0"/>
                <a:t> </a:t>
              </a:r>
              <a:r>
                <a:rPr lang="en-US" sz="1400" dirty="0" err="1"/>
                <a:t>Name,string</a:t>
              </a:r>
              <a:r>
                <a:rPr lang="en-US" sz="1400" dirty="0"/>
                <a:t>,{filename}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5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F6304-480F-4DC8-97F1-5970A942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Parser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5483E9-9442-4EBB-A75A-605C00FA7064}"/>
              </a:ext>
            </a:extLst>
          </p:cNvPr>
          <p:cNvGrpSpPr/>
          <p:nvPr/>
        </p:nvGrpSpPr>
        <p:grpSpPr>
          <a:xfrm>
            <a:off x="6723529" y="102814"/>
            <a:ext cx="5264913" cy="6531068"/>
            <a:chOff x="6723529" y="102814"/>
            <a:chExt cx="5264913" cy="65310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DC4F8-BC09-48B3-A6F3-003712AE5ACE}"/>
                </a:ext>
              </a:extLst>
            </p:cNvPr>
            <p:cNvSpPr/>
            <p:nvPr/>
          </p:nvSpPr>
          <p:spPr>
            <a:xfrm>
              <a:off x="6723529" y="102814"/>
              <a:ext cx="5127812" cy="6531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17B0A-C394-4577-AD82-8DF6724B5FDC}"/>
                </a:ext>
              </a:extLst>
            </p:cNvPr>
            <p:cNvSpPr txBox="1"/>
            <p:nvPr/>
          </p:nvSpPr>
          <p:spPr>
            <a:xfrm>
              <a:off x="6771565" y="336830"/>
              <a:ext cx="261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name </a:t>
              </a:r>
              <a:r>
                <a:rPr lang="en-US" sz="1400" dirty="0" err="1"/>
                <a:t>ImportStateFile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A53866-0240-4FEC-82EB-BF6904295DB1}"/>
                </a:ext>
              </a:extLst>
            </p:cNvPr>
            <p:cNvSpPr txBox="1"/>
            <p:nvPr/>
          </p:nvSpPr>
          <p:spPr>
            <a:xfrm>
              <a:off x="6771565" y="753922"/>
              <a:ext cx="521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inputLine</a:t>
              </a:r>
              <a:r>
                <a:rPr lang="en-US" sz="1400" dirty="0"/>
                <a:t> (Import state file) {filename} [(at index) {index}]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38A2C-CBD1-4C6C-B700-9E35047DDE36}"/>
                </a:ext>
              </a:extLst>
            </p:cNvPr>
            <p:cNvSpPr/>
            <p:nvPr/>
          </p:nvSpPr>
          <p:spPr>
            <a:xfrm>
              <a:off x="6777464" y="1156154"/>
              <a:ext cx="497541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interpreter </a:t>
              </a:r>
              <a:r>
                <a:rPr lang="en-US" sz="1400" dirty="0" err="1"/>
                <a:t>shortHelp</a:t>
              </a:r>
              <a:r>
                <a:rPr lang="en-US" sz="1400" dirty="0"/>
                <a:t> {Specify state file name and state index}</a:t>
              </a:r>
            </a:p>
            <a:p>
              <a:endParaRPr lang="en-US" sz="1400" dirty="0"/>
            </a:p>
            <a:p>
              <a:r>
                <a:rPr lang="en-US" sz="1400" dirty="0"/>
                <a:t>interpreter </a:t>
              </a:r>
              <a:r>
                <a:rPr lang="en-US" sz="1400" dirty="0" err="1"/>
                <a:t>longHelp</a:t>
              </a:r>
              <a:r>
                <a:rPr lang="en-US" sz="1400" dirty="0"/>
                <a:t> {Specify the name of the file (exodus) that contains the states for input/initial guess. &lt;&gt; Optionally, specify the index of the time plane or parameter plane if the file contains multiple states. &lt;&gt; filename is the name of the file.  It is case sensitive. &lt;&gt; index is the integer index of the state to be used as input.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328F7D-5C45-402C-ACBB-6EE29A41CADF}"/>
              </a:ext>
            </a:extLst>
          </p:cNvPr>
          <p:cNvSpPr txBox="1"/>
          <p:nvPr/>
        </p:nvSpPr>
        <p:spPr>
          <a:xfrm>
            <a:off x="398126" y="2020252"/>
            <a:ext cx="610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(Import state file) {filename} [(at index) {index}]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88B61A-36D3-4057-BC98-4F1C7BF96C4D}"/>
              </a:ext>
            </a:extLst>
          </p:cNvPr>
          <p:cNvGrpSpPr/>
          <p:nvPr/>
        </p:nvGrpSpPr>
        <p:grpSpPr>
          <a:xfrm>
            <a:off x="3922536" y="2286879"/>
            <a:ext cx="2431037" cy="760912"/>
            <a:chOff x="3922536" y="2286879"/>
            <a:chExt cx="2431037" cy="76091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345154-0BD3-4057-9EF5-3D0DBBE64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908" y="2508128"/>
              <a:ext cx="2326665" cy="19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7A7CB-52AA-47BB-8C30-641BA9AA712B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11" y="2286879"/>
              <a:ext cx="0" cy="2343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461F92-6252-4A79-9509-2E8DD8B48193}"/>
                </a:ext>
              </a:extLst>
            </p:cNvPr>
            <p:cNvCxnSpPr>
              <a:cxnSpLocks/>
            </p:cNvCxnSpPr>
            <p:nvPr/>
          </p:nvCxnSpPr>
          <p:spPr>
            <a:xfrm>
              <a:off x="5190241" y="2517712"/>
              <a:ext cx="0" cy="2343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5AC84D-4FD9-40C4-8374-2D572DE73754}"/>
                </a:ext>
              </a:extLst>
            </p:cNvPr>
            <p:cNvCxnSpPr>
              <a:cxnSpLocks/>
            </p:cNvCxnSpPr>
            <p:nvPr/>
          </p:nvCxnSpPr>
          <p:spPr>
            <a:xfrm>
              <a:off x="6347012" y="2290435"/>
              <a:ext cx="0" cy="230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A7947F-23E2-427A-AA49-86CEA864E98C}"/>
                </a:ext>
              </a:extLst>
            </p:cNvPr>
            <p:cNvSpPr txBox="1"/>
            <p:nvPr/>
          </p:nvSpPr>
          <p:spPr>
            <a:xfrm>
              <a:off x="3922536" y="2678459"/>
              <a:ext cx="2214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sometimes exists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3EB634-8997-4D7D-84D9-094F3949A20C}"/>
              </a:ext>
            </a:extLst>
          </p:cNvPr>
          <p:cNvSpPr txBox="1"/>
          <p:nvPr/>
        </p:nvSpPr>
        <p:spPr>
          <a:xfrm>
            <a:off x="393498" y="1358568"/>
            <a:ext cx="408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“Optional” parts of the parameter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A694BD-72ED-4B14-8F60-40BB5C849823}"/>
              </a:ext>
            </a:extLst>
          </p:cNvPr>
          <p:cNvGrpSpPr/>
          <p:nvPr/>
        </p:nvGrpSpPr>
        <p:grpSpPr>
          <a:xfrm>
            <a:off x="439125" y="3244334"/>
            <a:ext cx="5112092" cy="769442"/>
            <a:chOff x="439125" y="3244334"/>
            <a:chExt cx="5112092" cy="7694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469C8A-7D7B-4770-816C-08F244322B81}"/>
                </a:ext>
              </a:extLst>
            </p:cNvPr>
            <p:cNvSpPr txBox="1"/>
            <p:nvPr/>
          </p:nvSpPr>
          <p:spPr>
            <a:xfrm>
              <a:off x="439125" y="3244334"/>
              <a:ext cx="1772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And it maps to: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D68F60-0A07-48AD-BDD0-91B25C7F32F1}"/>
                </a:ext>
              </a:extLst>
            </p:cNvPr>
            <p:cNvSpPr/>
            <p:nvPr/>
          </p:nvSpPr>
          <p:spPr>
            <a:xfrm>
              <a:off x="448089" y="3644444"/>
              <a:ext cx="5103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Charon-&gt;Mesh-&gt;Exodus </a:t>
              </a:r>
              <a:r>
                <a:rPr lang="en-US" dirty="0" err="1"/>
                <a:t>File,Restart</a:t>
              </a:r>
              <a:r>
                <a:rPr lang="en-US" dirty="0"/>
                <a:t> </a:t>
              </a:r>
              <a:r>
                <a:rPr lang="en-US" dirty="0" err="1"/>
                <a:t>Index,int</a:t>
              </a:r>
              <a:r>
                <a:rPr lang="en-US" dirty="0"/>
                <a:t>,{index}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504CC-FE30-4286-99E5-2EE601FFB474}"/>
              </a:ext>
            </a:extLst>
          </p:cNvPr>
          <p:cNvSpPr/>
          <p:nvPr/>
        </p:nvSpPr>
        <p:spPr>
          <a:xfrm>
            <a:off x="6783468" y="3075057"/>
            <a:ext cx="5228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xmlRequired</a:t>
            </a:r>
            <a:r>
              <a:rPr lang="en-US" sz="1400" dirty="0"/>
              <a:t> Charon-&gt;Mesh-&gt;Exodus </a:t>
            </a:r>
            <a:r>
              <a:rPr lang="en-US" sz="1400" dirty="0" err="1"/>
              <a:t>File,File</a:t>
            </a:r>
            <a:r>
              <a:rPr lang="en-US" sz="1400" dirty="0"/>
              <a:t> </a:t>
            </a:r>
            <a:r>
              <a:rPr lang="en-US" sz="1400" dirty="0" err="1"/>
              <a:t>Name,string</a:t>
            </a:r>
            <a:r>
              <a:rPr lang="en-US" sz="1400" dirty="0"/>
              <a:t>,{filename}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E57C6E-A9AA-4C25-A7B9-07B3951430AC}"/>
              </a:ext>
            </a:extLst>
          </p:cNvPr>
          <p:cNvGrpSpPr/>
          <p:nvPr/>
        </p:nvGrpSpPr>
        <p:grpSpPr>
          <a:xfrm>
            <a:off x="439125" y="3519380"/>
            <a:ext cx="11304787" cy="903796"/>
            <a:chOff x="439125" y="3519380"/>
            <a:chExt cx="11304787" cy="9037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25E2CB-B5A8-45A5-A33F-8FCB81D041EC}"/>
                </a:ext>
              </a:extLst>
            </p:cNvPr>
            <p:cNvSpPr txBox="1"/>
            <p:nvPr/>
          </p:nvSpPr>
          <p:spPr>
            <a:xfrm>
              <a:off x="439125" y="4053844"/>
              <a:ext cx="434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goes into the input file as a </a:t>
              </a:r>
              <a:r>
                <a:rPr lang="en-US" dirty="0" err="1">
                  <a:solidFill>
                    <a:srgbClr val="FF0000"/>
                  </a:solidFill>
                </a:rPr>
                <a:t>xmlOptional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154A93-98CB-428B-B091-E406EF13D438}"/>
                </a:ext>
              </a:extLst>
            </p:cNvPr>
            <p:cNvSpPr/>
            <p:nvPr/>
          </p:nvSpPr>
          <p:spPr>
            <a:xfrm>
              <a:off x="6771566" y="3519380"/>
              <a:ext cx="49723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xmlOptional</a:t>
              </a:r>
              <a:r>
                <a:rPr lang="en-US" sz="1400" dirty="0"/>
                <a:t>  (at index) Charon-&gt;Mesh-&gt;Exodus </a:t>
              </a:r>
              <a:r>
                <a:rPr lang="en-US" sz="1400" dirty="0" err="1"/>
                <a:t>File,Restart</a:t>
              </a:r>
              <a:r>
                <a:rPr lang="en-US" sz="1400" dirty="0"/>
                <a:t> </a:t>
              </a:r>
              <a:r>
                <a:rPr lang="en-US" sz="1400" dirty="0" err="1"/>
                <a:t>Index,int</a:t>
              </a:r>
              <a:r>
                <a:rPr lang="en-US" sz="1400" dirty="0"/>
                <a:t>,{index}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5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4241</Words>
  <Application>Microsoft Office PowerPoint</Application>
  <PresentationFormat>Widescreen</PresentationFormat>
  <Paragraphs>486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Charon Interpreter Tutorial</vt:lpstr>
      <vt:lpstr>Organization</vt:lpstr>
      <vt:lpstr>Creating a Line Parser</vt:lpstr>
      <vt:lpstr>Creating a Line Parser</vt:lpstr>
      <vt:lpstr>Creating a Line Parser</vt:lpstr>
      <vt:lpstr>Creating a Line Parser</vt:lpstr>
      <vt:lpstr>Creating a Line Parser</vt:lpstr>
      <vt:lpstr>Creating a Line Parser</vt:lpstr>
      <vt:lpstr>Creating a Line Parser</vt:lpstr>
      <vt:lpstr>Creating a Line Parser</vt:lpstr>
      <vt:lpstr>Creating a Line Parser</vt:lpstr>
      <vt:lpstr>Creating a Line Parser—generating the parsers</vt:lpstr>
      <vt:lpstr>Creating a Line Parser--Validation</vt:lpstr>
      <vt:lpstr>Creating a Line Parser—Validation</vt:lpstr>
      <vt:lpstr>Creating a Line Parser—Validation</vt:lpstr>
      <vt:lpstr>Creating a Block Parser</vt:lpstr>
      <vt:lpstr>Creating a Block Parser</vt:lpstr>
      <vt:lpstr>Creating a Block Parser</vt:lpstr>
      <vt:lpstr>Creating a Line Parser—Anonymous parameter lists</vt:lpstr>
      <vt:lpstr>Creating a Line Parser—Peer Anonymous Parameter Lists</vt:lpstr>
      <vt:lpstr>Creating a Line Parser—Dirty Secret</vt:lpstr>
      <vt:lpstr>Creating a Line Parser—Competing Priorities</vt:lpstr>
      <vt:lpstr>Creating Line Parser—Modifiers</vt:lpstr>
      <vt:lpstr>Creating Line Parser—Modifiers</vt:lpstr>
      <vt:lpstr>Creating Line Parser—Modifiers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Charon Interpreter Tutorial</dc:title>
  <dc:creator>Musson, Lawrence Cale</dc:creator>
  <cp:lastModifiedBy>Musson, Lawrence Cale</cp:lastModifiedBy>
  <cp:revision>124</cp:revision>
  <dcterms:created xsi:type="dcterms:W3CDTF">2019-06-18T17:50:17Z</dcterms:created>
  <dcterms:modified xsi:type="dcterms:W3CDTF">2019-06-25T20:21:39Z</dcterms:modified>
</cp:coreProperties>
</file>