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2"/>
    <p:sldId id="275" r:id="rId3"/>
    <p:sldId id="390" r:id="rId4"/>
    <p:sldId id="391" r:id="rId5"/>
    <p:sldId id="385" r:id="rId6"/>
    <p:sldId id="277" r:id="rId7"/>
    <p:sldId id="285" r:id="rId8"/>
    <p:sldId id="393" r:id="rId9"/>
    <p:sldId id="392" r:id="rId10"/>
    <p:sldId id="394" r:id="rId11"/>
    <p:sldId id="296" r:id="rId12"/>
    <p:sldId id="291" r:id="rId13"/>
    <p:sldId id="295" r:id="rId14"/>
    <p:sldId id="294" r:id="rId15"/>
    <p:sldId id="293" r:id="rId16"/>
    <p:sldId id="297" r:id="rId17"/>
    <p:sldId id="286" r:id="rId18"/>
    <p:sldId id="299" r:id="rId19"/>
    <p:sldId id="302" r:id="rId20"/>
    <p:sldId id="303" r:id="rId21"/>
    <p:sldId id="304" r:id="rId22"/>
    <p:sldId id="305" r:id="rId23"/>
    <p:sldId id="306" r:id="rId24"/>
    <p:sldId id="298" r:id="rId25"/>
    <p:sldId id="397" r:id="rId26"/>
    <p:sldId id="335" r:id="rId27"/>
    <p:sldId id="313" r:id="rId28"/>
    <p:sldId id="308" r:id="rId29"/>
    <p:sldId id="312" r:id="rId30"/>
    <p:sldId id="311" r:id="rId31"/>
    <p:sldId id="310" r:id="rId32"/>
    <p:sldId id="323" r:id="rId33"/>
    <p:sldId id="314" r:id="rId34"/>
    <p:sldId id="319" r:id="rId35"/>
    <p:sldId id="320" r:id="rId36"/>
    <p:sldId id="321" r:id="rId37"/>
    <p:sldId id="322" r:id="rId38"/>
    <p:sldId id="352" r:id="rId39"/>
    <p:sldId id="353" r:id="rId40"/>
    <p:sldId id="354" r:id="rId41"/>
    <p:sldId id="355" r:id="rId42"/>
    <p:sldId id="356" r:id="rId43"/>
    <p:sldId id="357" r:id="rId44"/>
    <p:sldId id="398" r:id="rId45"/>
    <p:sldId id="358" r:id="rId46"/>
    <p:sldId id="336" r:id="rId47"/>
    <p:sldId id="360" r:id="rId48"/>
    <p:sldId id="361" r:id="rId49"/>
    <p:sldId id="373" r:id="rId50"/>
    <p:sldId id="374" r:id="rId51"/>
    <p:sldId id="376" r:id="rId52"/>
    <p:sldId id="377" r:id="rId53"/>
    <p:sldId id="378" r:id="rId54"/>
    <p:sldId id="379" r:id="rId55"/>
    <p:sldId id="380" r:id="rId56"/>
    <p:sldId id="381" r:id="rId57"/>
    <p:sldId id="395" r:id="rId58"/>
    <p:sldId id="382" r:id="rId59"/>
    <p:sldId id="384" r:id="rId60"/>
    <p:sldId id="386" r:id="rId61"/>
    <p:sldId id="387" r:id="rId62"/>
    <p:sldId id="396" r:id="rId63"/>
    <p:sldId id="388" r:id="rId64"/>
    <p:sldId id="375" r:id="rId6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1pPr>
    <a:lvl2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2pPr>
    <a:lvl3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3pPr>
    <a:lvl4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4pPr>
    <a:lvl5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5pPr>
    <a:lvl6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6pPr>
    <a:lvl7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7pPr>
    <a:lvl8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8pPr>
    <a:lvl9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915" userDrawn="1">
          <p15:clr>
            <a:srgbClr val="A4A3A4"/>
          </p15:clr>
        </p15:guide>
        <p15:guide id="4" orient="horz" pos="4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94A"/>
    <a:srgbClr val="1B3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B0164-A74E-449F-9DF4-848CE3197A37}" v="1417" dt="2024-08-31T13:29:20.289"/>
    <p1510:client id="{98A92E89-1CF4-91C5-5234-83544156F748}" v="397" dt="2024-09-01T15:04:36.03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4DAE0"/>
          </a:solidFill>
        </a:fill>
      </a:tcStyle>
    </a:wholeTbl>
    <a:band2H>
      <a:tcTxStyle/>
      <a:tcStyle>
        <a:tcBdr/>
        <a:fill>
          <a:solidFill>
            <a:srgbClr val="EBEDF0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DE0D3"/>
          </a:solidFill>
        </a:fill>
      </a:tcStyle>
    </a:wholeTbl>
    <a:band2H>
      <a:tcTxStyle/>
      <a:tcStyle>
        <a:tcBdr/>
        <a:fill>
          <a:solidFill>
            <a:srgbClr val="EFF0EA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8D6DD"/>
          </a:solidFill>
        </a:fill>
      </a:tcStyle>
    </a:wholeTbl>
    <a:band2H>
      <a:tcTxStyle/>
      <a:tcStyle>
        <a:tcBdr/>
        <a:fill>
          <a:solidFill>
            <a:srgbClr val="ECECEF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072B5B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B5854"/>
              </a:solidFill>
              <a:prstDash val="solid"/>
              <a:round/>
            </a:ln>
          </a:top>
          <a:bottom>
            <a:ln w="254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72B5B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B5854"/>
              </a:solidFill>
              <a:prstDash val="solid"/>
              <a:round/>
            </a:ln>
          </a:top>
          <a:bottom>
            <a:ln w="254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0D0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27"/>
    <p:restoredTop sz="94694"/>
  </p:normalViewPr>
  <p:slideViewPr>
    <p:cSldViewPr snapToGrid="0" snapToObjects="1" showGuides="1">
      <p:cViewPr varScale="1">
        <p:scale>
          <a:sx n="116" d="100"/>
          <a:sy n="116" d="100"/>
        </p:scale>
        <p:origin x="1812" y="108"/>
      </p:cViewPr>
      <p:guideLst>
        <p:guide orient="horz" pos="2160"/>
        <p:guide pos="456"/>
        <p:guide pos="915"/>
        <p:guide orient="horz" pos="4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E72D9-4F35-4E43-8474-3467F7E67D0A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5" csCatId="colorful" phldr="1"/>
      <dgm:spPr/>
    </dgm:pt>
    <dgm:pt modelId="{62B2395B-AAE7-43F5-AEB5-C195A97C206E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GWT</a:t>
          </a:r>
          <a:endParaRPr lang="it-IT" dirty="0"/>
        </a:p>
      </dgm:t>
    </dgm:pt>
    <dgm:pt modelId="{4229B8BF-BCCC-4A46-B18D-45BE9171D30A}" type="parTrans" cxnId="{C58DFC74-04F0-472B-AF96-12D96DED2D68}">
      <dgm:prSet/>
      <dgm:spPr/>
    </dgm:pt>
    <dgm:pt modelId="{66DFEB5E-B939-4A1C-A118-9D0B6A47B084}" type="sibTrans" cxnId="{C58DFC74-04F0-472B-AF96-12D96DED2D68}">
      <dgm:prSet/>
      <dgm:spPr/>
      <dgm:t>
        <a:bodyPr/>
        <a:lstStyle/>
        <a:p>
          <a:endParaRPr lang="it-IT"/>
        </a:p>
      </dgm:t>
    </dgm:pt>
    <dgm:pt modelId="{6DF6507C-8794-4362-9DE2-56351119750C}">
      <dgm:prSet phldrT="[Testo]" phldr="0"/>
      <dgm:spPr/>
      <dgm:t>
        <a:bodyPr/>
        <a:lstStyle/>
        <a:p>
          <a:r>
            <a:rPr lang="it-IT" dirty="0" err="1">
              <a:latin typeface="Helvetica"/>
              <a:cs typeface="Helvetica"/>
            </a:rPr>
            <a:t>AceGWT</a:t>
          </a:r>
          <a:endParaRPr lang="it-IT" dirty="0" err="1"/>
        </a:p>
      </dgm:t>
    </dgm:pt>
    <dgm:pt modelId="{1FF27F53-FBA7-4BAF-BE79-936627911967}" type="parTrans" cxnId="{A4D79232-BD43-4F44-ADBE-6F704E5A6CEE}">
      <dgm:prSet/>
      <dgm:spPr/>
    </dgm:pt>
    <dgm:pt modelId="{9638CD2A-E3E3-4916-A2C3-1E091C28DB4D}" type="sibTrans" cxnId="{A4D79232-BD43-4F44-ADBE-6F704E5A6CEE}">
      <dgm:prSet/>
      <dgm:spPr/>
      <dgm:t>
        <a:bodyPr/>
        <a:lstStyle/>
        <a:p>
          <a:endParaRPr lang="it-IT"/>
        </a:p>
      </dgm:t>
    </dgm:pt>
    <dgm:pt modelId="{73F71DDF-08D5-4522-946F-4AA221554395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THE SIMULATOR</a:t>
          </a:r>
          <a:endParaRPr lang="it-IT" dirty="0"/>
        </a:p>
      </dgm:t>
    </dgm:pt>
    <dgm:pt modelId="{647C7868-8416-44E8-8329-868BDDA45035}" type="parTrans" cxnId="{E91155E1-8A62-47CC-A03B-F3F500AA0375}">
      <dgm:prSet/>
      <dgm:spPr/>
    </dgm:pt>
    <dgm:pt modelId="{74BC4741-FF0D-4678-8F65-C065997905A5}" type="sibTrans" cxnId="{E91155E1-8A62-47CC-A03B-F3F500AA0375}">
      <dgm:prSet/>
      <dgm:spPr/>
    </dgm:pt>
    <dgm:pt modelId="{EBA6C65C-99A5-4E0C-BA56-D4091DEACFEE}" type="pres">
      <dgm:prSet presAssocID="{62BE72D9-4F35-4E43-8474-3467F7E67D0A}" presName="Name0" presStyleCnt="0">
        <dgm:presLayoutVars>
          <dgm:dir/>
          <dgm:resizeHandles val="exact"/>
        </dgm:presLayoutVars>
      </dgm:prSet>
      <dgm:spPr/>
    </dgm:pt>
    <dgm:pt modelId="{490280B4-9043-4F30-9D72-ACD92DD0F45D}" type="pres">
      <dgm:prSet presAssocID="{62BE72D9-4F35-4E43-8474-3467F7E67D0A}" presName="vNodes" presStyleCnt="0"/>
      <dgm:spPr/>
    </dgm:pt>
    <dgm:pt modelId="{1D7DEBD1-8E59-4353-A99F-A5C7854871DD}" type="pres">
      <dgm:prSet presAssocID="{62B2395B-AAE7-43F5-AEB5-C195A97C206E}" presName="node" presStyleLbl="node1" presStyleIdx="0" presStyleCnt="3">
        <dgm:presLayoutVars>
          <dgm:bulletEnabled val="1"/>
        </dgm:presLayoutVars>
      </dgm:prSet>
      <dgm:spPr/>
    </dgm:pt>
    <dgm:pt modelId="{C6938D6D-836E-47E8-9CED-8963FE4BADF5}" type="pres">
      <dgm:prSet presAssocID="{66DFEB5E-B939-4A1C-A118-9D0B6A47B084}" presName="spacerT" presStyleCnt="0"/>
      <dgm:spPr/>
    </dgm:pt>
    <dgm:pt modelId="{B7003E59-913C-4418-9083-FF0768A29F1E}" type="pres">
      <dgm:prSet presAssocID="{66DFEB5E-B939-4A1C-A118-9D0B6A47B084}" presName="sibTrans" presStyleLbl="sibTrans2D1" presStyleIdx="0" presStyleCnt="2"/>
      <dgm:spPr/>
    </dgm:pt>
    <dgm:pt modelId="{85C3685C-A607-47EF-9D31-35860DE50EEE}" type="pres">
      <dgm:prSet presAssocID="{66DFEB5E-B939-4A1C-A118-9D0B6A47B084}" presName="spacerB" presStyleCnt="0"/>
      <dgm:spPr/>
    </dgm:pt>
    <dgm:pt modelId="{E9A868A0-D588-49BA-847A-BEAFDEA7802C}" type="pres">
      <dgm:prSet presAssocID="{6DF6507C-8794-4362-9DE2-56351119750C}" presName="node" presStyleLbl="node1" presStyleIdx="1" presStyleCnt="3">
        <dgm:presLayoutVars>
          <dgm:bulletEnabled val="1"/>
        </dgm:presLayoutVars>
      </dgm:prSet>
      <dgm:spPr/>
    </dgm:pt>
    <dgm:pt modelId="{800A85E8-5240-4D3C-B1C1-9303B87B6E0A}" type="pres">
      <dgm:prSet presAssocID="{62BE72D9-4F35-4E43-8474-3467F7E67D0A}" presName="sibTransLast" presStyleLbl="sibTrans2D1" presStyleIdx="1" presStyleCnt="2"/>
      <dgm:spPr/>
    </dgm:pt>
    <dgm:pt modelId="{BEF7E7EF-4696-4F98-9204-3B3B7E870451}" type="pres">
      <dgm:prSet presAssocID="{62BE72D9-4F35-4E43-8474-3467F7E67D0A}" presName="connectorText" presStyleLbl="sibTrans2D1" presStyleIdx="1" presStyleCnt="2"/>
      <dgm:spPr/>
    </dgm:pt>
    <dgm:pt modelId="{62ADD18E-7921-4F47-98A8-C1320CD02751}" type="pres">
      <dgm:prSet presAssocID="{62BE72D9-4F35-4E43-8474-3467F7E67D0A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ED96923-AF50-46C8-A21B-E1D734EBF429}" type="presOf" srcId="{66DFEB5E-B939-4A1C-A118-9D0B6A47B084}" destId="{B7003E59-913C-4418-9083-FF0768A29F1E}" srcOrd="0" destOrd="0" presId="urn:microsoft.com/office/officeart/2005/8/layout/equation2"/>
    <dgm:cxn modelId="{A4D79232-BD43-4F44-ADBE-6F704E5A6CEE}" srcId="{62BE72D9-4F35-4E43-8474-3467F7E67D0A}" destId="{6DF6507C-8794-4362-9DE2-56351119750C}" srcOrd="1" destOrd="0" parTransId="{1FF27F53-FBA7-4BAF-BE79-936627911967}" sibTransId="{9638CD2A-E3E3-4916-A2C3-1E091C28DB4D}"/>
    <dgm:cxn modelId="{054A795E-438A-4003-95DA-AE15D49AE5FD}" type="presOf" srcId="{62B2395B-AAE7-43F5-AEB5-C195A97C206E}" destId="{1D7DEBD1-8E59-4353-A99F-A5C7854871DD}" srcOrd="0" destOrd="0" presId="urn:microsoft.com/office/officeart/2005/8/layout/equation2"/>
    <dgm:cxn modelId="{52424E46-309C-4300-94DF-16E62CCCDD7C}" type="presOf" srcId="{9638CD2A-E3E3-4916-A2C3-1E091C28DB4D}" destId="{BEF7E7EF-4696-4F98-9204-3B3B7E870451}" srcOrd="1" destOrd="0" presId="urn:microsoft.com/office/officeart/2005/8/layout/equation2"/>
    <dgm:cxn modelId="{91BB864A-CA51-47E7-8EA5-7784E1C415C9}" type="presOf" srcId="{9638CD2A-E3E3-4916-A2C3-1E091C28DB4D}" destId="{800A85E8-5240-4D3C-B1C1-9303B87B6E0A}" srcOrd="0" destOrd="0" presId="urn:microsoft.com/office/officeart/2005/8/layout/equation2"/>
    <dgm:cxn modelId="{C58DFC74-04F0-472B-AF96-12D96DED2D68}" srcId="{62BE72D9-4F35-4E43-8474-3467F7E67D0A}" destId="{62B2395B-AAE7-43F5-AEB5-C195A97C206E}" srcOrd="0" destOrd="0" parTransId="{4229B8BF-BCCC-4A46-B18D-45BE9171D30A}" sibTransId="{66DFEB5E-B939-4A1C-A118-9D0B6A47B084}"/>
    <dgm:cxn modelId="{56F01E7F-233F-4977-B402-DB5B9BD16C7B}" type="presOf" srcId="{6DF6507C-8794-4362-9DE2-56351119750C}" destId="{E9A868A0-D588-49BA-847A-BEAFDEA7802C}" srcOrd="0" destOrd="0" presId="urn:microsoft.com/office/officeart/2005/8/layout/equation2"/>
    <dgm:cxn modelId="{2DAF0BA4-82DF-4B2C-9086-ADAC797397C7}" type="presOf" srcId="{73F71DDF-08D5-4522-946F-4AA221554395}" destId="{62ADD18E-7921-4F47-98A8-C1320CD02751}" srcOrd="0" destOrd="0" presId="urn:microsoft.com/office/officeart/2005/8/layout/equation2"/>
    <dgm:cxn modelId="{6892F1CE-D84C-4615-B4EF-6C6A6D0A559F}" type="presOf" srcId="{62BE72D9-4F35-4E43-8474-3467F7E67D0A}" destId="{EBA6C65C-99A5-4E0C-BA56-D4091DEACFEE}" srcOrd="0" destOrd="0" presId="urn:microsoft.com/office/officeart/2005/8/layout/equation2"/>
    <dgm:cxn modelId="{E91155E1-8A62-47CC-A03B-F3F500AA0375}" srcId="{62BE72D9-4F35-4E43-8474-3467F7E67D0A}" destId="{73F71DDF-08D5-4522-946F-4AA221554395}" srcOrd="2" destOrd="0" parTransId="{647C7868-8416-44E8-8329-868BDDA45035}" sibTransId="{74BC4741-FF0D-4678-8F65-C065997905A5}"/>
    <dgm:cxn modelId="{86401917-9B34-415A-B380-923E1DC8A8BB}" type="presParOf" srcId="{EBA6C65C-99A5-4E0C-BA56-D4091DEACFEE}" destId="{490280B4-9043-4F30-9D72-ACD92DD0F45D}" srcOrd="0" destOrd="0" presId="urn:microsoft.com/office/officeart/2005/8/layout/equation2"/>
    <dgm:cxn modelId="{F55E5EAF-2AE6-4511-BFFA-A9720A7AA428}" type="presParOf" srcId="{490280B4-9043-4F30-9D72-ACD92DD0F45D}" destId="{1D7DEBD1-8E59-4353-A99F-A5C7854871DD}" srcOrd="0" destOrd="0" presId="urn:microsoft.com/office/officeart/2005/8/layout/equation2"/>
    <dgm:cxn modelId="{B03B86C2-1361-411E-99F0-C346F4B956AB}" type="presParOf" srcId="{490280B4-9043-4F30-9D72-ACD92DD0F45D}" destId="{C6938D6D-836E-47E8-9CED-8963FE4BADF5}" srcOrd="1" destOrd="0" presId="urn:microsoft.com/office/officeart/2005/8/layout/equation2"/>
    <dgm:cxn modelId="{186DC2DE-BB20-4CED-BD0F-0DEB26463D6B}" type="presParOf" srcId="{490280B4-9043-4F30-9D72-ACD92DD0F45D}" destId="{B7003E59-913C-4418-9083-FF0768A29F1E}" srcOrd="2" destOrd="0" presId="urn:microsoft.com/office/officeart/2005/8/layout/equation2"/>
    <dgm:cxn modelId="{DD7EA59E-13BD-4A8C-8041-179FDF9DC919}" type="presParOf" srcId="{490280B4-9043-4F30-9D72-ACD92DD0F45D}" destId="{85C3685C-A607-47EF-9D31-35860DE50EEE}" srcOrd="3" destOrd="0" presId="urn:microsoft.com/office/officeart/2005/8/layout/equation2"/>
    <dgm:cxn modelId="{6708246F-2877-4662-B0D4-AF74AAD1378A}" type="presParOf" srcId="{490280B4-9043-4F30-9D72-ACD92DD0F45D}" destId="{E9A868A0-D588-49BA-847A-BEAFDEA7802C}" srcOrd="4" destOrd="0" presId="urn:microsoft.com/office/officeart/2005/8/layout/equation2"/>
    <dgm:cxn modelId="{ED05FF00-CCD6-44BB-8801-EDC414389BE1}" type="presParOf" srcId="{EBA6C65C-99A5-4E0C-BA56-D4091DEACFEE}" destId="{800A85E8-5240-4D3C-B1C1-9303B87B6E0A}" srcOrd="1" destOrd="0" presId="urn:microsoft.com/office/officeart/2005/8/layout/equation2"/>
    <dgm:cxn modelId="{88FE442F-9245-4B31-8752-E5EA509F5F8F}" type="presParOf" srcId="{800A85E8-5240-4D3C-B1C1-9303B87B6E0A}" destId="{BEF7E7EF-4696-4F98-9204-3B3B7E870451}" srcOrd="0" destOrd="0" presId="urn:microsoft.com/office/officeart/2005/8/layout/equation2"/>
    <dgm:cxn modelId="{0A6C7DD9-422E-4459-9E25-9FDD074B53D7}" type="presParOf" srcId="{EBA6C65C-99A5-4E0C-BA56-D4091DEACFEE}" destId="{62ADD18E-7921-4F47-98A8-C1320CD0275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B53798-D08D-48F3-B7C5-DD7F56314B1A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AB9F65B-39E5-4105-BB39-A42DBB173326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Java's IEEE-754</a:t>
          </a:r>
          <a:endParaRPr lang="it-IT" dirty="0"/>
        </a:p>
      </dgm:t>
    </dgm:pt>
    <dgm:pt modelId="{5D35C906-CDD4-4DCC-8FF6-A6C37A9DCAEB}" type="parTrans" cxnId="{9BAEF03F-2B90-4BF7-93D8-5C24880B207F}">
      <dgm:prSet/>
      <dgm:spPr/>
      <dgm:t>
        <a:bodyPr/>
        <a:lstStyle/>
        <a:p>
          <a:endParaRPr lang="it-IT"/>
        </a:p>
      </dgm:t>
    </dgm:pt>
    <dgm:pt modelId="{2379051B-6784-414C-8DC7-8BA5A3C8FC30}" type="sibTrans" cxnId="{9BAEF03F-2B90-4BF7-93D8-5C24880B207F}">
      <dgm:prSet/>
      <dgm:spPr/>
      <dgm:t>
        <a:bodyPr/>
        <a:lstStyle/>
        <a:p>
          <a:endParaRPr lang="it-IT"/>
        </a:p>
      </dgm:t>
    </dgm:pt>
    <dgm:pt modelId="{B670D61B-47DF-4D92-9B05-D6C46AAA829A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LEGv8's IEEE-754</a:t>
          </a:r>
          <a:endParaRPr lang="it-IT" dirty="0"/>
        </a:p>
      </dgm:t>
    </dgm:pt>
    <dgm:pt modelId="{0AEAAA08-E04E-47D3-BC82-ED69E1A5FFD7}" type="parTrans" cxnId="{19A3DBD5-89B2-4C91-A19D-F4C8557688D8}">
      <dgm:prSet/>
      <dgm:spPr/>
      <dgm:t>
        <a:bodyPr/>
        <a:lstStyle/>
        <a:p>
          <a:endParaRPr lang="it-IT"/>
        </a:p>
      </dgm:t>
    </dgm:pt>
    <dgm:pt modelId="{974FB0AC-83EC-46EC-837D-5E717E41EC88}" type="sibTrans" cxnId="{19A3DBD5-89B2-4C91-A19D-F4C8557688D8}">
      <dgm:prSet/>
      <dgm:spPr/>
      <dgm:t>
        <a:bodyPr/>
        <a:lstStyle/>
        <a:p>
          <a:endParaRPr lang="it-IT"/>
        </a:p>
      </dgm:t>
    </dgm:pt>
    <dgm:pt modelId="{F58A0602-88BA-42BF-8831-715A1D778A39}" type="pres">
      <dgm:prSet presAssocID="{D1B53798-D08D-48F3-B7C5-DD7F56314B1A}" presName="diagram" presStyleCnt="0">
        <dgm:presLayoutVars>
          <dgm:dir/>
          <dgm:resizeHandles val="exact"/>
        </dgm:presLayoutVars>
      </dgm:prSet>
      <dgm:spPr/>
    </dgm:pt>
    <dgm:pt modelId="{E73390FA-A088-43D3-8AFD-C3B394BFB1EB}" type="pres">
      <dgm:prSet presAssocID="{1AB9F65B-39E5-4105-BB39-A42DBB173326}" presName="arrow" presStyleLbl="node1" presStyleIdx="0" presStyleCnt="2">
        <dgm:presLayoutVars>
          <dgm:bulletEnabled val="1"/>
        </dgm:presLayoutVars>
      </dgm:prSet>
      <dgm:spPr/>
    </dgm:pt>
    <dgm:pt modelId="{538986DB-4B51-4C22-AD3F-0C43128AC5A5}" type="pres">
      <dgm:prSet presAssocID="{B670D61B-47DF-4D92-9B05-D6C46AAA829A}" presName="arrow" presStyleLbl="node1" presStyleIdx="1" presStyleCnt="2">
        <dgm:presLayoutVars>
          <dgm:bulletEnabled val="1"/>
        </dgm:presLayoutVars>
      </dgm:prSet>
      <dgm:spPr/>
    </dgm:pt>
  </dgm:ptLst>
  <dgm:cxnLst>
    <dgm:cxn modelId="{9BAEF03F-2B90-4BF7-93D8-5C24880B207F}" srcId="{D1B53798-D08D-48F3-B7C5-DD7F56314B1A}" destId="{1AB9F65B-39E5-4105-BB39-A42DBB173326}" srcOrd="0" destOrd="0" parTransId="{5D35C906-CDD4-4DCC-8FF6-A6C37A9DCAEB}" sibTransId="{2379051B-6784-414C-8DC7-8BA5A3C8FC30}"/>
    <dgm:cxn modelId="{92233A5F-C961-4408-9B06-E1B9185B2C3C}" type="presOf" srcId="{B670D61B-47DF-4D92-9B05-D6C46AAA829A}" destId="{538986DB-4B51-4C22-AD3F-0C43128AC5A5}" srcOrd="0" destOrd="0" presId="urn:microsoft.com/office/officeart/2005/8/layout/arrow5"/>
    <dgm:cxn modelId="{9829A578-8E28-4AD3-810D-C46DF4C2CFEF}" type="presOf" srcId="{1AB9F65B-39E5-4105-BB39-A42DBB173326}" destId="{E73390FA-A088-43D3-8AFD-C3B394BFB1EB}" srcOrd="0" destOrd="0" presId="urn:microsoft.com/office/officeart/2005/8/layout/arrow5"/>
    <dgm:cxn modelId="{E69D6B8C-F717-4C6A-A148-52B1155A7569}" type="presOf" srcId="{D1B53798-D08D-48F3-B7C5-DD7F56314B1A}" destId="{F58A0602-88BA-42BF-8831-715A1D778A39}" srcOrd="0" destOrd="0" presId="urn:microsoft.com/office/officeart/2005/8/layout/arrow5"/>
    <dgm:cxn modelId="{19A3DBD5-89B2-4C91-A19D-F4C8557688D8}" srcId="{D1B53798-D08D-48F3-B7C5-DD7F56314B1A}" destId="{B670D61B-47DF-4D92-9B05-D6C46AAA829A}" srcOrd="1" destOrd="0" parTransId="{0AEAAA08-E04E-47D3-BC82-ED69E1A5FFD7}" sibTransId="{974FB0AC-83EC-46EC-837D-5E717E41EC88}"/>
    <dgm:cxn modelId="{625D894A-3898-48CE-80DE-E3BC332F1072}" type="presParOf" srcId="{F58A0602-88BA-42BF-8831-715A1D778A39}" destId="{E73390FA-A088-43D3-8AFD-C3B394BFB1EB}" srcOrd="0" destOrd="0" presId="urn:microsoft.com/office/officeart/2005/8/layout/arrow5"/>
    <dgm:cxn modelId="{67315AFD-30CE-40D4-B5CC-1ACCE57DE4A2}" type="presParOf" srcId="{F58A0602-88BA-42BF-8831-715A1D778A39}" destId="{538986DB-4B51-4C22-AD3F-0C43128AC5A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DEBD1-8E59-4353-A99F-A5C7854871DD}">
      <dsp:nvSpPr>
        <dsp:cNvPr id="0" name=""/>
        <dsp:cNvSpPr/>
      </dsp:nvSpPr>
      <dsp:spPr>
        <a:xfrm>
          <a:off x="3571" y="90096"/>
          <a:ext cx="1268015" cy="12680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Helvetica"/>
              <a:cs typeface="Helvetica"/>
            </a:rPr>
            <a:t>GWT</a:t>
          </a:r>
          <a:endParaRPr lang="it-IT" sz="1600" kern="1200" dirty="0"/>
        </a:p>
      </dsp:txBody>
      <dsp:txXfrm>
        <a:off x="189267" y="275792"/>
        <a:ext cx="896623" cy="896623"/>
      </dsp:txXfrm>
    </dsp:sp>
    <dsp:sp modelId="{B7003E59-913C-4418-9083-FF0768A29F1E}">
      <dsp:nvSpPr>
        <dsp:cNvPr id="0" name=""/>
        <dsp:cNvSpPr/>
      </dsp:nvSpPr>
      <dsp:spPr>
        <a:xfrm>
          <a:off x="269855" y="1461075"/>
          <a:ext cx="735449" cy="735449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367339" y="1742311"/>
        <a:ext cx="540481" cy="172977"/>
      </dsp:txXfrm>
    </dsp:sp>
    <dsp:sp modelId="{E9A868A0-D588-49BA-847A-BEAFDEA7802C}">
      <dsp:nvSpPr>
        <dsp:cNvPr id="0" name=""/>
        <dsp:cNvSpPr/>
      </dsp:nvSpPr>
      <dsp:spPr>
        <a:xfrm>
          <a:off x="3571" y="2299487"/>
          <a:ext cx="1268015" cy="1268015"/>
        </a:xfrm>
        <a:prstGeom prst="ellipse">
          <a:avLst/>
        </a:prstGeom>
        <a:solidFill>
          <a:schemeClr val="accent5">
            <a:hueOff val="7367878"/>
            <a:satOff val="-15984"/>
            <a:lumOff val="-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latin typeface="Helvetica"/>
              <a:cs typeface="Helvetica"/>
            </a:rPr>
            <a:t>AceGWT</a:t>
          </a:r>
          <a:endParaRPr lang="it-IT" sz="1600" kern="1200" dirty="0" err="1"/>
        </a:p>
      </dsp:txBody>
      <dsp:txXfrm>
        <a:off x="189267" y="2485183"/>
        <a:ext cx="896623" cy="896623"/>
      </dsp:txXfrm>
    </dsp:sp>
    <dsp:sp modelId="{800A85E8-5240-4D3C-B1C1-9303B87B6E0A}">
      <dsp:nvSpPr>
        <dsp:cNvPr id="0" name=""/>
        <dsp:cNvSpPr/>
      </dsp:nvSpPr>
      <dsp:spPr>
        <a:xfrm>
          <a:off x="1461789" y="1592949"/>
          <a:ext cx="403228" cy="4717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4735757"/>
            <a:satOff val="-31969"/>
            <a:lumOff val="-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461789" y="1687289"/>
        <a:ext cx="282260" cy="283021"/>
      </dsp:txXfrm>
    </dsp:sp>
    <dsp:sp modelId="{62ADD18E-7921-4F47-98A8-C1320CD02751}">
      <dsp:nvSpPr>
        <dsp:cNvPr id="0" name=""/>
        <dsp:cNvSpPr/>
      </dsp:nvSpPr>
      <dsp:spPr>
        <a:xfrm>
          <a:off x="2032396" y="560784"/>
          <a:ext cx="2536031" cy="2536031"/>
        </a:xfrm>
        <a:prstGeom prst="ellipse">
          <a:avLst/>
        </a:prstGeom>
        <a:solidFill>
          <a:schemeClr val="accent5">
            <a:hueOff val="14735757"/>
            <a:satOff val="-31969"/>
            <a:lumOff val="-62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latin typeface="Helvetica"/>
              <a:cs typeface="Helvetica"/>
            </a:rPr>
            <a:t>THE SIMULATOR</a:t>
          </a:r>
          <a:endParaRPr lang="it-IT" sz="2300" kern="1200" dirty="0"/>
        </a:p>
      </dsp:txBody>
      <dsp:txXfrm>
        <a:off x="2403789" y="932177"/>
        <a:ext cx="1793245" cy="1793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390FA-A088-43D3-8AFD-C3B394BFB1EB}">
      <dsp:nvSpPr>
        <dsp:cNvPr id="0" name=""/>
        <dsp:cNvSpPr/>
      </dsp:nvSpPr>
      <dsp:spPr>
        <a:xfrm rot="16200000">
          <a:off x="1195" y="983186"/>
          <a:ext cx="3343380" cy="334338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>
              <a:latin typeface="Helvetica"/>
              <a:cs typeface="Helvetica"/>
            </a:rPr>
            <a:t>Java's IEEE-754</a:t>
          </a:r>
          <a:endParaRPr lang="it-IT" sz="4000" kern="1200" dirty="0"/>
        </a:p>
      </dsp:txBody>
      <dsp:txXfrm rot="5400000">
        <a:off x="1196" y="1819031"/>
        <a:ext cx="2758289" cy="1671690"/>
      </dsp:txXfrm>
    </dsp:sp>
    <dsp:sp modelId="{538986DB-4B51-4C22-AD3F-0C43128AC5A5}">
      <dsp:nvSpPr>
        <dsp:cNvPr id="0" name=""/>
        <dsp:cNvSpPr/>
      </dsp:nvSpPr>
      <dsp:spPr>
        <a:xfrm rot="5400000">
          <a:off x="3606940" y="983186"/>
          <a:ext cx="3343380" cy="334338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>
              <a:latin typeface="Helvetica"/>
              <a:cs typeface="Helvetica"/>
            </a:rPr>
            <a:t>LEGv8's IEEE-754</a:t>
          </a:r>
          <a:endParaRPr lang="it-IT" sz="4000" kern="1200" dirty="0"/>
        </a:p>
      </dsp:txBody>
      <dsp:txXfrm rot="-5400000">
        <a:off x="4192032" y="1819031"/>
        <a:ext cx="2758289" cy="1671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1602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42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 edificio">
    <p:bg>
      <p:bgPr>
        <a:solidFill>
          <a:srgbClr val="1F29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107665E-DE6F-D94B-835B-AE4260F105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3821054"/>
            <a:ext cx="9157496" cy="3019473"/>
          </a:xfrm>
          <a:prstGeom prst="rect">
            <a:avLst/>
          </a:prstGeom>
        </p:spPr>
      </p:pic>
      <p:sp>
        <p:nvSpPr>
          <p:cNvPr id="18" name="Titolo Testo"/>
          <p:cNvSpPr txBox="1">
            <a:spLocks noGrp="1"/>
          </p:cNvSpPr>
          <p:nvPr>
            <p:ph type="title"/>
          </p:nvPr>
        </p:nvSpPr>
        <p:spPr>
          <a:xfrm>
            <a:off x="1428750" y="1657532"/>
            <a:ext cx="7024365" cy="1557576"/>
          </a:xfrm>
          <a:prstGeom prst="rect">
            <a:avLst/>
          </a:prstGeom>
        </p:spPr>
        <p:txBody>
          <a:bodyPr/>
          <a:lstStyle>
            <a:lvl1pPr>
              <a:defRPr sz="2888" cap="none" spc="116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" name="Sottotitolo"/>
          <p:cNvSpPr txBox="1">
            <a:spLocks noGrp="1"/>
          </p:cNvSpPr>
          <p:nvPr>
            <p:ph type="body" sz="quarter" idx="14"/>
          </p:nvPr>
        </p:nvSpPr>
        <p:spPr>
          <a:xfrm>
            <a:off x="1433413" y="3309767"/>
            <a:ext cx="7037065" cy="2679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algn="l">
              <a:buClrTx/>
              <a:buSzTx/>
              <a:buNone/>
              <a:defRPr sz="3400" cap="none" spc="300">
                <a:solidFill>
                  <a:srgbClr val="FFFFFF"/>
                </a:solidFill>
                <a:latin typeface="Avenir LT Std 55 Roman"/>
                <a:ea typeface="Avenir LT Std 55 Roman"/>
                <a:cs typeface="Avenir LT Std 55 Roman"/>
                <a:sym typeface="Avenir LT Std 55 Roman"/>
              </a:defRPr>
            </a:pPr>
            <a:r>
              <a:rPr lang="it-IT"/>
              <a:t>Fare clic per modificare gli stili del testo dello schema</a:t>
            </a:r>
          </a:p>
        </p:txBody>
      </p:sp>
      <p:pic>
        <p:nvPicPr>
          <p:cNvPr id="21" name="Immagine 1" descr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12" y="600540"/>
            <a:ext cx="1757385" cy="7899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845774"/>
      </p:ext>
    </p:extLst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7660472-D1F0-7145-BC8C-9041D288E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2837377"/>
            <a:ext cx="9157496" cy="3019473"/>
          </a:xfrm>
          <a:prstGeom prst="rect">
            <a:avLst/>
          </a:prstGeom>
        </p:spPr>
      </p:pic>
      <p:pic>
        <p:nvPicPr>
          <p:cNvPr id="5" name="Immagine 8" descr="Immagin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77268" y="6230101"/>
            <a:ext cx="1162938" cy="52271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Linea"/>
          <p:cNvSpPr/>
          <p:nvPr userDrawn="1"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7" name="Linea"/>
          <p:cNvSpPr/>
          <p:nvPr userDrawn="1"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97151" y="6235821"/>
            <a:ext cx="205898" cy="51809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900" cap="all" spc="18">
                <a:solidFill>
                  <a:schemeClr val="tx1"/>
                </a:solidFill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</a:lstStyle>
          <a:p>
            <a:fld id="{86CB4B4D-7CA3-9044-876B-883B54F8677D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68" y="6230443"/>
            <a:ext cx="1162938" cy="52203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tolo Testo"/>
          <p:cNvSpPr txBox="1">
            <a:spLocks noGrp="1"/>
          </p:cNvSpPr>
          <p:nvPr>
            <p:ph type="title"/>
          </p:nvPr>
        </p:nvSpPr>
        <p:spPr>
          <a:xfrm>
            <a:off x="713184" y="-312396"/>
            <a:ext cx="792702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Testo</a:t>
            </a:r>
            <a:endParaRPr dirty="0"/>
          </a:p>
        </p:txBody>
      </p:sp>
      <p:sp>
        <p:nvSpPr>
          <p:cNvPr id="11" name="Segnaposto testo 10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it-CH" dirty="0"/>
          </a:p>
        </p:txBody>
      </p:sp>
    </p:spTree>
  </p:cSld>
  <p:clrMapOvr>
    <a:masterClrMapping/>
  </p:clrMapOvr>
  <p:transition spd="med"/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28D26903-2C60-DD43-BF5A-96413FE9D46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2837377"/>
            <a:ext cx="9157496" cy="3019473"/>
          </a:xfrm>
          <a:prstGeom prst="rect">
            <a:avLst/>
          </a:prstGeom>
        </p:spPr>
      </p:pic>
      <p:pic>
        <p:nvPicPr>
          <p:cNvPr id="3" name="Immagine 8" descr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268" y="6230101"/>
            <a:ext cx="1162938" cy="52271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a"/>
          <p:cNvSpPr/>
          <p:nvPr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5" name="Linea"/>
          <p:cNvSpPr/>
          <p:nvPr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6" name="Titolo Testo"/>
          <p:cNvSpPr txBox="1">
            <a:spLocks noGrp="1"/>
          </p:cNvSpPr>
          <p:nvPr>
            <p:ph type="title"/>
          </p:nvPr>
        </p:nvSpPr>
        <p:spPr>
          <a:xfrm>
            <a:off x="713184" y="-312396"/>
            <a:ext cx="792702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Testo</a:t>
            </a:r>
            <a:endParaRPr dirty="0"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97151" y="6235821"/>
            <a:ext cx="205898" cy="51809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900" cap="all" spc="18">
                <a:solidFill>
                  <a:schemeClr val="tx1"/>
                </a:solidFill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</a:lstStyle>
          <a:p>
            <a:fld id="{86CB4B4D-7CA3-9044-876B-883B54F8677D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0" name="Immagin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68" y="6230443"/>
            <a:ext cx="1162938" cy="52203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egnaposto testo 10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it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</p:sldLayoutIdLst>
  <p:transition spd="med"/>
  <p:hf hdr="0" ftr="0" dt="0"/>
  <p:txStyles>
    <p:titleStyle>
      <a:lvl1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1pPr>
      <a:lvl2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2pPr>
      <a:lvl3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3pPr>
      <a:lvl4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4pPr>
      <a:lvl5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5pPr>
      <a:lvl6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6pPr>
      <a:lvl7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7pPr>
      <a:lvl8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8pPr>
      <a:lvl9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9pPr>
    </p:titleStyle>
    <p:bodyStyle>
      <a:lvl1pPr marL="290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1pPr>
      <a:lvl2pPr marL="798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2pPr>
      <a:lvl3pPr marL="1306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3pPr>
      <a:lvl4pPr marL="1814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4pPr>
      <a:lvl5pPr marL="2322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5pPr>
      <a:lvl6pPr marL="2830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6pPr>
      <a:lvl7pPr marL="3338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7pPr>
      <a:lvl8pPr marL="3846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8pPr>
      <a:lvl9pPr marL="4354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9pPr>
    </p:bodyStyle>
    <p:otherStyle>
      <a:lvl1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1pPr>
      <a:lvl2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2pPr>
      <a:lvl3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3pPr>
      <a:lvl4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4pPr>
      <a:lvl5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5pPr>
      <a:lvl6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6pPr>
      <a:lvl7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7pPr>
      <a:lvl8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8pPr>
      <a:lvl9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wtproject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ce.c9.io/" TargetMode="External"/><Relationship Id="rId2" Type="http://schemas.openxmlformats.org/officeDocument/2006/relationships/hyperlink" Target="https://github.com/daveho/AceGW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wtproject.org/release-notes.html#Release_Notes_2_8_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imdeistud.github.io/LEGv8-Simulator/" TargetMode="External"/><Relationship Id="rId2" Type="http://schemas.openxmlformats.org/officeDocument/2006/relationships/hyperlink" Target="https://github.com/simdeistud/bachelors-thesis/blob/91a4a4b59788dea22cbbe9eacf8cf988d889415d/ThesisDeiana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imdeistud" TargetMode="Externa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della presentazione">
            <a:extLst>
              <a:ext uri="{FF2B5EF4-FFF2-40B4-BE49-F238E27FC236}">
                <a16:creationId xmlns:a16="http://schemas.microsoft.com/office/drawing/2014/main" id="{798E6597-45FC-13AB-6E46-56AFD2AE6BF6}"/>
              </a:ext>
            </a:extLst>
          </p:cNvPr>
          <p:cNvSpPr txBox="1">
            <a:spLocks noGrp="1"/>
          </p:cNvSpPr>
          <p:nvPr/>
        </p:nvSpPr>
        <p:spPr>
          <a:xfrm>
            <a:off x="874191" y="1816119"/>
            <a:ext cx="7024365" cy="1168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lIns="17145" tIns="17145" rIns="17145" bIns="17145" anchor="b">
            <a:normAutofit/>
          </a:bodyPr>
          <a:lstStyle>
            <a:lvl1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88" b="0" i="0" u="none" strike="noStrike" cap="none" spc="116" baseline="0">
                <a:ln>
                  <a:noFill/>
                </a:ln>
                <a:solidFill>
                  <a:srgbClr val="FFFFFF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1pPr>
            <a:lvl2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2pPr>
            <a:lvl3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3pPr>
            <a:lvl4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4pPr>
            <a:lvl5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5pPr>
            <a:lvl6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6pPr>
            <a:lvl7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7pPr>
            <a:lvl8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8pPr>
            <a:lvl9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orbel"/>
              </a:rPr>
              <a:t>Restoration and development of Arm's Java-based LEGv8 ISA simulator</a:t>
            </a:r>
            <a:endParaRPr lang="it-IT" sz="3200">
              <a:solidFill>
                <a:schemeClr val="bg1"/>
              </a:solidFill>
              <a:latin typeface="Corbel"/>
            </a:endParaRPr>
          </a:p>
        </p:txBody>
      </p:sp>
      <p:sp>
        <p:nvSpPr>
          <p:cNvPr id="7" name="Trieste, 23 marzo 2021">
            <a:extLst>
              <a:ext uri="{FF2B5EF4-FFF2-40B4-BE49-F238E27FC236}">
                <a16:creationId xmlns:a16="http://schemas.microsoft.com/office/drawing/2014/main" id="{C913B7A4-77FC-B9A5-59F5-5F4CBBA505D7}"/>
              </a:ext>
            </a:extLst>
          </p:cNvPr>
          <p:cNvSpPr txBox="1">
            <a:spLocks noGrp="1"/>
          </p:cNvSpPr>
          <p:nvPr/>
        </p:nvSpPr>
        <p:spPr>
          <a:xfrm>
            <a:off x="6455794" y="6360282"/>
            <a:ext cx="2504209" cy="291787"/>
          </a:xfrm>
          <a:prstGeom prst="rect">
            <a:avLst/>
          </a:prstGeom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 algn="r">
              <a:buNone/>
            </a:pPr>
            <a:r>
              <a:rPr sz="1800" dirty="0">
                <a:solidFill>
                  <a:schemeClr val="bg1"/>
                </a:solidFill>
                <a:latin typeface="Corbel"/>
              </a:rPr>
              <a:t>Trieste, </a:t>
            </a:r>
            <a:fld id="{4F05A071-49C5-4985-A9F5-38C7A36760E8}" type="datetime4">
              <a:rPr lang="en-GB" sz="1800" dirty="0">
                <a:solidFill>
                  <a:schemeClr val="bg1"/>
                </a:solidFill>
                <a:latin typeface="Corbel"/>
              </a:rPr>
              <a:pPr marL="0" indent="0" algn="r">
                <a:buNone/>
              </a:pPr>
              <a:t>01 September 2024</a:t>
            </a:fld>
            <a:endParaRPr lang="it-IT" sz="1800">
              <a:solidFill>
                <a:schemeClr val="bg1"/>
              </a:solidFill>
              <a:latin typeface="Corbel"/>
            </a:endParaRPr>
          </a:p>
        </p:txBody>
      </p:sp>
      <p:sp>
        <p:nvSpPr>
          <p:cNvPr id="8" name="Nome Cognome">
            <a:extLst>
              <a:ext uri="{FF2B5EF4-FFF2-40B4-BE49-F238E27FC236}">
                <a16:creationId xmlns:a16="http://schemas.microsoft.com/office/drawing/2014/main" id="{EB6CCDF8-34F1-EF07-3076-486DF99684D6}"/>
              </a:ext>
            </a:extLst>
          </p:cNvPr>
          <p:cNvSpPr txBox="1">
            <a:spLocks noGrp="1"/>
          </p:cNvSpPr>
          <p:nvPr/>
        </p:nvSpPr>
        <p:spPr>
          <a:xfrm>
            <a:off x="271192" y="6363696"/>
            <a:ext cx="5275462" cy="376686"/>
          </a:xfrm>
          <a:prstGeom prst="rect">
            <a:avLst/>
          </a:prstGeom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>
              <a:buNone/>
            </a:pPr>
            <a:r>
              <a:rPr lang="en-US" sz="1600" spc="113" dirty="0">
                <a:solidFill>
                  <a:schemeClr val="bg1">
                    <a:lumMod val="95000"/>
                  </a:schemeClr>
                </a:solidFill>
                <a:latin typeface="Corbel"/>
                <a:ea typeface="Avenir LT Std 55 Roman"/>
                <a:cs typeface="Avenir LT Std 55 Roman"/>
                <a:sym typeface="Avenir LT Std 55 Roman"/>
              </a:rPr>
              <a:t>Department of Engineering and Architecture</a:t>
            </a:r>
            <a:endParaRPr lang="it-IT" sz="1600" spc="113">
              <a:solidFill>
                <a:schemeClr val="bg1">
                  <a:lumMod val="95000"/>
                </a:schemeClr>
              </a:solidFill>
              <a:latin typeface="Corbel"/>
              <a:ea typeface="Avenir LT Std 55 Roman"/>
              <a:cs typeface="Avenir LT Std 55 Roman"/>
            </a:endParaRPr>
          </a:p>
        </p:txBody>
      </p:sp>
      <p:sp>
        <p:nvSpPr>
          <p:cNvPr id="9" name="Sottotitolo">
            <a:extLst>
              <a:ext uri="{FF2B5EF4-FFF2-40B4-BE49-F238E27FC236}">
                <a16:creationId xmlns:a16="http://schemas.microsoft.com/office/drawing/2014/main" id="{7B2FB066-4A5F-7789-E545-C24CEBDA0E5A}"/>
              </a:ext>
            </a:extLst>
          </p:cNvPr>
          <p:cNvSpPr txBox="1">
            <a:spLocks noGrp="1"/>
          </p:cNvSpPr>
          <p:nvPr/>
        </p:nvSpPr>
        <p:spPr>
          <a:xfrm>
            <a:off x="873929" y="3109719"/>
            <a:ext cx="7037065" cy="635713"/>
          </a:xfrm>
          <a:prstGeom prst="rect">
            <a:avLst/>
          </a:prstGeom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rbel"/>
              </a:rPr>
              <a:t>Graduating student - Simone Deiana</a:t>
            </a:r>
            <a:endParaRPr lang="it-IT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Corbel"/>
              </a:rPr>
              <a:t>      Supervisor - Alberto Carini</a:t>
            </a:r>
            <a:endParaRPr lang="it-IT" sz="2400" dirty="0">
              <a:solidFill>
                <a:schemeClr val="tx1">
                  <a:lumMod val="40000"/>
                  <a:lumOff val="60000"/>
                </a:schemeClr>
              </a:solidFill>
              <a:latin typeface="Corbe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483597" y="1677500"/>
            <a:ext cx="8832272" cy="3708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880" algn="l">
              <a:spcAft>
                <a:spcPts val="1000"/>
              </a:spcAft>
            </a:pPr>
            <a:endParaRPr lang="it-IT" u="sng" dirty="0">
              <a:solidFill>
                <a:srgbClr val="1F294A"/>
              </a:solidFill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dirty="0">
                <a:solidFill>
                  <a:srgbClr val="1F294A"/>
                </a:solidFill>
                <a:latin typeface="Corbel"/>
              </a:rPr>
              <a:t>64-bit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integer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IEEE-754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br>
              <a:rPr lang="it-IT" dirty="0">
                <a:solidFill>
                  <a:srgbClr val="1F294A"/>
                </a:solidFill>
                <a:latin typeface="Corbel"/>
              </a:rPr>
            </a:br>
            <a:r>
              <a:rPr lang="it-IT" dirty="0">
                <a:solidFill>
                  <a:srgbClr val="1F294A"/>
                </a:solidFill>
                <a:latin typeface="Corbel"/>
              </a:rPr>
              <a:t>floating-point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arithmetic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dirty="0">
                <a:solidFill>
                  <a:srgbClr val="1F294A"/>
                </a:solidFill>
                <a:latin typeface="Corbel"/>
              </a:rPr>
              <a:t>Designed and optimized for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pipelined 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execution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THE INSTRUCTIONS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41773874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11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4" name="CasellaDiTesto 14">
            <a:extLst>
              <a:ext uri="{FF2B5EF4-FFF2-40B4-BE49-F238E27FC236}">
                <a16:creationId xmlns:a16="http://schemas.microsoft.com/office/drawing/2014/main" id="{F44BB9F7-6740-B100-8574-1EE24B8832A9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722413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12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4A058579-6202-4FBB-1D64-FF51E9DE5A70}"/>
              </a:ext>
            </a:extLst>
          </p:cNvPr>
          <p:cNvSpPr/>
          <p:nvPr/>
        </p:nvSpPr>
        <p:spPr>
          <a:xfrm>
            <a:off x="1362075" y="3888680"/>
            <a:ext cx="1857375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6C3DFC0-5F22-8DF3-11E2-CD31EDA53917}"/>
              </a:ext>
            </a:extLst>
          </p:cNvPr>
          <p:cNvSpPr txBox="1"/>
          <p:nvPr/>
        </p:nvSpPr>
        <p:spPr>
          <a:xfrm>
            <a:off x="187036" y="3067915"/>
            <a:ext cx="5124450" cy="584773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  <a:latin typeface="Corbel"/>
              </a:rPr>
              <a:t>INSTRUCTION MEMORY</a:t>
            </a:r>
            <a:endParaRPr lang="it-IT" sz="3200"/>
          </a:p>
        </p:txBody>
      </p:sp>
      <p:sp>
        <p:nvSpPr>
          <p:cNvPr id="40" name="CasellaDiTesto 14">
            <a:extLst>
              <a:ext uri="{FF2B5EF4-FFF2-40B4-BE49-F238E27FC236}">
                <a16:creationId xmlns:a16="http://schemas.microsoft.com/office/drawing/2014/main" id="{860FF3BB-C96B-5E79-C312-F391789180FA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812447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13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D439EB8-3D5D-DFF0-3193-6015B2D3BA00}"/>
              </a:ext>
            </a:extLst>
          </p:cNvPr>
          <p:cNvSpPr/>
          <p:nvPr/>
        </p:nvSpPr>
        <p:spPr>
          <a:xfrm>
            <a:off x="3705225" y="2564705"/>
            <a:ext cx="1990725" cy="35669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5AD861-B6F3-E21F-236F-1EDAE197A668}"/>
              </a:ext>
            </a:extLst>
          </p:cNvPr>
          <p:cNvSpPr txBox="1"/>
          <p:nvPr/>
        </p:nvSpPr>
        <p:spPr>
          <a:xfrm>
            <a:off x="1339561" y="1610590"/>
            <a:ext cx="6905625" cy="584773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  <a:latin typeface="Corbel"/>
              </a:rPr>
              <a:t>REGISTERS AND CONTROL UNIT</a:t>
            </a:r>
            <a:endParaRPr lang="it-IT" sz="320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9012F22E-93A3-BFC9-C982-42E1EF70C1A5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033386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51E164DA-EA36-8955-7412-AEFE0A4F619C}"/>
              </a:ext>
            </a:extLst>
          </p:cNvPr>
          <p:cNvSpPr/>
          <p:nvPr/>
        </p:nvSpPr>
        <p:spPr>
          <a:xfrm>
            <a:off x="5791200" y="3926780"/>
            <a:ext cx="1123950" cy="1614289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D34D58-B505-9215-4199-821C2AAF6A3E}"/>
              </a:ext>
            </a:extLst>
          </p:cNvPr>
          <p:cNvSpPr txBox="1"/>
          <p:nvPr/>
        </p:nvSpPr>
        <p:spPr>
          <a:xfrm>
            <a:off x="4863811" y="2829790"/>
            <a:ext cx="2743200" cy="83099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4800" dirty="0">
                <a:solidFill>
                  <a:srgbClr val="FF0000"/>
                </a:solidFill>
                <a:latin typeface="Corbel"/>
              </a:rPr>
              <a:t>ALU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E47B44E3-8ABC-0946-E7B8-3C15F2A9841C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118218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390137A-888A-FC23-0306-E722CA30F0D7}"/>
              </a:ext>
            </a:extLst>
          </p:cNvPr>
          <p:cNvSpPr/>
          <p:nvPr/>
        </p:nvSpPr>
        <p:spPr>
          <a:xfrm>
            <a:off x="7000875" y="4336355"/>
            <a:ext cx="1390650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D72245-EF96-1BC0-E85F-9130D75F129F}"/>
              </a:ext>
            </a:extLst>
          </p:cNvPr>
          <p:cNvSpPr txBox="1"/>
          <p:nvPr/>
        </p:nvSpPr>
        <p:spPr>
          <a:xfrm>
            <a:off x="6102061" y="2353540"/>
            <a:ext cx="2743200" cy="1569658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DATA MEMORY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AB15E4D8-B0EC-904C-E981-1724F8DA38B1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6413015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894702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SIMULATOR, AND WHY?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 LEGv8 ISA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 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20951" y="6235821"/>
            <a:ext cx="282098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96171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FC2187F2-00C9-BAFE-5297-17462B176EB6}"/>
              </a:ext>
            </a:extLst>
          </p:cNvPr>
          <p:cNvSpPr txBox="1"/>
          <p:nvPr/>
        </p:nvSpPr>
        <p:spPr>
          <a:xfrm>
            <a:off x="186863" y="1321576"/>
            <a:ext cx="857964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NO HARDWARE FOR LEGv8 =&gt; NEED A SIMULATOR</a:t>
            </a:r>
            <a:endParaRPr lang="it-IT" dirty="0"/>
          </a:p>
        </p:txBody>
      </p:sp>
      <p:pic>
        <p:nvPicPr>
          <p:cNvPr id="5" name="Immagine 4" descr="Immagine che contiene elettronica, Componente elettrico, Componente di circuito, Componente di circuito passivo&#10;&#10;Descrizione generata automaticamente">
            <a:extLst>
              <a:ext uri="{FF2B5EF4-FFF2-40B4-BE49-F238E27FC236}">
                <a16:creationId xmlns:a16="http://schemas.microsoft.com/office/drawing/2014/main" id="{3EA4E5F1-1E65-D4AA-81FC-B139294F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27" y="2238714"/>
            <a:ext cx="5777345" cy="335731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FEF6F3-848A-B454-9B38-46B0DF22C617}"/>
              </a:ext>
            </a:extLst>
          </p:cNvPr>
          <p:cNvSpPr txBox="1"/>
          <p:nvPr/>
        </p:nvSpPr>
        <p:spPr>
          <a:xfrm>
            <a:off x="1683327" y="5600700"/>
            <a:ext cx="2743200" cy="184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Michael H. („</a:t>
            </a:r>
            <a:r>
              <a:rPr lang="en-US" sz="600" err="1">
                <a:latin typeface="Corbel"/>
              </a:rPr>
              <a:t>Laserlicht</a:t>
            </a:r>
            <a:r>
              <a:rPr lang="en-US" sz="600" dirty="0">
                <a:latin typeface="Corbel"/>
              </a:rPr>
              <a:t>“) / Wikimedia Commons</a:t>
            </a:r>
          </a:p>
        </p:txBody>
      </p:sp>
      <p:pic>
        <p:nvPicPr>
          <p:cNvPr id="9" name="Elemento grafico 8" descr="Chiudi contorno">
            <a:extLst>
              <a:ext uri="{FF2B5EF4-FFF2-40B4-BE49-F238E27FC236}">
                <a16:creationId xmlns:a16="http://schemas.microsoft.com/office/drawing/2014/main" id="{B028F5D2-B5E3-9C37-B7FC-B5F067DD5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8736" y="1704109"/>
            <a:ext cx="4426527" cy="4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095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FC2187F2-00C9-BAFE-5297-17462B176EB6}"/>
              </a:ext>
            </a:extLst>
          </p:cNvPr>
          <p:cNvSpPr txBox="1"/>
          <p:nvPr/>
        </p:nvSpPr>
        <p:spPr>
          <a:xfrm>
            <a:off x="186863" y="978676"/>
            <a:ext cx="857964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BUT WHICH ONE?</a:t>
            </a:r>
            <a:endParaRPr lang="it-IT" dirty="0"/>
          </a:p>
        </p:txBody>
      </p:sp>
      <p:pic>
        <p:nvPicPr>
          <p:cNvPr id="8" name="Immagine 7" descr="Immagine che contiene Carattere, logo, Elementi grafici, testo&#10;&#10;Descrizione generata automaticamente">
            <a:extLst>
              <a:ext uri="{FF2B5EF4-FFF2-40B4-BE49-F238E27FC236}">
                <a16:creationId xmlns:a16="http://schemas.microsoft.com/office/drawing/2014/main" id="{7BA8E538-0296-C3FC-4763-C50B6737E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60" y="1901969"/>
            <a:ext cx="5000625" cy="1952625"/>
          </a:xfrm>
          <a:prstGeom prst="rect">
            <a:avLst/>
          </a:prstGeom>
        </p:spPr>
      </p:pic>
      <p:pic>
        <p:nvPicPr>
          <p:cNvPr id="10" name="Immagine 9" descr="Immagine che contiene Carattere, testo, logo, Elementi grafici&#10;&#10;Descrizione generata automaticamente">
            <a:extLst>
              <a:ext uri="{FF2B5EF4-FFF2-40B4-BE49-F238E27FC236}">
                <a16:creationId xmlns:a16="http://schemas.microsoft.com/office/drawing/2014/main" id="{A987C3D4-0F21-C655-C100-63DA8D51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68" y="3952010"/>
            <a:ext cx="5178136" cy="162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195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19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005271" y="16359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PROBLEM:</a:t>
            </a:r>
            <a:endParaRPr lang="it-IT" sz="480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783474" y="2820463"/>
            <a:ext cx="7565662" cy="22506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NO SOFTWARE CAN YET SIMULATE THE ENTIRE LEGv8 ISA!</a:t>
            </a:r>
            <a:endParaRPr lang="it-IT" sz="4800"/>
          </a:p>
        </p:txBody>
      </p:sp>
    </p:spTree>
    <p:extLst>
      <p:ext uri="{BB962C8B-B14F-4D97-AF65-F5344CB8AC3E}">
        <p14:creationId xmlns:p14="http://schemas.microsoft.com/office/powerpoint/2010/main" val="15062523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A2712471-4667-0B63-C588-80D88B325F6D}"/>
              </a:ext>
            </a:extLst>
          </p:cNvPr>
          <p:cNvSpPr/>
          <p:nvPr/>
        </p:nvSpPr>
        <p:spPr>
          <a:xfrm rot="5400000" flipH="1">
            <a:off x="4575429" y="444398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11687728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20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005271" y="8358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SOLUTION:</a:t>
            </a:r>
            <a:endParaRPr lang="it-IT" sz="4800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192924" y="2163238"/>
            <a:ext cx="8794387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685800" algn="l">
              <a:buFont typeface="Arial"/>
              <a:buChar char="•"/>
            </a:pPr>
            <a:r>
              <a:rPr lang="it-IT" sz="4800" dirty="0">
                <a:solidFill>
                  <a:srgbClr val="1F294A"/>
                </a:solidFill>
                <a:latin typeface="Corbel"/>
              </a:rPr>
              <a:t>Write one </a:t>
            </a:r>
            <a:r>
              <a:rPr lang="it-IT" sz="4800" u="sng" dirty="0">
                <a:solidFill>
                  <a:srgbClr val="1F294A"/>
                </a:solidFill>
                <a:latin typeface="Corbel"/>
              </a:rPr>
              <a:t>from scratch</a:t>
            </a:r>
            <a:endParaRPr lang="it-IT" sz="4800" u="sng">
              <a:latin typeface="Corbe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BBB89A-4B08-4F45-ABE3-1763E4F9DA3C}"/>
              </a:ext>
            </a:extLst>
          </p:cNvPr>
          <p:cNvSpPr txBox="1"/>
          <p:nvPr/>
        </p:nvSpPr>
        <p:spPr>
          <a:xfrm>
            <a:off x="352425" y="3171825"/>
            <a:ext cx="848677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516B81"/>
                </a:solidFill>
                <a:latin typeface="Corbel"/>
                <a:cs typeface="Arial"/>
              </a:rPr>
              <a:t>OR (BETTER)</a:t>
            </a:r>
            <a:r>
              <a:rPr lang="it-IT" sz="4800" dirty="0">
                <a:latin typeface="Corbel"/>
                <a:cs typeface="Arial"/>
              </a:rPr>
              <a:t>​</a:t>
            </a:r>
            <a:endParaRPr lang="it-IT" sz="4800" baseline="0" dirty="0">
              <a:latin typeface="Corbel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4876CA-E8E9-C4AD-E8AD-984E43E4B84D}"/>
              </a:ext>
            </a:extLst>
          </p:cNvPr>
          <p:cNvSpPr txBox="1"/>
          <p:nvPr/>
        </p:nvSpPr>
        <p:spPr>
          <a:xfrm>
            <a:off x="171450" y="4248150"/>
            <a:ext cx="88011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it-IT" sz="4800" dirty="0" err="1">
                <a:solidFill>
                  <a:srgbClr val="1F294A"/>
                </a:solidFill>
                <a:latin typeface="Corbel"/>
              </a:rPr>
              <a:t>Improve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one </a:t>
            </a:r>
            <a:r>
              <a:rPr lang="it-IT" sz="4800" dirty="0" err="1">
                <a:solidFill>
                  <a:srgbClr val="1F294A"/>
                </a:solidFill>
                <a:latin typeface="Corbel"/>
              </a:rPr>
              <a:t>that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800" u="sng" dirty="0" err="1">
                <a:solidFill>
                  <a:srgbClr val="1F294A"/>
                </a:solidFill>
                <a:latin typeface="Corbel"/>
              </a:rPr>
              <a:t>already</a:t>
            </a:r>
            <a:r>
              <a:rPr lang="it-IT" sz="48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800" u="sng" dirty="0" err="1">
                <a:solidFill>
                  <a:srgbClr val="1F294A"/>
                </a:solidFill>
                <a:latin typeface="Corbel"/>
              </a:rPr>
              <a:t>exists</a:t>
            </a:r>
            <a:endParaRPr lang="it-IT" u="sng"/>
          </a:p>
        </p:txBody>
      </p:sp>
    </p:spTree>
    <p:extLst>
      <p:ext uri="{BB962C8B-B14F-4D97-AF65-F5344CB8AC3E}">
        <p14:creationId xmlns:p14="http://schemas.microsoft.com/office/powerpoint/2010/main" val="364909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21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90772" y="2778900"/>
            <a:ext cx="8557994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ARM HAS OFFICIALLY MADE A LEGv8  SIMULATOR</a:t>
            </a:r>
            <a:endParaRPr lang="it-IT" dirty="0"/>
          </a:p>
        </p:txBody>
      </p:sp>
      <p:sp>
        <p:nvSpPr>
          <p:cNvPr id="9" name="CasellaDiTesto 10">
            <a:extLst>
              <a:ext uri="{FF2B5EF4-FFF2-40B4-BE49-F238E27FC236}">
                <a16:creationId xmlns:a16="http://schemas.microsoft.com/office/drawing/2014/main" id="{B49D786B-1330-2FD2-8C66-DD708C0B7265}"/>
              </a:ext>
            </a:extLst>
          </p:cNvPr>
          <p:cNvSpPr txBox="1"/>
          <p:nvPr/>
        </p:nvSpPr>
        <p:spPr>
          <a:xfrm>
            <a:off x="2005271" y="1500818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00B050"/>
                </a:solidFill>
                <a:latin typeface="Corbel"/>
              </a:rPr>
              <a:t>THE GOOD NEWS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22532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22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376621" y="1140600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WHAT STANDS OUT: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2424" y="2372788"/>
            <a:ext cx="8794387" cy="3009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Written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in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Java 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(high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level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extensible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</a:t>
            </a:r>
            <a:endParaRPr lang="it-IT" dirty="0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Distributed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web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application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Nice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functional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UI</a:t>
            </a:r>
            <a:endParaRPr lang="it-IT" u="sng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 err="1">
                <a:solidFill>
                  <a:srgbClr val="1F294A"/>
                </a:solidFill>
                <a:latin typeface="Corbel"/>
              </a:rPr>
              <a:t>Closely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follows the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textbook</a:t>
            </a:r>
            <a:endParaRPr lang="it-IT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4603024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23</a:t>
            </a:fld>
            <a:endParaRPr lang="it-IT"/>
          </a:p>
        </p:txBody>
      </p:sp>
      <p:pic>
        <p:nvPicPr>
          <p:cNvPr id="6" name="Immagine 5" descr="Immagine che contiene testo, diagramma, Piano, mappa&#10;&#10;Descrizione generata automaticamente">
            <a:extLst>
              <a:ext uri="{FF2B5EF4-FFF2-40B4-BE49-F238E27FC236}">
                <a16:creationId xmlns:a16="http://schemas.microsoft.com/office/drawing/2014/main" id="{AA8EC04A-1A7F-4C1F-27FB-AEC450BE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363"/>
            <a:ext cx="9144000" cy="50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912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24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6998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STRUCTURE OF THE SIMULATOR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D36DE40-35A8-FBE7-CDB9-E655941EA43F}"/>
              </a:ext>
            </a:extLst>
          </p:cNvPr>
          <p:cNvSpPr/>
          <p:nvPr/>
        </p:nvSpPr>
        <p:spPr>
          <a:xfrm>
            <a:off x="4114799" y="4266493"/>
            <a:ext cx="1288474" cy="600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CPU</a:t>
            </a:r>
            <a:endParaRPr lang="it-IT" sz="2800" b="0" i="0" u="none" strike="noStrike" cap="none" spc="0" normalizeH="0" baseline="0" dirty="0">
              <a:ln>
                <a:noFill/>
              </a:ln>
              <a:solidFill>
                <a:srgbClr val="5B5854"/>
              </a:solidFill>
              <a:effectLst/>
              <a:uFillTx/>
              <a:latin typeface="Corbel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AA1FC93-285C-BDE8-8C0F-B218B73C124F}"/>
              </a:ext>
            </a:extLst>
          </p:cNvPr>
          <p:cNvSpPr/>
          <p:nvPr/>
        </p:nvSpPr>
        <p:spPr>
          <a:xfrm>
            <a:off x="6629400" y="4276883"/>
            <a:ext cx="1818409" cy="5902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>
            <a:solidFill>
              <a:schemeClr val="accent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MEMORY</a:t>
            </a:r>
            <a:endParaRPr lang="it-IT" sz="2800" b="0" i="0" u="none" strike="noStrike" cap="none" spc="0" normalizeH="0" baseline="0" dirty="0">
              <a:ln>
                <a:noFill/>
              </a:ln>
              <a:solidFill>
                <a:srgbClr val="5B5854"/>
              </a:solidFill>
              <a:effectLst/>
              <a:uFillTx/>
              <a:latin typeface="Corbel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17554C8-6CCE-897B-B03E-6AAC3FA95D3D}"/>
              </a:ext>
            </a:extLst>
          </p:cNvPr>
          <p:cNvSpPr/>
          <p:nvPr/>
        </p:nvSpPr>
        <p:spPr>
          <a:xfrm>
            <a:off x="602673" y="2225306"/>
            <a:ext cx="2317173" cy="10669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EXECUTION MODE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F2C3591-AF4A-1CED-EBD6-A54979216DF2}"/>
              </a:ext>
            </a:extLst>
          </p:cNvPr>
          <p:cNvSpPr/>
          <p:nvPr/>
        </p:nvSpPr>
        <p:spPr>
          <a:xfrm>
            <a:off x="3927764" y="2463669"/>
            <a:ext cx="3480956" cy="590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CODE PARSER/LEXER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9574E97-CC9A-F3E5-BF41-784360687B9D}"/>
              </a:ext>
            </a:extLst>
          </p:cNvPr>
          <p:cNvSpPr/>
          <p:nvPr/>
        </p:nvSpPr>
        <p:spPr>
          <a:xfrm>
            <a:off x="602673" y="4271688"/>
            <a:ext cx="2556164" cy="59023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INSTRUCTION</a:t>
            </a:r>
            <a:endParaRPr lang="it-IT" sz="2800" dirty="0">
              <a:latin typeface="Corbel"/>
            </a:endParaRPr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0B035CF4-0E66-7B7E-9B62-8713392BFB10}"/>
              </a:ext>
            </a:extLst>
          </p:cNvPr>
          <p:cNvSpPr/>
          <p:nvPr/>
        </p:nvSpPr>
        <p:spPr>
          <a:xfrm>
            <a:off x="2924210" y="2516470"/>
            <a:ext cx="978408" cy="484632"/>
          </a:xfrm>
          <a:prstGeom prst="lef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EB1DE311-BDB3-4B17-AD86-C0D91806FE4E}"/>
              </a:ext>
            </a:extLst>
          </p:cNvPr>
          <p:cNvSpPr/>
          <p:nvPr/>
        </p:nvSpPr>
        <p:spPr>
          <a:xfrm>
            <a:off x="1516345" y="3295683"/>
            <a:ext cx="484632" cy="978408"/>
          </a:xfrm>
          <a:prstGeom prst="down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207F3AAC-C3AA-27BD-3E54-02E380CB867A}"/>
              </a:ext>
            </a:extLst>
          </p:cNvPr>
          <p:cNvSpPr/>
          <p:nvPr/>
        </p:nvSpPr>
        <p:spPr>
          <a:xfrm>
            <a:off x="5408260" y="4329683"/>
            <a:ext cx="1216152" cy="484632"/>
          </a:xfrm>
          <a:prstGeom prst="leftRigh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344558DC-ABF4-A17B-5485-731FC5777AEC}"/>
              </a:ext>
            </a:extLst>
          </p:cNvPr>
          <p:cNvSpPr/>
          <p:nvPr/>
        </p:nvSpPr>
        <p:spPr>
          <a:xfrm>
            <a:off x="3134626" y="4327085"/>
            <a:ext cx="978408" cy="484632"/>
          </a:xfrm>
          <a:prstGeom prst="righ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267381386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25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F1447F9-C901-9B30-2FEE-0F5F9B5A6B8D}"/>
              </a:ext>
            </a:extLst>
          </p:cNvPr>
          <p:cNvSpPr txBox="1"/>
          <p:nvPr/>
        </p:nvSpPr>
        <p:spPr>
          <a:xfrm>
            <a:off x="1567988" y="2747727"/>
            <a:ext cx="5804404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IT'S INCOMPLETE</a:t>
            </a:r>
            <a:endParaRPr lang="it-IT" dirty="0"/>
          </a:p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AND  BROKEN</a:t>
            </a:r>
            <a:endParaRPr lang="it-IT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3AB5735-4B3F-D4DF-AF43-CA3A52EC2A95}"/>
              </a:ext>
            </a:extLst>
          </p:cNvPr>
          <p:cNvSpPr txBox="1"/>
          <p:nvPr/>
        </p:nvSpPr>
        <p:spPr>
          <a:xfrm>
            <a:off x="1900496" y="17121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THE BAD NEWS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3654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4525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FIXING AND RESTORING </a:t>
            </a:r>
            <a:endParaRPr lang="it-IT"/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SIMULATOR</a:t>
            </a:r>
            <a:endParaRPr lang="en-US" dirty="0"/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B355E"/>
                </a:solidFill>
                <a:highlight>
                  <a:srgbClr val="FF00FF"/>
                </a:highlight>
                <a:latin typeface="Corbel"/>
              </a:rPr>
              <a:t>Restoration</a:t>
            </a:r>
            <a:r>
              <a:rPr lang="en-US" sz="4000" dirty="0">
                <a:solidFill>
                  <a:srgbClr val="1B355E"/>
                </a:solidFill>
                <a:latin typeface="Corbel"/>
              </a:rPr>
              <a:t>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 LEGv8 ISA 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858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27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71696" y="1502550"/>
            <a:ext cx="880651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COMPARISONS DON'T WORK!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564399" y="2753788"/>
            <a:ext cx="8794387" cy="3009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if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-else"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conditionals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"switch-case"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conditionals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while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 loops</a:t>
            </a:r>
            <a:endParaRPr lang="it-IT" u="sng" dirty="0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"for" loops</a:t>
            </a:r>
          </a:p>
        </p:txBody>
      </p:sp>
    </p:spTree>
    <p:extLst>
      <p:ext uri="{BB962C8B-B14F-4D97-AF65-F5344CB8AC3E}">
        <p14:creationId xmlns:p14="http://schemas.microsoft.com/office/powerpoint/2010/main" val="347549693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28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136"/>
            <a:ext cx="6048375" cy="465845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A0CBE9-1B62-D814-7DEF-7D6BABA255D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757D8F8D-470E-A4F8-D0BE-F286A480D80B}"/>
              </a:ext>
            </a:extLst>
          </p:cNvPr>
          <p:cNvSpPr txBox="1"/>
          <p:nvPr/>
        </p:nvSpPr>
        <p:spPr>
          <a:xfrm>
            <a:off x="1202572" y="356168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X0 = 1, X1 = 2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CCD08461-CA20-C1B8-6569-48212E6B2869}"/>
              </a:ext>
            </a:extLst>
          </p:cNvPr>
          <p:cNvSpPr/>
          <p:nvPr/>
        </p:nvSpPr>
        <p:spPr>
          <a:xfrm>
            <a:off x="120396" y="5606034"/>
            <a:ext cx="1264158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227070043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29</a:t>
            </a:fld>
            <a:endParaRPr lang="it-IT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76A11C4-27BD-8620-4A5C-EDAEC9F29056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507A93A-792D-B71B-9D43-74970A24E53A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84DBAE5-5CCD-05A7-DDA9-6ABFFF5D5FC4}"/>
              </a:ext>
            </a:extLst>
          </p:cNvPr>
          <p:cNvSpPr txBox="1"/>
          <p:nvPr/>
        </p:nvSpPr>
        <p:spPr>
          <a:xfrm>
            <a:off x="1202572" y="356168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COMPARE X0 WITH X1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B5A1FADF-4AED-6FFB-D99B-8CA182C9914C}"/>
              </a:ext>
            </a:extLst>
          </p:cNvPr>
          <p:cNvSpPr/>
          <p:nvPr/>
        </p:nvSpPr>
        <p:spPr>
          <a:xfrm flipH="1">
            <a:off x="7290054" y="5177409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32472936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2E302EAF-4B60-3995-1224-20D4DA4B650B}"/>
              </a:ext>
            </a:extLst>
          </p:cNvPr>
          <p:cNvSpPr/>
          <p:nvPr/>
        </p:nvSpPr>
        <p:spPr>
          <a:xfrm rot="5400000" flipH="1">
            <a:off x="1517904" y="444398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150704401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30</a:t>
            </a:fld>
            <a:endParaRPr lang="it-IT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ED335203-694A-24D7-390C-BCE3CF483465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D73005-2F39-0E35-12F4-18E4F3ED0503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F671CF34-E6C2-E23F-48F4-FC5EABF68CD2}"/>
              </a:ext>
            </a:extLst>
          </p:cNvPr>
          <p:cNvSpPr txBox="1"/>
          <p:nvPr/>
        </p:nvSpPr>
        <p:spPr>
          <a:xfrm>
            <a:off x="650122" y="3199732"/>
            <a:ext cx="7492061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1 &lt;= 2 ?</a:t>
            </a:r>
          </a:p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OF COURSE, LET'S JUMP!</a:t>
            </a:r>
          </a:p>
        </p:txBody>
      </p:sp>
    </p:spTree>
    <p:extLst>
      <p:ext uri="{BB962C8B-B14F-4D97-AF65-F5344CB8AC3E}">
        <p14:creationId xmlns:p14="http://schemas.microsoft.com/office/powerpoint/2010/main" val="382717492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31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DA9B7731-C8FB-9958-1EA6-B4A8723BF640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29E4E0-A251-E3F7-AB4D-33B2D343FFFD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02D3A1-2704-6D33-D0A5-855C05A3E048}"/>
              </a:ext>
            </a:extLst>
          </p:cNvPr>
          <p:cNvSpPr txBox="1"/>
          <p:nvPr/>
        </p:nvSpPr>
        <p:spPr>
          <a:xfrm>
            <a:off x="1031122" y="342833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...OR NOT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60892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32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519239" y="877247"/>
            <a:ext cx="6349061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BRANCH AND LINKS DON'T WORK!</a:t>
            </a:r>
            <a:endParaRPr lang="it-IT" dirty="0"/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0C6A83DA-6008-9F30-4EC2-CBA30EBA99D5}"/>
              </a:ext>
            </a:extLst>
          </p:cNvPr>
          <p:cNvSpPr txBox="1"/>
          <p:nvPr/>
        </p:nvSpPr>
        <p:spPr>
          <a:xfrm>
            <a:off x="1681421" y="2921774"/>
            <a:ext cx="63490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i="1" dirty="0" err="1">
                <a:solidFill>
                  <a:srgbClr val="1F294A"/>
                </a:solidFill>
                <a:latin typeface="Corbel"/>
              </a:rPr>
              <a:t>void</a:t>
            </a:r>
            <a:r>
              <a:rPr lang="it-IT" sz="4800" i="1" dirty="0">
                <a:solidFill>
                  <a:srgbClr val="1F294A"/>
                </a:solidFill>
                <a:latin typeface="Corbel"/>
              </a:rPr>
              <a:t> subroutine(arg1, ...)</a:t>
            </a:r>
          </a:p>
        </p:txBody>
      </p:sp>
      <p:sp>
        <p:nvSpPr>
          <p:cNvPr id="9" name="CasellaDiTesto 10">
            <a:extLst>
              <a:ext uri="{FF2B5EF4-FFF2-40B4-BE49-F238E27FC236}">
                <a16:creationId xmlns:a16="http://schemas.microsoft.com/office/drawing/2014/main" id="{7F7ACB76-1D6B-A640-A0AA-B1635C8DB401}"/>
              </a:ext>
            </a:extLst>
          </p:cNvPr>
          <p:cNvSpPr txBox="1"/>
          <p:nvPr/>
        </p:nvSpPr>
        <p:spPr>
          <a:xfrm>
            <a:off x="1681421" y="3912374"/>
            <a:ext cx="63490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i="1" dirty="0">
                <a:solidFill>
                  <a:srgbClr val="1F294A"/>
                </a:solidFill>
                <a:latin typeface="Corbel"/>
              </a:rPr>
              <a:t>float </a:t>
            </a:r>
            <a:r>
              <a:rPr lang="it-IT" sz="4800" i="1" dirty="0" err="1">
                <a:solidFill>
                  <a:srgbClr val="1F294A"/>
                </a:solidFill>
                <a:latin typeface="Corbel"/>
              </a:rPr>
              <a:t>function</a:t>
            </a:r>
            <a:r>
              <a:rPr lang="it-IT" sz="4800" i="1" dirty="0">
                <a:solidFill>
                  <a:srgbClr val="1F294A"/>
                </a:solidFill>
                <a:latin typeface="Corbel"/>
              </a:rPr>
              <a:t>(arg1, ...)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F45E62-1B26-49B0-7771-62DEAFDE19F8}"/>
              </a:ext>
            </a:extLst>
          </p:cNvPr>
          <p:cNvSpPr txBox="1"/>
          <p:nvPr/>
        </p:nvSpPr>
        <p:spPr>
          <a:xfrm>
            <a:off x="1981200" y="5317009"/>
            <a:ext cx="574357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CAN'T REUSE CODE</a:t>
            </a:r>
          </a:p>
        </p:txBody>
      </p:sp>
      <p:pic>
        <p:nvPicPr>
          <p:cNvPr id="12" name="Elemento grafico 11" descr="Chiudi contorno">
            <a:extLst>
              <a:ext uri="{FF2B5EF4-FFF2-40B4-BE49-F238E27FC236}">
                <a16:creationId xmlns:a16="http://schemas.microsoft.com/office/drawing/2014/main" id="{467C372E-21B8-4B94-67EB-6DC9AED16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033" y="2126298"/>
            <a:ext cx="3437987" cy="344837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D091EA-6A40-0089-5230-7E6DC627D78A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795709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33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90" b="67237"/>
          <a:stretch/>
        </p:blipFill>
        <p:spPr>
          <a:xfrm>
            <a:off x="603164" y="2257061"/>
            <a:ext cx="8071029" cy="260095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7DC8E4-8CA1-5C35-8BE8-EB96D251B9B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468972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34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388" r="-112" b="67457"/>
          <a:stretch/>
        </p:blipFill>
        <p:spPr>
          <a:xfrm>
            <a:off x="603164" y="2257061"/>
            <a:ext cx="8080568" cy="2605020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DC444730-ABCB-2A2D-B690-0E7F0EFFABB7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C47EB2B-D49C-4FFA-8BDE-CB98F329445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71656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35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207" r="-112" b="67394"/>
          <a:stretch/>
        </p:blipFill>
        <p:spPr>
          <a:xfrm>
            <a:off x="603164" y="2257061"/>
            <a:ext cx="8090110" cy="260237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38A1330A-5A1D-7135-7C0F-220E0D16DF92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92C2A21-AB7D-B9B6-E4BC-DBD90096768D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651355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36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26" r="-112" b="67331"/>
          <a:stretch/>
        </p:blipFill>
        <p:spPr>
          <a:xfrm>
            <a:off x="603164" y="2257061"/>
            <a:ext cx="8099638" cy="2603544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6C80C2F0-83B9-0234-CF49-1F989D964A81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E0F09B0-DD31-3177-4D9F-392B7F0C14BF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86410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37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93" r="-112" b="67290"/>
          <a:stretch/>
        </p:blipFill>
        <p:spPr>
          <a:xfrm>
            <a:off x="603164" y="2257061"/>
            <a:ext cx="8109170" cy="2604072"/>
          </a:xfrm>
          <a:prstGeom prst="rect">
            <a:avLst/>
          </a:prstGeom>
        </p:spPr>
      </p:pic>
      <p:sp>
        <p:nvSpPr>
          <p:cNvPr id="4" name="CasellaDiTesto 10">
            <a:extLst>
              <a:ext uri="{FF2B5EF4-FFF2-40B4-BE49-F238E27FC236}">
                <a16:creationId xmlns:a16="http://schemas.microsoft.com/office/drawing/2014/main" id="{7A2DF56F-3035-4D2A-8469-F90EE86DFA14}"/>
              </a:ext>
            </a:extLst>
          </p:cNvPr>
          <p:cNvSpPr txBox="1"/>
          <p:nvPr/>
        </p:nvSpPr>
        <p:spPr>
          <a:xfrm>
            <a:off x="1374022" y="511425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IT DOESN'T GO BACK!</a:t>
            </a:r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F48A40D3-A436-FF6C-1745-E2A783CFFB51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51C189C-E5F6-F7C9-7F6A-E6C910245779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AD51AB5B-1C6C-553C-01A9-311DEFE6BDBD}"/>
              </a:ext>
            </a:extLst>
          </p:cNvPr>
          <p:cNvSpPr/>
          <p:nvPr/>
        </p:nvSpPr>
        <p:spPr>
          <a:xfrm flipH="1">
            <a:off x="5076790" y="2569291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D9BAB5-040E-F076-3771-F2C7D1A2A510}"/>
              </a:ext>
            </a:extLst>
          </p:cNvPr>
          <p:cNvSpPr txBox="1"/>
          <p:nvPr/>
        </p:nvSpPr>
        <p:spPr>
          <a:xfrm>
            <a:off x="4574422" y="2410023"/>
            <a:ext cx="6387161" cy="1019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2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WE SHOULD</a:t>
            </a:r>
            <a:br>
              <a:rPr lang="it-IT" sz="32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</a:br>
            <a:r>
              <a:rPr lang="it-IT" sz="32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BE HERE!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2270363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38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91365" y="2782513"/>
            <a:ext cx="8787460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ALL FIXED, BUT...</a:t>
            </a:r>
          </a:p>
          <a:p>
            <a:r>
              <a:rPr lang="it-IT" sz="4000" dirty="0">
                <a:solidFill>
                  <a:srgbClr val="FF0000"/>
                </a:solidFill>
                <a:latin typeface="Corbel"/>
              </a:rPr>
              <a:t>NOBODY KNOWS HOW IT WORKS!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8850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39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6998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THE PROJECT'S DEPENDENCIES</a:t>
            </a:r>
            <a:endParaRPr lang="it-IT" dirty="0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CBC4AB58-600A-5517-2325-817CD6B8BC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90626"/>
              </p:ext>
            </p:extLst>
          </p:nvPr>
        </p:nvGraphicFramePr>
        <p:xfrm>
          <a:off x="2286000" y="206387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9695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F7CF4D09-C529-7564-0ECB-E166A1F76F99}"/>
              </a:ext>
            </a:extLst>
          </p:cNvPr>
          <p:cNvSpPr/>
          <p:nvPr/>
        </p:nvSpPr>
        <p:spPr>
          <a:xfrm rot="16200000" flipH="1">
            <a:off x="3422904" y="156743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369067072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40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  <a:hlinkClick r:id="rId2"/>
              </a:rPr>
              <a:t>GWT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89852" y="2344687"/>
            <a:ext cx="8787460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Framework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(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formerly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 from Google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Generates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web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applications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(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client-server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client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only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from Java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err="1">
                <a:solidFill>
                  <a:srgbClr val="1F294A"/>
                </a:solidFill>
                <a:latin typeface="Corbel"/>
              </a:rPr>
              <a:t>Emulates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Java's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JVM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with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3545780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41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GWT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75552" y="2245875"/>
            <a:ext cx="8787460" cy="3625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outdated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barely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supported</a:t>
            </a: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Convoluted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custom build tools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Limited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emulation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of JVM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Basically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needs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Eclipse plug-in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for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real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development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6370281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42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  <a:hlinkClick r:id="rId2"/>
              </a:rPr>
              <a:t>AceGWT</a:t>
            </a:r>
            <a:endParaRPr lang="it-IT" dirty="0" err="1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04127" y="2303025"/>
            <a:ext cx="8787460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Provides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GWT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bindings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for the </a:t>
            </a:r>
            <a:br>
              <a:rPr lang="it-IT" sz="4000" dirty="0">
                <a:solidFill>
                  <a:srgbClr val="1F294A"/>
                </a:solidFill>
                <a:latin typeface="Corbel"/>
              </a:rPr>
            </a:br>
            <a:r>
              <a:rPr lang="it-IT" sz="4000" dirty="0">
                <a:solidFill>
                  <a:srgbClr val="1F294A"/>
                </a:solidFill>
                <a:latin typeface="Corbel"/>
                <a:hlinkClick r:id="rId3"/>
              </a:rPr>
              <a:t>Ace editor</a:t>
            </a:r>
            <a:endParaRPr lang="it-IT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Can be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used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like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normal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GWT component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Also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outdated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and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unsupported</a:t>
            </a:r>
            <a:endParaRPr lang="it-IT" sz="4000" u="sng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5321688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43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940232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WORKING IT OUT: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79069" y="1933707"/>
            <a:ext cx="8787460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 err="1">
                <a:solidFill>
                  <a:srgbClr val="1F294A"/>
                </a:solidFill>
                <a:latin typeface="Corbel"/>
              </a:rPr>
              <a:t>Needed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 err="1">
                <a:solidFill>
                  <a:srgbClr val="1F294A"/>
                </a:solidFill>
                <a:latin typeface="Corbel"/>
              </a:rPr>
              <a:t>older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 err="1">
                <a:solidFill>
                  <a:srgbClr val="1F294A"/>
                </a:solidFill>
                <a:latin typeface="Corbel"/>
              </a:rPr>
              <a:t>version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of Eclipse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and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Eclipse GWT plug-in</a:t>
            </a:r>
            <a:endParaRPr lang="it-IT" u="sng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Reverse </a:t>
            </a:r>
            <a:r>
              <a:rPr lang="it-IT" sz="4000" u="sng" dirty="0" err="1">
                <a:solidFill>
                  <a:srgbClr val="1F294A"/>
                </a:solidFill>
                <a:latin typeface="Corbel"/>
              </a:rPr>
              <a:t>engineered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the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dependencies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their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configuration</a:t>
            </a:r>
            <a:endParaRPr lang="it-IT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 err="1">
                <a:solidFill>
                  <a:srgbClr val="1F294A"/>
                </a:solidFill>
                <a:latin typeface="Corbel"/>
              </a:rPr>
              <a:t>Configured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build system to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stop </a:t>
            </a:r>
            <a:r>
              <a:rPr lang="it-IT" sz="4000" u="sng" dirty="0" err="1">
                <a:solidFill>
                  <a:srgbClr val="1F294A"/>
                </a:solidFill>
                <a:latin typeface="Corbel"/>
              </a:rPr>
              <a:t>failing</a:t>
            </a:r>
            <a:endParaRPr lang="it-IT" sz="4000" u="sng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1868159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44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2297977"/>
            <a:ext cx="8787460" cy="18812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AFTER 3 YEARS, WE CAN NOW PRODUCE NEW VERSIONS </a:t>
            </a:r>
            <a:br>
              <a:rPr lang="it-IT" sz="4000" dirty="0">
                <a:solidFill>
                  <a:srgbClr val="1F294A"/>
                </a:solidFill>
                <a:latin typeface="Corbel"/>
              </a:rPr>
            </a:br>
            <a:r>
              <a:rPr lang="it-IT" sz="4000" dirty="0">
                <a:solidFill>
                  <a:srgbClr val="1F294A"/>
                </a:solidFill>
                <a:latin typeface="Corbel"/>
              </a:rPr>
              <a:t>OF THE SIMULATOR!</a:t>
            </a:r>
          </a:p>
        </p:txBody>
      </p:sp>
    </p:spTree>
    <p:extLst>
      <p:ext uri="{BB962C8B-B14F-4D97-AF65-F5344CB8AC3E}">
        <p14:creationId xmlns:p14="http://schemas.microsoft.com/office/powerpoint/2010/main" val="182306739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614344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FILLING THE GAPS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</a:t>
            </a:r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development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 LEGv8 ISA 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0789" y="6235821"/>
            <a:ext cx="273908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252712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46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12844" y="96474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IS THE SIMULATOR MISSING?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96705" y="1965148"/>
            <a:ext cx="9261546" cy="4112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Incomplete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integer arithmetic</a:t>
            </a:r>
            <a:br>
              <a:rPr lang="en-US" sz="4000" dirty="0">
                <a:latin typeface="Corbel"/>
              </a:rPr>
            </a:b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No visualization for the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stack memory</a:t>
            </a:r>
            <a:br>
              <a:rPr lang="en-US" sz="4000" u="sng" dirty="0">
                <a:solidFill>
                  <a:srgbClr val="1F294A"/>
                </a:solidFill>
                <a:latin typeface="Corbel"/>
              </a:rPr>
            </a:br>
            <a:endParaRPr lang="en-US" sz="4000" u="sng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IEEE-754 arithmetic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and data instructions</a:t>
            </a:r>
            <a:endParaRPr lang="en-US" sz="4000" u="sng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1573503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47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16753" y="5232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MISSING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INTEGER-BASED INSTRUCTIONS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188491" y="1993611"/>
            <a:ext cx="9261546" cy="4497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MUL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LOWER 64 BITS OF THE MULTIPLICATION</a:t>
            </a:r>
            <a:endParaRPr lang="it-IT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SMULH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HIGHER 64 BITS OF THE SIGNED MULTIPLICATION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UMULH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HIGHER 64 BITS OF THE UNSIGNED MULTIPLICATION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SDIV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SIGNED DIVISION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UDIV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UNSIGNED DIVISION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LDA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LOAD ADDRESS OF A LABEL IN  A REGISTER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5557333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48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66DFC4-D1D7-D946-003A-164360819E49}"/>
              </a:ext>
            </a:extLst>
          </p:cNvPr>
          <p:cNvSpPr txBox="1"/>
          <p:nvPr/>
        </p:nvSpPr>
        <p:spPr>
          <a:xfrm>
            <a:off x="-114494" y="1064605"/>
            <a:ext cx="9261546" cy="4959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Easy to implement in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the existing codebase</a:t>
            </a:r>
          </a:p>
          <a:p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but...</a:t>
            </a:r>
          </a:p>
          <a:p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Java doesn't like big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or unsigned numbers!</a:t>
            </a:r>
          </a:p>
          <a:p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72749530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49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PROBLEM 1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2009" y="2041236"/>
            <a:ext cx="9261546" cy="39587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Java does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not have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primitive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128-bit integer types</a:t>
            </a:r>
            <a:br>
              <a:rPr lang="en-US" sz="4000" u="sng" dirty="0">
                <a:solidFill>
                  <a:srgbClr val="1F294A"/>
                </a:solidFill>
                <a:latin typeface="Corbel"/>
              </a:rPr>
            </a:b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The </a:t>
            </a:r>
            <a:r>
              <a:rPr lang="en-US" sz="4000" u="sng" dirty="0" err="1">
                <a:solidFill>
                  <a:srgbClr val="1F294A"/>
                </a:solidFill>
                <a:latin typeface="Corbel"/>
              </a:rPr>
              <a:t>BigInteger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library exists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endParaRPr lang="en-US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GWT 2.7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doesn't emulate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it (</a:t>
            </a:r>
            <a:r>
              <a:rPr lang="en-US" sz="4000" dirty="0">
                <a:solidFill>
                  <a:srgbClr val="1F294A"/>
                </a:solidFill>
                <a:latin typeface="Corbel"/>
                <a:hlinkClick r:id="rId2"/>
              </a:rPr>
              <a:t>2.8 does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303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894702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IS LEGv8?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 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 ISA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 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05BA45-37F4-0E68-B1F9-8870573A9C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59048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50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PROBLEM 2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16309" y="1965036"/>
            <a:ext cx="9261546" cy="4266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Primitive integers are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signed</a:t>
            </a:r>
            <a:br>
              <a:rPr lang="en-US" sz="3600" u="sng" dirty="0">
                <a:solidFill>
                  <a:srgbClr val="1F294A"/>
                </a:solidFill>
                <a:latin typeface="Corbel"/>
              </a:rPr>
            </a:b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 err="1">
                <a:solidFill>
                  <a:srgbClr val="1F294A"/>
                </a:solidFill>
                <a:latin typeface="Corbel"/>
              </a:rPr>
              <a:t>BigInteger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also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signed</a:t>
            </a:r>
            <a:br>
              <a:rPr lang="en-US" sz="3600" u="sng" dirty="0">
                <a:solidFill>
                  <a:srgbClr val="1F294A"/>
                </a:solidFill>
                <a:latin typeface="Corbel"/>
              </a:rPr>
            </a:br>
            <a:endParaRPr lang="en-US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u="sng" dirty="0">
                <a:solidFill>
                  <a:srgbClr val="1F294A"/>
                </a:solidFill>
                <a:latin typeface="Corbel"/>
              </a:rPr>
              <a:t>Bitmask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converts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64-bit unsigned integers to 65-bit signed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, perform signed operations, back to unsigned</a:t>
            </a:r>
          </a:p>
        </p:txBody>
      </p:sp>
    </p:spTree>
    <p:extLst>
      <p:ext uri="{BB962C8B-B14F-4D97-AF65-F5344CB8AC3E}">
        <p14:creationId xmlns:p14="http://schemas.microsoft.com/office/powerpoint/2010/main" val="928135273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51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STACK NOT VISUALIZED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16309" y="2298411"/>
            <a:ext cx="9261546" cy="3045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Important for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testing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debugging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</a:t>
            </a:r>
            <a:br>
              <a:rPr lang="en-US" sz="3600" dirty="0">
                <a:solidFill>
                  <a:srgbClr val="1F294A"/>
                </a:solidFill>
                <a:latin typeface="Corbel"/>
              </a:rPr>
            </a:br>
            <a:r>
              <a:rPr lang="en-US" sz="3600" dirty="0">
                <a:solidFill>
                  <a:srgbClr val="1F294A"/>
                </a:solidFill>
                <a:latin typeface="Corbel"/>
              </a:rPr>
              <a:t>complex programs (now we can write them)</a:t>
            </a:r>
            <a:br>
              <a:rPr lang="en-US" sz="3600" dirty="0">
                <a:solidFill>
                  <a:srgbClr val="1F294A"/>
                </a:solidFill>
                <a:latin typeface="Corbel"/>
              </a:rPr>
            </a:b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Useful to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understand LEGv8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stack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19822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52</a:t>
            </a:fld>
            <a:endParaRPr lang="it-IT"/>
          </a:p>
        </p:txBody>
      </p:sp>
      <p:pic>
        <p:nvPicPr>
          <p:cNvPr id="3" name="Immagine 2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045863D5-4152-7EDA-BCE8-8880BAEF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7" r="49902" b="81376"/>
          <a:stretch/>
        </p:blipFill>
        <p:spPr>
          <a:xfrm>
            <a:off x="908930" y="2619299"/>
            <a:ext cx="7324660" cy="1675048"/>
          </a:xfrm>
          <a:prstGeom prst="rect">
            <a:avLst/>
          </a:prstGeom>
        </p:spPr>
      </p:pic>
      <p:sp>
        <p:nvSpPr>
          <p:cNvPr id="8" name="CasellaDiTesto 4">
            <a:extLst>
              <a:ext uri="{FF2B5EF4-FFF2-40B4-BE49-F238E27FC236}">
                <a16:creationId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219269" y="115033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TAKING SOME INSPIRATION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2314253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53</a:t>
            </a:fld>
            <a:endParaRPr lang="it-IT"/>
          </a:p>
        </p:txBody>
      </p:sp>
      <p:pic>
        <p:nvPicPr>
          <p:cNvPr id="3" name="Immagine 2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045863D5-4152-7EDA-BCE8-8880BAEF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804269"/>
            <a:ext cx="6791325" cy="3925735"/>
          </a:xfrm>
          <a:prstGeom prst="rect">
            <a:avLst/>
          </a:prstGeom>
        </p:spPr>
      </p:pic>
      <p:sp>
        <p:nvSpPr>
          <p:cNvPr id="8" name="CasellaDiTesto 4">
            <a:extLst>
              <a:ext uri="{FF2B5EF4-FFF2-40B4-BE49-F238E27FC236}">
                <a16:creationId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57344" y="82648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NEW STACK 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2706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54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73284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ADDING FLOATING-POINT SUPPORT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2009" y="1631661"/>
            <a:ext cx="9261546" cy="43434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FADDS, FADDD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ADD TWO IEEE-754 VALUES </a:t>
            </a:r>
            <a:endParaRPr lang="it-IT"/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FSUBS, FSUBD - 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SUBTRACT TWO IEEE-754 VALUES 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FMULS, FMULD -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MULTPLY  TWO IEEE-754 VALUES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FDIVS, FDIVD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DIVIDE TWO IEEE-754 VALUES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LDURS, LDURD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LOAD IEEE-754 VALUE FROM MEMORY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STURS, STURD -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STORE IEEE-754 VALUE TO MEMORY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FCMPS, FCMPD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COMPARE TWO IEEE-754 VALUES</a:t>
            </a:r>
          </a:p>
        </p:txBody>
      </p:sp>
    </p:spTree>
    <p:extLst>
      <p:ext uri="{BB962C8B-B14F-4D97-AF65-F5344CB8AC3E}">
        <p14:creationId xmlns:p14="http://schemas.microsoft.com/office/powerpoint/2010/main" val="392838124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55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913823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ARITHMETICAL INSTRUCTIONS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26449040-81D8-BE9D-92A9-94E8B6D24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630970"/>
              </p:ext>
            </p:extLst>
          </p:nvPr>
        </p:nvGraphicFramePr>
        <p:xfrm>
          <a:off x="997528" y="1548247"/>
          <a:ext cx="6951517" cy="5309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5" name="Elemento grafico 84" descr="Cuore con riempimento a tinta unita">
            <a:extLst>
              <a:ext uri="{FF2B5EF4-FFF2-40B4-BE49-F238E27FC236}">
                <a16:creationId xmlns:a16="http://schemas.microsoft.com/office/drawing/2014/main" id="{3E25C900-E487-CC90-0F31-0858C3406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7827" y="3034146"/>
            <a:ext cx="2337954" cy="23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2547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56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124460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MEMORY ACCESS INSTRUCTIONS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159916" y="2631786"/>
            <a:ext cx="8699571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Simulator designed for integer use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endParaRPr lang="en-US" sz="4000" dirty="0"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Memory uses integers to store bytes 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41283203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57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3187" y="1067954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IDEA: SEE INTEGERS LIKE RAW BITS</a:t>
            </a:r>
            <a:endParaRPr lang="it-IT" sz="4000" dirty="0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89F644C0-C886-067F-79B4-F8E1AEF60C4C}"/>
              </a:ext>
            </a:extLst>
          </p:cNvPr>
          <p:cNvSpPr/>
          <p:nvPr/>
        </p:nvSpPr>
        <p:spPr>
          <a:xfrm rot="2640000">
            <a:off x="5980870" y="2083515"/>
            <a:ext cx="869304" cy="572089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id="{CF6018DA-3CA2-EF8A-42AC-7864EDDF5222}"/>
              </a:ext>
            </a:extLst>
          </p:cNvPr>
          <p:cNvSpPr txBox="1"/>
          <p:nvPr/>
        </p:nvSpPr>
        <p:spPr>
          <a:xfrm>
            <a:off x="2289187" y="2917535"/>
            <a:ext cx="9261546" cy="1019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3200" dirty="0">
                <a:solidFill>
                  <a:srgbClr val="1F294A"/>
                </a:solidFill>
                <a:latin typeface="Corbel"/>
              </a:rPr>
              <a:t>CAN BE USED AS </a:t>
            </a:r>
            <a:br>
              <a:rPr lang="en-US" sz="3200" dirty="0">
                <a:solidFill>
                  <a:srgbClr val="1F294A"/>
                </a:solidFill>
                <a:latin typeface="Corbel"/>
              </a:rPr>
            </a:br>
            <a:r>
              <a:rPr lang="en-US" sz="3200" dirty="0">
                <a:solidFill>
                  <a:srgbClr val="1F294A"/>
                </a:solidFill>
                <a:latin typeface="Corbel"/>
              </a:rPr>
              <a:t>BINARY PROTOCOL</a:t>
            </a:r>
            <a:endParaRPr lang="it-IT" sz="2800" dirty="0"/>
          </a:p>
        </p:txBody>
      </p:sp>
      <p:sp>
        <p:nvSpPr>
          <p:cNvPr id="10" name="CasellaDiTesto 4">
            <a:extLst>
              <a:ext uri="{FF2B5EF4-FFF2-40B4-BE49-F238E27FC236}">
                <a16:creationId xmlns:a16="http://schemas.microsoft.com/office/drawing/2014/main" id="{9700F1DD-003F-0767-53EE-4D74AEAED8A3}"/>
              </a:ext>
            </a:extLst>
          </p:cNvPr>
          <p:cNvSpPr txBox="1"/>
          <p:nvPr/>
        </p:nvSpPr>
        <p:spPr>
          <a:xfrm>
            <a:off x="-2345159" y="2917533"/>
            <a:ext cx="9261546" cy="1019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3200" dirty="0">
                <a:solidFill>
                  <a:srgbClr val="1F294A"/>
                </a:solidFill>
                <a:latin typeface="Corbel"/>
              </a:rPr>
              <a:t>CONVERT FLOATS </a:t>
            </a:r>
            <a:br>
              <a:rPr lang="en-US" sz="3200" dirty="0">
                <a:solidFill>
                  <a:srgbClr val="1F294A"/>
                </a:solidFill>
                <a:latin typeface="Corbel"/>
              </a:rPr>
            </a:br>
            <a:r>
              <a:rPr lang="en-US" sz="3200" dirty="0">
                <a:solidFill>
                  <a:srgbClr val="1F294A"/>
                </a:solidFill>
                <a:latin typeface="Corbel"/>
              </a:rPr>
              <a:t>TO RAW BITS</a:t>
            </a:r>
            <a:endParaRPr lang="it-IT" sz="2800" dirty="0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BD8CCCC9-8528-DF5E-78E0-FF11ADFA3BC1}"/>
              </a:ext>
            </a:extLst>
          </p:cNvPr>
          <p:cNvSpPr/>
          <p:nvPr/>
        </p:nvSpPr>
        <p:spPr>
          <a:xfrm rot="7860000">
            <a:off x="2354443" y="2093905"/>
            <a:ext cx="869304" cy="572089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79884300-4FE4-CD5B-66D2-8BA977CC968F}"/>
              </a:ext>
            </a:extLst>
          </p:cNvPr>
          <p:cNvSpPr/>
          <p:nvPr/>
        </p:nvSpPr>
        <p:spPr>
          <a:xfrm rot="2640000">
            <a:off x="2364833" y="4161697"/>
            <a:ext cx="869304" cy="572089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757EB139-0C6A-FA44-A4C3-F284145C6992}"/>
              </a:ext>
            </a:extLst>
          </p:cNvPr>
          <p:cNvSpPr/>
          <p:nvPr/>
        </p:nvSpPr>
        <p:spPr>
          <a:xfrm rot="7860000">
            <a:off x="5991260" y="4172086"/>
            <a:ext cx="869304" cy="572089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4" name="CasellaDiTesto 4">
            <a:extLst>
              <a:ext uri="{FF2B5EF4-FFF2-40B4-BE49-F238E27FC236}">
                <a16:creationId xmlns:a16="http://schemas.microsoft.com/office/drawing/2014/main" id="{C57FD059-7986-964C-9399-E0BCCF066042}"/>
              </a:ext>
            </a:extLst>
          </p:cNvPr>
          <p:cNvSpPr txBox="1"/>
          <p:nvPr/>
        </p:nvSpPr>
        <p:spPr>
          <a:xfrm>
            <a:off x="-121504" y="5078841"/>
            <a:ext cx="9261546" cy="527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3200" dirty="0">
                <a:solidFill>
                  <a:srgbClr val="1F294A"/>
                </a:solidFill>
                <a:latin typeface="Corbel"/>
              </a:rPr>
              <a:t>RETROCOMPATIBILITY!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2513691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58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685223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COMPARISON INSTRUCTIONS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25834" y="1495713"/>
            <a:ext cx="8699571" cy="3420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LEGv8 does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not specify flag-setting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conditions for IEEE-754 comparisons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Use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ARMv8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's ones: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  <p:pic>
        <p:nvPicPr>
          <p:cNvPr id="3" name="Immagine 2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B7D7D82A-551E-5E5F-E7DD-B52DB60D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4056265"/>
            <a:ext cx="8515350" cy="20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452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59</a:t>
            </a:fld>
            <a:endParaRPr lang="it-IT"/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343094" y="75028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FINAL VIEW</a:t>
            </a:r>
            <a:endParaRPr lang="it-IT" dirty="0"/>
          </a:p>
        </p:txBody>
      </p:sp>
      <p:pic>
        <p:nvPicPr>
          <p:cNvPr id="5" name="Immagine 4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D46413F8-00BF-32C2-FEA0-9978DE34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54300"/>
            <a:ext cx="8991600" cy="39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803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FA2CC4D-6829-BE16-D0F8-1F66941E68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551679" y="6235821"/>
            <a:ext cx="351370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it-IT"/>
          </a:p>
        </p:txBody>
      </p:sp>
      <p:pic>
        <p:nvPicPr>
          <p:cNvPr id="5" name="Immagine 4" descr="Immagine che contiene Viso umano, persona, vestiti, Mento&#10;&#10;Descrizione generata automaticamente">
            <a:extLst>
              <a:ext uri="{FF2B5EF4-FFF2-40B4-BE49-F238E27FC236}">
                <a16:creationId xmlns:a16="http://schemas.microsoft.com/office/drawing/2014/main" id="{091B28E9-57D2-FD8D-43D5-51071677A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509" y="1960418"/>
            <a:ext cx="1905000" cy="1905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D43FE6-3A65-9AD4-B95D-823ADD91402F}"/>
              </a:ext>
            </a:extLst>
          </p:cNvPr>
          <p:cNvSpPr txBox="1"/>
          <p:nvPr/>
        </p:nvSpPr>
        <p:spPr>
          <a:xfrm>
            <a:off x="6812973" y="3318164"/>
            <a:ext cx="987137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Peg </a:t>
            </a:r>
            <a:r>
              <a:rPr lang="en-US" sz="600" err="1">
                <a:latin typeface="Corbel"/>
              </a:rPr>
              <a:t>Skorpinski</a:t>
            </a:r>
            <a:r>
              <a:rPr lang="en-US" sz="600" dirty="0">
                <a:latin typeface="Corbel"/>
              </a:rPr>
              <a:t>, CC BY-SA 3.0 &lt;https://creativecommons.org/licenses/by-sa/3.0&gt;, via Wikimedia Commons</a:t>
            </a:r>
          </a:p>
        </p:txBody>
      </p:sp>
      <p:pic>
        <p:nvPicPr>
          <p:cNvPr id="7" name="Immagine 6" descr="Immagine che contiene persona, Viso umano, vestiti, Fronte&#10;&#10;Descrizione generata automaticamente">
            <a:extLst>
              <a:ext uri="{FF2B5EF4-FFF2-40B4-BE49-F238E27FC236}">
                <a16:creationId xmlns:a16="http://schemas.microsoft.com/office/drawing/2014/main" id="{06E46891-26C1-2B2F-6124-694D25F0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716" y="3962400"/>
            <a:ext cx="1906586" cy="228600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B7542A1-1532-134B-E243-B7FFE8A5AA33}"/>
              </a:ext>
            </a:extLst>
          </p:cNvPr>
          <p:cNvSpPr txBox="1"/>
          <p:nvPr/>
        </p:nvSpPr>
        <p:spPr>
          <a:xfrm>
            <a:off x="6812973" y="5874327"/>
            <a:ext cx="1371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Eric Chan, CC BY 2.0 &lt;https://creativecommons.org/licenses/by/2.0&gt;, via Wikimedia Commons</a:t>
            </a:r>
          </a:p>
        </p:txBody>
      </p:sp>
      <p:pic>
        <p:nvPicPr>
          <p:cNvPr id="9" name="Immagine 8" descr="Immagine che contiene testo, elettronica, calcolatore, abaco&#10;&#10;Descrizione generata automaticamente">
            <a:extLst>
              <a:ext uri="{FF2B5EF4-FFF2-40B4-BE49-F238E27FC236}">
                <a16:creationId xmlns:a16="http://schemas.microsoft.com/office/drawing/2014/main" id="{24E60ACE-FB87-7122-368B-CBCDE2DF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06" y="1958687"/>
            <a:ext cx="3305715" cy="40697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3F510D-8354-9F06-9CDD-393DBA44A014}"/>
              </a:ext>
            </a:extLst>
          </p:cNvPr>
          <p:cNvSpPr txBox="1"/>
          <p:nvPr/>
        </p:nvSpPr>
        <p:spPr>
          <a:xfrm>
            <a:off x="6812973" y="4689764"/>
            <a:ext cx="15482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/>
              </a:rPr>
              <a:t>John L. Hennessy</a:t>
            </a:r>
            <a:endParaRPr lang="en-US" sz="2400" b="0" dirty="0">
              <a:latin typeface="Corbe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833F097-F713-0398-D20F-0E4436CDFA1B}"/>
              </a:ext>
            </a:extLst>
          </p:cNvPr>
          <p:cNvSpPr txBox="1"/>
          <p:nvPr/>
        </p:nvSpPr>
        <p:spPr>
          <a:xfrm>
            <a:off x="6812972" y="2247900"/>
            <a:ext cx="15482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/>
              </a:rPr>
              <a:t>David A. Patterson</a:t>
            </a:r>
            <a:endParaRPr lang="it-IT" dirty="0"/>
          </a:p>
        </p:txBody>
      </p:sp>
      <p:sp>
        <p:nvSpPr>
          <p:cNvPr id="12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592481"/>
            <a:ext cx="6084094" cy="11426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AN ISA FOR </a:t>
            </a:r>
            <a:r>
              <a:rPr lang="it-IT" sz="3600" u="sng" dirty="0">
                <a:solidFill>
                  <a:srgbClr val="1F294A"/>
                </a:solidFill>
                <a:latin typeface="Corbel"/>
              </a:rPr>
              <a:t>LEARNING </a:t>
            </a:r>
            <a:r>
              <a:rPr lang="it-IT" sz="3600" dirty="0">
                <a:solidFill>
                  <a:srgbClr val="1F294A"/>
                </a:solidFill>
                <a:latin typeface="Corbel"/>
              </a:rPr>
              <a:t>COMPUTER ARCHITECTURES</a:t>
            </a:r>
            <a:endParaRPr lang="it-IT" sz="4000" dirty="0"/>
          </a:p>
        </p:txBody>
      </p:sp>
      <p:sp>
        <p:nvSpPr>
          <p:cNvPr id="14" name="CasellaDiTesto 14">
            <a:extLst>
              <a:ext uri="{FF2B5EF4-FFF2-40B4-BE49-F238E27FC236}">
                <a16:creationId xmlns:a16="http://schemas.microsoft.com/office/drawing/2014/main" id="{67D0AC92-FA93-B079-0CDA-60E2B030B7A6}"/>
              </a:ext>
            </a:extLst>
          </p:cNvPr>
          <p:cNvSpPr txBox="1"/>
          <p:nvPr/>
        </p:nvSpPr>
        <p:spPr>
          <a:xfrm>
            <a:off x="714720" y="6022195"/>
            <a:ext cx="3684226" cy="219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27987799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60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0" y="2782513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CHERRY ON TOP: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MODERNIZING THE BUILD SYSTEM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4370520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61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46194" y="117965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WHY DO THIS?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-246195" y="2501034"/>
            <a:ext cx="9261546" cy="2753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Latest GWT and </a:t>
            </a:r>
            <a:r>
              <a:rPr lang="en-US" sz="4000" dirty="0" err="1">
                <a:solidFill>
                  <a:srgbClr val="1F294A"/>
                </a:solidFill>
                <a:latin typeface="Corbel"/>
              </a:rPr>
              <a:t>AceGWT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support Maven</a:t>
            </a:r>
            <a:br>
              <a:rPr lang="en-US" sz="4000" u="sng" dirty="0">
                <a:solidFill>
                  <a:srgbClr val="1F294A"/>
                </a:solidFill>
                <a:latin typeface="Corbel"/>
              </a:rPr>
            </a:br>
            <a:endParaRPr lang="en-US" sz="4000" u="sng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Much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easier to include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if project also supports 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92305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62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46194" y="106535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TRICKLE-DOWN EFFECT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-121504" y="2158134"/>
            <a:ext cx="9261546" cy="3625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Libraries are managed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automatically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Project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decoupled from Eclipse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can use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other IDEs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or even terminal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Can use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Java 21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GWT 2.11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More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configurable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builds</a:t>
            </a:r>
          </a:p>
        </p:txBody>
      </p:sp>
    </p:spTree>
    <p:extLst>
      <p:ext uri="{BB962C8B-B14F-4D97-AF65-F5344CB8AC3E}">
        <p14:creationId xmlns:p14="http://schemas.microsoft.com/office/powerpoint/2010/main" val="3829283897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63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74769" y="22282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CONCLUSIONS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1455" y="1945986"/>
            <a:ext cx="9261546" cy="4112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Arm's LEGv8 simulator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finally working</a:t>
            </a:r>
            <a:endParaRPr lang="it-IT" u="sng" dirty="0">
              <a:solidFill>
                <a:srgbClr val="1F294A"/>
              </a:solidFill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Only one to implement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every LEGv8 instruction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Can now be developed with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modern tools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set-up and build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in seconds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much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 easier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163768685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64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57344" y="626455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THANK YOU FOR </a:t>
            </a: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YOUR ATTENTION</a:t>
            </a:r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id="{C056AC2B-F8ED-4C3C-8A41-DECCB873BE20}"/>
              </a:ext>
            </a:extLst>
          </p:cNvPr>
          <p:cNvSpPr txBox="1"/>
          <p:nvPr/>
        </p:nvSpPr>
        <p:spPr>
          <a:xfrm>
            <a:off x="-181170" y="2264754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  <a:hlinkClick r:id="rId2"/>
              </a:rPr>
              <a:t>THESIS AVAILABLE HERE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10" name="CasellaDiTesto 4">
            <a:extLst>
              <a:ext uri="{FF2B5EF4-FFF2-40B4-BE49-F238E27FC236}">
                <a16:creationId xmlns:a16="http://schemas.microsoft.com/office/drawing/2014/main" id="{DD54814B-BB92-E14F-C452-0A7750492FB4}"/>
              </a:ext>
            </a:extLst>
          </p:cNvPr>
          <p:cNvSpPr txBox="1"/>
          <p:nvPr/>
        </p:nvSpPr>
        <p:spPr>
          <a:xfrm>
            <a:off x="-181170" y="3341079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  <a:hlinkClick r:id="rId3"/>
              </a:rPr>
              <a:t>SIMULATOR AVAILABLE HERE</a:t>
            </a:r>
            <a:endParaRPr lang="it-IT" dirty="0"/>
          </a:p>
        </p:txBody>
      </p:sp>
      <p:pic>
        <p:nvPicPr>
          <p:cNvPr id="2" name="Immagine 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8E2744ED-5236-E0D3-21B5-6D7DBBC4C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5905500"/>
            <a:ext cx="1828800" cy="981075"/>
          </a:xfrm>
          <a:prstGeom prst="rect">
            <a:avLst/>
          </a:prstGeom>
        </p:spPr>
      </p:pic>
      <p:sp>
        <p:nvSpPr>
          <p:cNvPr id="3" name="CasellaDiTesto 4">
            <a:extLst>
              <a:ext uri="{FF2B5EF4-FFF2-40B4-BE49-F238E27FC236}">
                <a16:creationId xmlns:a16="http://schemas.microsoft.com/office/drawing/2014/main" id="{9918FBEB-C816-C0AA-B5A7-300EC8FEF88A}"/>
              </a:ext>
            </a:extLst>
          </p:cNvPr>
          <p:cNvSpPr txBox="1"/>
          <p:nvPr/>
        </p:nvSpPr>
        <p:spPr>
          <a:xfrm>
            <a:off x="647505" y="6160479"/>
            <a:ext cx="9261546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2800" dirty="0">
                <a:solidFill>
                  <a:srgbClr val="1F294A"/>
                </a:solidFill>
                <a:latin typeface="Corbel"/>
              </a:rPr>
              <a:t>: </a:t>
            </a:r>
            <a:r>
              <a:rPr lang="en-US" sz="2800" dirty="0">
                <a:solidFill>
                  <a:srgbClr val="1F294A"/>
                </a:solidFill>
                <a:latin typeface="Corbel"/>
                <a:hlinkClick r:id="rId5"/>
              </a:rPr>
              <a:t>simdeistud</a:t>
            </a:r>
            <a:endParaRPr lang="en-US" sz="2800" dirty="0" err="1">
              <a:solidFill>
                <a:srgbClr val="1F29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022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152334" y="2042282"/>
            <a:ext cx="8832272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simple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it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can be...</a:t>
            </a:r>
            <a:br>
              <a:rPr lang="it-IT" dirty="0">
                <a:solidFill>
                  <a:srgbClr val="1F294A"/>
                </a:solidFill>
                <a:latin typeface="Corbel"/>
              </a:rPr>
            </a:br>
            <a:endParaRPr lang="it-IT" dirty="0"/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>
                <a:solidFill>
                  <a:srgbClr val="1F294A"/>
                </a:solidFill>
                <a:latin typeface="Corbel"/>
              </a:rPr>
              <a:t>…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but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with a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modern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 design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u="sng" dirty="0"/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 err="1">
                <a:solidFill>
                  <a:srgbClr val="1F294A"/>
                </a:solidFill>
                <a:latin typeface="Corbel"/>
              </a:rPr>
              <a:t>Heavily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inspired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by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ARMv8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almost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a "subset"</a:t>
            </a:r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THE DESIGN PHILOSOPHY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2158598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665955" y="2638059"/>
            <a:ext cx="8832272" cy="2631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64-bit addresses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dirty="0">
              <a:solidFill>
                <a:srgbClr val="1F294A"/>
              </a:solidFill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Harvard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model</a:t>
            </a:r>
            <a:endParaRPr lang="en-US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endParaRPr lang="it-IT" dirty="0">
              <a:solidFill>
                <a:srgbClr val="1F294A"/>
              </a:solidFill>
              <a:latin typeface="Corbel"/>
            </a:endParaRPr>
          </a:p>
        </p:txBody>
      </p:sp>
      <p:pic>
        <p:nvPicPr>
          <p:cNvPr id="3" name="Immagine 2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A9EDA498-45A5-71F8-7A9E-A5482211A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2" t="10140" r="45717" b="1739"/>
          <a:stretch/>
        </p:blipFill>
        <p:spPr>
          <a:xfrm>
            <a:off x="4860324" y="2246260"/>
            <a:ext cx="3863547" cy="2924433"/>
          </a:xfrm>
          <a:prstGeom prst="rect">
            <a:avLst/>
          </a:prstGeom>
          <a:ln w="28575">
            <a:solidFill>
              <a:srgbClr val="1B355E"/>
            </a:solidFill>
          </a:ln>
        </p:spPr>
      </p:pic>
      <p:sp>
        <p:nvSpPr>
          <p:cNvPr id="6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THE MEMORY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9420295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311728" y="1644549"/>
            <a:ext cx="8832272" cy="3836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endParaRPr lang="it-IT" u="sng" dirty="0">
              <a:solidFill>
                <a:srgbClr val="1F294A"/>
              </a:solidFill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64-bit "X" integer registers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u="sng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64-bit "D" floating-point registers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u="sng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32-bit "S" floating-point "registers"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THE REGISTERS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8186788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">
  <a:themeElements>
    <a:clrScheme name="New_Template">
      <a:dk1>
        <a:srgbClr val="5B5854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2B5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zione_UniTS_16-9_120421.pptx" id="{4D7A95C4-531D-BE42-BC6B-1E71934F33DA}" vid="{47BDCCF5-F9D7-384C-B997-FF2F6EAC592C}"/>
    </a:ext>
  </a:extLst>
</a:theme>
</file>

<file path=ppt/theme/theme2.xml><?xml version="1.0" encoding="utf-8"?>
<a:theme xmlns:a="http://schemas.openxmlformats.org/drawingml/2006/main" name="New_Template">
  <a:themeElements>
    <a:clrScheme name="New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2B5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</Template>
  <TotalTime>260</TotalTime>
  <Words>1321</Words>
  <Application>Microsoft Office PowerPoint</Application>
  <PresentationFormat>Presentazione su schermo (4:3)</PresentationFormat>
  <Paragraphs>334</Paragraphs>
  <Slides>64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64</vt:i4>
      </vt:variant>
    </vt:vector>
  </HeadingPairs>
  <TitlesOfParts>
    <vt:vector size="65" baseType="lpstr">
      <vt:lpstr>New_Template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Massimo Cortesi</dc:creator>
  <cp:keywords/>
  <dc:description/>
  <cp:lastModifiedBy>SIMONE DEIANA</cp:lastModifiedBy>
  <cp:revision>2580</cp:revision>
  <dcterms:created xsi:type="dcterms:W3CDTF">2021-04-13T15:44:38Z</dcterms:created>
  <dcterms:modified xsi:type="dcterms:W3CDTF">2024-09-01T15:05:43Z</dcterms:modified>
  <cp:category/>
</cp:coreProperties>
</file>