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365" r:id="rId17"/>
    <p:sldId id="364" r:id="rId18"/>
    <p:sldId id="363" r:id="rId19"/>
    <p:sldId id="362" r:id="rId20"/>
    <p:sldId id="292" r:id="rId21"/>
    <p:sldId id="297" r:id="rId22"/>
    <p:sldId id="286" r:id="rId23"/>
    <p:sldId id="299" r:id="rId24"/>
    <p:sldId id="302" r:id="rId25"/>
    <p:sldId id="303" r:id="rId26"/>
    <p:sldId id="304" r:id="rId27"/>
    <p:sldId id="305" r:id="rId28"/>
    <p:sldId id="298" r:id="rId29"/>
    <p:sldId id="306" r:id="rId30"/>
    <p:sldId id="335" r:id="rId31"/>
    <p:sldId id="313" r:id="rId32"/>
    <p:sldId id="308" r:id="rId33"/>
    <p:sldId id="312" r:id="rId34"/>
    <p:sldId id="311" r:id="rId35"/>
    <p:sldId id="310" r:id="rId36"/>
    <p:sldId id="366" r:id="rId37"/>
    <p:sldId id="323" r:id="rId38"/>
    <p:sldId id="314" r:id="rId39"/>
    <p:sldId id="319" r:id="rId40"/>
    <p:sldId id="320" r:id="rId41"/>
    <p:sldId id="321" r:id="rId42"/>
    <p:sldId id="322" r:id="rId43"/>
    <p:sldId id="367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36" r:id="rId52"/>
    <p:sldId id="360" r:id="rId53"/>
    <p:sldId id="361" r:id="rId54"/>
    <p:sldId id="373" r:id="rId55"/>
    <p:sldId id="374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6" r:id="rId66"/>
    <p:sldId id="387" r:id="rId67"/>
    <p:sldId id="388" r:id="rId68"/>
    <p:sldId id="375" r:id="rId6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4CDC3-E6DB-B452-348F-311C653E32FE}" v="170" dt="2024-08-28T06:54:27.398"/>
    <p1510:client id="{48F9B951-E571-C897-13C3-D525BC47D5CC}" v="7686" dt="2024-08-26T07:45:36.908"/>
    <p1510:client id="{8E14FA98-01B8-D170-D031-89F02CB3164D}" v="1377" dt="2024-08-26T08:17:29.509"/>
    <p1510:client id="{A127B89E-6027-1C48-10B1-69EAA257623F}" v="1" dt="2024-08-26T13:31:14.397"/>
    <p1510:client id="{B01CBBF7-78EB-4E5F-ED99-A21829AF5FB3}" v="184" dt="2024-08-27T13:09:18.9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A85E8-5240-4D3C-B1C1-9303B87B6E0A}" type="pres">
      <dgm:prSet presAssocID="{62BE72D9-4F35-4E43-8474-3467F7E67D0A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EF7E7EF-4696-4F98-9204-3B3B7E870451}" type="pres">
      <dgm:prSet presAssocID="{62BE72D9-4F35-4E43-8474-3467F7E67D0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=""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=""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30 August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=""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=""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 smtClean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 smtClean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 smtClean="0">
                <a:solidFill>
                  <a:srgbClr val="1F294A"/>
                </a:solidFill>
                <a:latin typeface="Corbel"/>
              </a:rPr>
            </a:br>
            <a:r>
              <a:rPr lang="it-IT" dirty="0" smtClean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dirty="0" smtClean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 smtClean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=""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=""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=""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=""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=""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=""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=""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=""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=""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606136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FETCH</a:t>
            </a:r>
            <a:endParaRPr lang="it-IT" dirty="0"/>
          </a:p>
        </p:txBody>
      </p:sp>
      <p:sp>
        <p:nvSpPr>
          <p:cNvPr id="40" name="CasellaDiTesto 14">
            <a:extLst>
              <a:ext uri="{FF2B5EF4-FFF2-40B4-BE49-F238E27FC236}">
                <a16:creationId xmlns=""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91591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=""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638550" y="3926780"/>
            <a:ext cx="1990725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3492211" y="27535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DECODE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98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=""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EXECUTE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98587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=""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MEMORY ACCESS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63216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=""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=""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="" xmlns:a16="http://schemas.microsoft.com/office/drawing/2014/main" id="{73DF6917-649F-5030-CFA0-476FEB0225B8}"/>
              </a:ext>
            </a:extLst>
          </p:cNvPr>
          <p:cNvSpPr/>
          <p:nvPr/>
        </p:nvSpPr>
        <p:spPr>
          <a:xfrm>
            <a:off x="4238625" y="6212780"/>
            <a:ext cx="4152900" cy="5474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E6CB94BB-FC06-CD30-E36D-5DBEBB8A292B}"/>
              </a:ext>
            </a:extLst>
          </p:cNvPr>
          <p:cNvSpPr txBox="1"/>
          <p:nvPr/>
        </p:nvSpPr>
        <p:spPr>
          <a:xfrm>
            <a:off x="4240356" y="5101935"/>
            <a:ext cx="3906981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WRITE BACK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="" xmlns:a16="http://schemas.microsoft.com/office/drawing/2014/main" id="{CE37EBBE-668E-CFE7-D5B5-B67C1426E9FF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22030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=""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=""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=""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=""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=""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960491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=""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2477564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GOOD!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672763" y="37764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1F294A"/>
                </a:solidFill>
                <a:latin typeface="Corbel"/>
              </a:rPr>
              <a:t>IT'S INCOMPLETE AND 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BROKEN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=""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2005271" y="52935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BAD!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405196" y="845325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=""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=""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=""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=""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=""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=""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=""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=""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=""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=""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=""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=""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=""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=""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=""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=""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754898" y="942307"/>
            <a:ext cx="78444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FLAGS ARE SET WRONG!</a:t>
            </a:r>
            <a:endParaRPr lang="it-IT"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="" xmlns:a16="http://schemas.microsoft.com/office/drawing/2014/main" id="{DED8F651-F0F4-F641-57FB-FDE294B7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" t="60000" r="39242" b="23905"/>
          <a:stretch/>
        </p:blipFill>
        <p:spPr>
          <a:xfrm>
            <a:off x="1086354" y="2872570"/>
            <a:ext cx="6966761" cy="695677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C5CE2DA-E02B-2B07-ED9E-7E88141D1614}"/>
              </a:ext>
            </a:extLst>
          </p:cNvPr>
          <p:cNvSpPr txBox="1"/>
          <p:nvPr/>
        </p:nvSpPr>
        <p:spPr>
          <a:xfrm>
            <a:off x="1025236" y="2040082"/>
            <a:ext cx="72294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SHOULD BE</a:t>
            </a:r>
            <a:endParaRPr lang="it-IT" dirty="0"/>
          </a:p>
        </p:txBody>
      </p:sp>
      <p:pic>
        <p:nvPicPr>
          <p:cNvPr id="10" name="Immagine 9" descr="Immagine che contiene testo, schermata, schermo, software&#10;&#10;Descrizione generata automaticamente">
            <a:extLst>
              <a:ext uri="{FF2B5EF4-FFF2-40B4-BE49-F238E27FC236}">
                <a16:creationId xmlns="" xmlns:a16="http://schemas.microsoft.com/office/drawing/2014/main" id="{2013E05B-D64D-7B4C-F7B8-D5A91A6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188" t="78335" r="1392" b="15723"/>
          <a:stretch/>
        </p:blipFill>
        <p:spPr>
          <a:xfrm>
            <a:off x="1024226" y="4642641"/>
            <a:ext cx="7105094" cy="700928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5039157B-308F-9220-F259-51E7B8808050}"/>
              </a:ext>
            </a:extLst>
          </p:cNvPr>
          <p:cNvSpPr txBox="1"/>
          <p:nvPr/>
        </p:nvSpPr>
        <p:spPr>
          <a:xfrm>
            <a:off x="2076450" y="3814330"/>
            <a:ext cx="499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ARE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4DC834AA-0B98-31AE-0D0E-8ECF7D9630F0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B8DD010D-7D06-0385-F9B1-2F098F6800D6}"/>
              </a:ext>
            </a:extLst>
          </p:cNvPr>
          <p:cNvSpPr txBox="1"/>
          <p:nvPr/>
        </p:nvSpPr>
        <p:spPr>
          <a:xfrm>
            <a:off x="173181" y="5531427"/>
            <a:ext cx="87985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¬(Z=0 ∧ N=V) = ¬(TRUE ∧ TRUE) = FALSE</a:t>
            </a:r>
            <a:endParaRPr lang="it-IT" sz="4000">
              <a:solidFill>
                <a:srgbClr val="FF0000"/>
              </a:solidFill>
              <a:highlight>
                <a:srgbClr val="FFFF0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701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=""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=""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=""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="" xmlns:a16="http://schemas.microsoft.com/office/drawing/2014/main" id="{4DC56EBF-D794-29A2-F079-47B05944A824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="" xmlns:a16="http://schemas.microsoft.com/office/drawing/2014/main" id="{AA6DE3C1-2B8D-941A-9114-EBA9F6DF209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0x4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=""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8" name="CasellaDiTesto 10">
            <a:extLst>
              <a:ext uri="{FF2B5EF4-FFF2-40B4-BE49-F238E27FC236}">
                <a16:creationId xmlns="" xmlns:a16="http://schemas.microsoft.com/office/drawing/2014/main" id="{56DC1368-A3F5-A31D-08B9-F2DB50CD2299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=""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="" xmlns:a16="http://schemas.microsoft.com/office/drawing/2014/main" id="{2AA0D217-7B6C-A61A-3485-70C723073DD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0x10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=""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=""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=""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SHOULD GO HERE!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="" xmlns:a16="http://schemas.microsoft.com/office/drawing/2014/main" id="{05839E29-BEF7-FC11-3D52-BEA0C0B0E1CB}"/>
              </a:ext>
            </a:extLst>
          </p:cNvPr>
          <p:cNvSpPr/>
          <p:nvPr/>
        </p:nvSpPr>
        <p:spPr>
          <a:xfrm>
            <a:off x="1305825" y="2674932"/>
            <a:ext cx="978408" cy="4846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="" xmlns:a16="http://schemas.microsoft.com/office/drawing/2014/main" id="{8215C527-965B-F74D-C54B-FC07F1B4E572}"/>
              </a:ext>
            </a:extLst>
          </p:cNvPr>
          <p:cNvSpPr txBox="1"/>
          <p:nvPr/>
        </p:nvSpPr>
        <p:spPr>
          <a:xfrm>
            <a:off x="5186620" y="2621303"/>
            <a:ext cx="7653986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3600" dirty="0">
                <a:solidFill>
                  <a:srgbClr val="FF0000"/>
                </a:solidFill>
                <a:latin typeface="Corbel"/>
              </a:rPr>
              <a:t>ADDRESS: </a:t>
            </a:r>
            <a:r>
              <a:rPr lang="it-IT" sz="3600" dirty="0">
                <a:solidFill>
                  <a:srgbClr val="FF0000"/>
                </a:solidFill>
                <a:latin typeface="Consolas"/>
              </a:rPr>
              <a:t>0x8</a:t>
            </a:r>
            <a:r>
              <a:rPr lang="it-IT" sz="3600" dirty="0">
                <a:solidFill>
                  <a:srgbClr val="FF0000"/>
                </a:solidFill>
                <a:latin typeface="Corbel"/>
              </a:rPr>
              <a:t> </a:t>
            </a:r>
            <a:endParaRPr lang="it-IT" sz="3600">
              <a:solidFill>
                <a:srgbClr val="FF0000"/>
              </a:solidFill>
            </a:endParaRPr>
          </a:p>
        </p:txBody>
      </p:sp>
      <p:sp>
        <p:nvSpPr>
          <p:cNvPr id="12" name="CasellaDiTesto 10">
            <a:extLst>
              <a:ext uri="{FF2B5EF4-FFF2-40B4-BE49-F238E27FC236}">
                <a16:creationId xmlns="" xmlns:a16="http://schemas.microsoft.com/office/drawing/2014/main" id="{70529E91-179D-716C-CDB9-8036E85D215C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4822401C-E74C-A9CC-2C86-2B22AE80FC22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465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 smtClean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</a:t>
            </a:r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=""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1991396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=""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=""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Need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engineer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where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they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are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needed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Configure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project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=""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=""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=""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8409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en-US" sz="4000" u="sng" dirty="0" smtClean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</a:t>
            </a:r>
            <a:r>
              <a:rPr lang="en-US" sz="4000" dirty="0" smtClean="0">
                <a:solidFill>
                  <a:srgbClr val="1F294A"/>
                </a:solidFill>
                <a:latin typeface="Corbel"/>
              </a:rPr>
              <a:t>instructions</a:t>
            </a:r>
            <a:br>
              <a:rPr lang="en-US" sz="4000" dirty="0" smtClean="0">
                <a:solidFill>
                  <a:srgbClr val="1F294A"/>
                </a:solidFill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UMULH: A CASE STUDY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355561"/>
            <a:ext cx="9261546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Takes two 64-bit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integer values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Extends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them to 128 bits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Performs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product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Saves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higher 64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Product of 64-bit integers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truncated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060286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multiplication, take the higher bits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CAN'T SEE THE STACK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2393661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Fundamental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complex programs (now we can write them)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understanding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Visible in most simulators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=""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62074"/>
            <a:ext cx="5953125" cy="3667276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=""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9217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INTEGER REGISTERS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=""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=""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=""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=""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=""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=""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=""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=""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(FADDD, FDIVS,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93636"/>
            <a:ext cx="8699571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IEEE-754 with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float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types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arithmetical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operations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Straight forward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0427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(LDURS, STURD,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74586"/>
            <a:ext cx="8699571" cy="4856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uses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long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values to store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 memory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exising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longs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int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raw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Java 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Double.longBitsToDouble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Double.doubleToLongBits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 to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convert before memory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5994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  <a:endParaRPr lang="it-IT" dirty="0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(FCMPS, FCMPD)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869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=""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90010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=""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117546" y="998646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lvl="1"/>
            <a:r>
              <a:rPr lang="en-US" sz="4000" dirty="0" smtClean="0">
                <a:solidFill>
                  <a:srgbClr val="1F294A"/>
                </a:solidFill>
                <a:latin typeface="Corbel"/>
              </a:rPr>
              <a:t>SHOWING THE REGISTERS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="" xmlns:a16="http://schemas.microsoft.com/office/drawing/2014/main" id="{49FCE697-1599-F784-922C-897D4FBB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1" y="2356072"/>
            <a:ext cx="8905875" cy="76536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1" name="Immagine 10" descr="Immagine che contiene testo, Carattere, schermata, Elementi grafici&#10;&#10;Descrizione generata automaticamente">
            <a:extLst>
              <a:ext uri="{FF2B5EF4-FFF2-40B4-BE49-F238E27FC236}">
                <a16:creationId xmlns="" xmlns:a16="http://schemas.microsoft.com/office/drawing/2014/main" id="{CB192A43-8533-FA4C-2A58-E215016B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1" y="3991709"/>
            <a:ext cx="8905875" cy="82961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</p:spTree>
    <p:extLst>
      <p:ext uri="{BB962C8B-B14F-4D97-AF65-F5344CB8AC3E}">
        <p14:creationId xmlns:p14="http://schemas.microsoft.com/office/powerpoint/2010/main" val="2993573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=""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=""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89910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INTEGRATING MAVEN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1898361"/>
            <a:ext cx="9261546" cy="424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Integrated Maven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into the simulator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Java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To develop, download the code and run </a:t>
            </a:r>
            <a:r>
              <a:rPr lang="en-US" sz="4000" i="1" dirty="0" err="1">
                <a:solidFill>
                  <a:srgbClr val="1F294A"/>
                </a:solidFill>
                <a:latin typeface="Corbel"/>
              </a:rPr>
              <a:t>mvn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 package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That's it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every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=""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1283680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=""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14495" y="332202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=""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14495" y="43983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 smtClean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 smtClean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=""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=""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registers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registers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=""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259</TotalTime>
  <Words>1473</Words>
  <Application>Microsoft Office PowerPoint</Application>
  <PresentationFormat>On-screen Show (4:3)</PresentationFormat>
  <Paragraphs>359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Arial,Sans-Serif</vt:lpstr>
      <vt:lpstr>Avenir LT Std 35 Light</vt:lpstr>
      <vt:lpstr>Avenir LT Std 55 Roman</vt:lpstr>
      <vt:lpstr>Avenir LT Std 85 Heavy</vt:lpstr>
      <vt:lpstr>AvenirLTStd-Medium</vt:lpstr>
      <vt:lpstr>Calibri</vt:lpstr>
      <vt:lpstr>Consolas</vt:lpstr>
      <vt:lpstr>Corbel</vt:lpstr>
      <vt:lpstr>Helvetica</vt:lpstr>
      <vt:lpstr>Helvetica Neue</vt:lpstr>
      <vt:lpstr>New_Template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2347</cp:revision>
  <dcterms:created xsi:type="dcterms:W3CDTF">2021-04-13T15:44:38Z</dcterms:created>
  <dcterms:modified xsi:type="dcterms:W3CDTF">2024-08-30T08:31:50Z</dcterms:modified>
  <cp:category/>
</cp:coreProperties>
</file>