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275" r:id="rId3"/>
    <p:sldId id="390" r:id="rId4"/>
    <p:sldId id="391" r:id="rId5"/>
    <p:sldId id="385" r:id="rId6"/>
    <p:sldId id="277" r:id="rId7"/>
    <p:sldId id="285" r:id="rId8"/>
    <p:sldId id="393" r:id="rId9"/>
    <p:sldId id="392" r:id="rId10"/>
    <p:sldId id="394" r:id="rId11"/>
    <p:sldId id="296" r:id="rId12"/>
    <p:sldId id="291" r:id="rId13"/>
    <p:sldId id="295" r:id="rId14"/>
    <p:sldId id="294" r:id="rId15"/>
    <p:sldId id="293" r:id="rId16"/>
    <p:sldId id="297" r:id="rId17"/>
    <p:sldId id="286" r:id="rId18"/>
    <p:sldId id="299" r:id="rId19"/>
    <p:sldId id="302" r:id="rId20"/>
    <p:sldId id="303" r:id="rId21"/>
    <p:sldId id="304" r:id="rId22"/>
    <p:sldId id="305" r:id="rId23"/>
    <p:sldId id="298" r:id="rId24"/>
    <p:sldId id="306" r:id="rId25"/>
    <p:sldId id="335" r:id="rId26"/>
    <p:sldId id="313" r:id="rId27"/>
    <p:sldId id="308" r:id="rId28"/>
    <p:sldId id="312" r:id="rId29"/>
    <p:sldId id="311" r:id="rId30"/>
    <p:sldId id="310" r:id="rId31"/>
    <p:sldId id="366" r:id="rId32"/>
    <p:sldId id="323" r:id="rId33"/>
    <p:sldId id="314" r:id="rId34"/>
    <p:sldId id="319" r:id="rId35"/>
    <p:sldId id="320" r:id="rId36"/>
    <p:sldId id="321" r:id="rId37"/>
    <p:sldId id="322" r:id="rId38"/>
    <p:sldId id="367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36" r:id="rId47"/>
    <p:sldId id="360" r:id="rId48"/>
    <p:sldId id="361" r:id="rId49"/>
    <p:sldId id="373" r:id="rId50"/>
    <p:sldId id="374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6" r:id="rId61"/>
    <p:sldId id="387" r:id="rId62"/>
    <p:sldId id="388" r:id="rId63"/>
    <p:sldId id="375" r:id="rId6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1pPr>
    <a:lvl2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2pPr>
    <a:lvl3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3pPr>
    <a:lvl4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4pPr>
    <a:lvl5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5pPr>
    <a:lvl6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6pPr>
    <a:lvl7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7pPr>
    <a:lvl8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8pPr>
    <a:lvl9pPr marL="0" marR="0" indent="0" algn="ctr" defTabSz="6477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500" b="0" i="0" u="none" strike="noStrike" cap="none" spc="0" normalizeH="0" baseline="0">
        <a:ln>
          <a:noFill/>
        </a:ln>
        <a:solidFill>
          <a:srgbClr val="5B5854"/>
        </a:solidFill>
        <a:effectLst/>
        <a:uFillTx/>
        <a:latin typeface="Avenir LT Std 85 Heavy"/>
        <a:ea typeface="Avenir LT Std 85 Heavy"/>
        <a:cs typeface="Avenir LT Std 85 Heavy"/>
        <a:sym typeface="Avenir LT Std 85 Heavy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915" userDrawn="1">
          <p15:clr>
            <a:srgbClr val="A4A3A4"/>
          </p15:clr>
        </p15:guide>
        <p15:guide id="4" orient="horz" pos="4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94A"/>
    <a:srgbClr val="1B3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4CDC3-E6DB-B452-348F-311C653E32FE}" v="170" dt="2024-08-28T06:54:27.398"/>
    <p1510:client id="{48F9B951-E571-C897-13C3-D525BC47D5CC}" v="7686" dt="2024-08-26T07:45:36.908"/>
    <p1510:client id="{8E14FA98-01B8-D170-D031-89F02CB3164D}" v="1377" dt="2024-08-26T08:17:29.509"/>
    <p1510:client id="{A127B89E-6027-1C48-10B1-69EAA257623F}" v="1" dt="2024-08-26T13:31:14.397"/>
    <p1510:client id="{B01CBBF7-78EB-4E5F-ED99-A21829AF5FB3}" v="184" dt="2024-08-27T13:09:18.9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5B5854"/>
              </a:solidFill>
              <a:prstDash val="solid"/>
              <a:round/>
            </a:ln>
          </a:left>
          <a:right>
            <a:ln w="12700" cap="flat">
              <a:solidFill>
                <a:srgbClr val="5B5854"/>
              </a:solidFill>
              <a:prstDash val="solid"/>
              <a:round/>
            </a:ln>
          </a:right>
          <a:top>
            <a:ln w="12700" cap="flat">
              <a:solidFill>
                <a:srgbClr val="5B5854"/>
              </a:solidFill>
              <a:prstDash val="solid"/>
              <a:round/>
            </a:ln>
          </a:top>
          <a:bottom>
            <a:ln w="127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solidFill>
                <a:srgbClr val="5B5854"/>
              </a:solidFill>
              <a:prstDash val="solid"/>
              <a:round/>
            </a:ln>
          </a:insideH>
          <a:insideV>
            <a:ln w="12700" cap="flat">
              <a:solidFill>
                <a:srgbClr val="5B5854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4DAE0"/>
          </a:solidFill>
        </a:fill>
      </a:tcStyle>
    </a:wholeTbl>
    <a:band2H>
      <a:tcTxStyle/>
      <a:tcStyle>
        <a:tcBdr/>
        <a:fill>
          <a:solidFill>
            <a:srgbClr val="EBEDF0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DE0D3"/>
          </a:solidFill>
        </a:fill>
      </a:tcStyle>
    </a:wholeTbl>
    <a:band2H>
      <a:tcTxStyle/>
      <a:tcStyle>
        <a:tcBdr/>
        <a:fill>
          <a:solidFill>
            <a:srgbClr val="EFF0EA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8D6DD"/>
          </a:solidFill>
        </a:fill>
      </a:tcStyle>
    </a:wholeTbl>
    <a:band2H>
      <a:tcTxStyle/>
      <a:tcStyle>
        <a:tcBdr/>
        <a:fill>
          <a:solidFill>
            <a:srgbClr val="ECECEF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072B5B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5B585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72B5B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B5854"/>
              </a:solidFill>
              <a:prstDash val="solid"/>
              <a:round/>
            </a:ln>
          </a:top>
          <a:bottom>
            <a:ln w="25400" cap="flat">
              <a:solidFill>
                <a:srgbClr val="5B585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Avenir LT Std 85 Heavy"/>
          <a:ea typeface="Avenir LT Std 85 Heavy"/>
          <a:cs typeface="Avenir LT Std 85 Heavy"/>
        </a:font>
        <a:srgbClr val="5B5854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D0D0CF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Col>
    <a:la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38100" cap="flat">
              <a:solidFill>
                <a:srgbClr val="072B5B"/>
              </a:solidFill>
              <a:prstDash val="solid"/>
              <a:round/>
            </a:ln>
          </a:top>
          <a:bottom>
            <a:ln w="127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lastRow>
    <a:firstRow>
      <a:tcTxStyle b="on" i="off">
        <a:font>
          <a:latin typeface="AvenirLTStd-Heavy"/>
          <a:ea typeface="AvenirLTStd-Heavy"/>
          <a:cs typeface="AvenirLTStd-Heavy"/>
        </a:font>
        <a:srgbClr val="072B5B"/>
      </a:tcTxStyle>
      <a:tcStyle>
        <a:tcBdr>
          <a:left>
            <a:ln w="12700" cap="flat">
              <a:solidFill>
                <a:srgbClr val="072B5B"/>
              </a:solidFill>
              <a:prstDash val="solid"/>
              <a:round/>
            </a:ln>
          </a:left>
          <a:right>
            <a:ln w="12700" cap="flat">
              <a:solidFill>
                <a:srgbClr val="072B5B"/>
              </a:solidFill>
              <a:prstDash val="solid"/>
              <a:round/>
            </a:ln>
          </a:right>
          <a:top>
            <a:ln w="12700" cap="flat">
              <a:solidFill>
                <a:srgbClr val="072B5B"/>
              </a:solidFill>
              <a:prstDash val="solid"/>
              <a:round/>
            </a:ln>
          </a:top>
          <a:bottom>
            <a:ln w="38100" cap="flat">
              <a:solidFill>
                <a:srgbClr val="072B5B"/>
              </a:solidFill>
              <a:prstDash val="solid"/>
              <a:round/>
            </a:ln>
          </a:bottom>
          <a:insideH>
            <a:ln w="12700" cap="flat">
              <a:solidFill>
                <a:srgbClr val="072B5B"/>
              </a:solidFill>
              <a:prstDash val="solid"/>
              <a:round/>
            </a:ln>
          </a:insideH>
          <a:insideV>
            <a:ln w="12700" cap="flat">
              <a:solidFill>
                <a:srgbClr val="072B5B"/>
              </a:solidFill>
              <a:prstDash val="solid"/>
              <a:round/>
            </a:ln>
          </a:insideV>
        </a:tcBdr>
        <a:fill>
          <a:solidFill>
            <a:srgbClr val="5B585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7"/>
    <p:restoredTop sz="94694"/>
  </p:normalViewPr>
  <p:slideViewPr>
    <p:cSldViewPr snapToGrid="0" snapToObjects="1" showGuides="1">
      <p:cViewPr varScale="1">
        <p:scale>
          <a:sx n="116" d="100"/>
          <a:sy n="116" d="100"/>
        </p:scale>
        <p:origin x="1812" y="108"/>
      </p:cViewPr>
      <p:guideLst>
        <p:guide orient="horz" pos="2160"/>
        <p:guide pos="456"/>
        <p:guide pos="915"/>
        <p:guide orient="horz" pos="4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E72D9-4F35-4E43-8474-3467F7E67D0A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62B2395B-AAE7-43F5-AEB5-C195A97C206E}">
      <dgm:prSet phldrT="[Testo]" phldr="0"/>
      <dgm:spPr/>
      <dgm:t>
        <a:bodyPr/>
        <a:lstStyle/>
        <a:p>
          <a:r>
            <a:rPr lang="it-IT" dirty="0">
              <a:latin typeface="Helvetica"/>
              <a:cs typeface="Helvetica"/>
            </a:rPr>
            <a:t>GWT</a:t>
          </a:r>
          <a:endParaRPr lang="it-IT" dirty="0"/>
        </a:p>
      </dgm:t>
    </dgm:pt>
    <dgm:pt modelId="{4229B8BF-BCCC-4A46-B18D-45BE9171D30A}" type="parTrans" cxnId="{C58DFC74-04F0-472B-AF96-12D96DED2D68}">
      <dgm:prSet/>
      <dgm:spPr/>
    </dgm:pt>
    <dgm:pt modelId="{66DFEB5E-B939-4A1C-A118-9D0B6A47B084}" type="sibTrans" cxnId="{C58DFC74-04F0-472B-AF96-12D96DED2D68}">
      <dgm:prSet/>
      <dgm:spPr/>
      <dgm:t>
        <a:bodyPr/>
        <a:lstStyle/>
        <a:p>
          <a:endParaRPr lang="it-IT"/>
        </a:p>
      </dgm:t>
    </dgm:pt>
    <dgm:pt modelId="{6DF6507C-8794-4362-9DE2-56351119750C}">
      <dgm:prSet phldrT="[Testo]" phldr="0"/>
      <dgm:spPr/>
      <dgm:t>
        <a:bodyPr/>
        <a:lstStyle/>
        <a:p>
          <a:r>
            <a:rPr lang="it-IT" dirty="0" err="1">
              <a:latin typeface="Helvetica"/>
              <a:cs typeface="Helvetica"/>
            </a:rPr>
            <a:t>AceGWT</a:t>
          </a:r>
          <a:endParaRPr lang="it-IT" dirty="0" err="1"/>
        </a:p>
      </dgm:t>
    </dgm:pt>
    <dgm:pt modelId="{1FF27F53-FBA7-4BAF-BE79-936627911967}" type="parTrans" cxnId="{A4D79232-BD43-4F44-ADBE-6F704E5A6CEE}">
      <dgm:prSet/>
      <dgm:spPr/>
    </dgm:pt>
    <dgm:pt modelId="{9638CD2A-E3E3-4916-A2C3-1E091C28DB4D}" type="sibTrans" cxnId="{A4D79232-BD43-4F44-ADBE-6F704E5A6CEE}">
      <dgm:prSet/>
      <dgm:spPr/>
      <dgm:t>
        <a:bodyPr/>
        <a:lstStyle/>
        <a:p>
          <a:endParaRPr lang="it-IT"/>
        </a:p>
      </dgm:t>
    </dgm:pt>
    <dgm:pt modelId="{73F71DDF-08D5-4522-946F-4AA221554395}">
      <dgm:prSet phldrT="[Testo]" phldr="0"/>
      <dgm:spPr/>
      <dgm:t>
        <a:bodyPr/>
        <a:lstStyle/>
        <a:p>
          <a:pPr rtl="0"/>
          <a:r>
            <a:rPr lang="it-IT" dirty="0">
              <a:latin typeface="Helvetica"/>
              <a:cs typeface="Helvetica"/>
            </a:rPr>
            <a:t>THE SIMULATOR</a:t>
          </a:r>
          <a:endParaRPr lang="it-IT" dirty="0"/>
        </a:p>
      </dgm:t>
    </dgm:pt>
    <dgm:pt modelId="{647C7868-8416-44E8-8329-868BDDA45035}" type="parTrans" cxnId="{E91155E1-8A62-47CC-A03B-F3F500AA0375}">
      <dgm:prSet/>
      <dgm:spPr/>
    </dgm:pt>
    <dgm:pt modelId="{74BC4741-FF0D-4678-8F65-C065997905A5}" type="sibTrans" cxnId="{E91155E1-8A62-47CC-A03B-F3F500AA0375}">
      <dgm:prSet/>
      <dgm:spPr/>
    </dgm:pt>
    <dgm:pt modelId="{EBA6C65C-99A5-4E0C-BA56-D4091DEACFEE}" type="pres">
      <dgm:prSet presAssocID="{62BE72D9-4F35-4E43-8474-3467F7E67D0A}" presName="Name0" presStyleCnt="0">
        <dgm:presLayoutVars>
          <dgm:dir/>
          <dgm:resizeHandles val="exact"/>
        </dgm:presLayoutVars>
      </dgm:prSet>
      <dgm:spPr/>
    </dgm:pt>
    <dgm:pt modelId="{490280B4-9043-4F30-9D72-ACD92DD0F45D}" type="pres">
      <dgm:prSet presAssocID="{62BE72D9-4F35-4E43-8474-3467F7E67D0A}" presName="vNodes" presStyleCnt="0"/>
      <dgm:spPr/>
    </dgm:pt>
    <dgm:pt modelId="{1D7DEBD1-8E59-4353-A99F-A5C7854871DD}" type="pres">
      <dgm:prSet presAssocID="{62B2395B-AAE7-43F5-AEB5-C195A97C206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938D6D-836E-47E8-9CED-8963FE4BADF5}" type="pres">
      <dgm:prSet presAssocID="{66DFEB5E-B939-4A1C-A118-9D0B6A47B084}" presName="spacerT" presStyleCnt="0"/>
      <dgm:spPr/>
    </dgm:pt>
    <dgm:pt modelId="{B7003E59-913C-4418-9083-FF0768A29F1E}" type="pres">
      <dgm:prSet presAssocID="{66DFEB5E-B939-4A1C-A118-9D0B6A47B08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5C3685C-A607-47EF-9D31-35860DE50EEE}" type="pres">
      <dgm:prSet presAssocID="{66DFEB5E-B939-4A1C-A118-9D0B6A47B084}" presName="spacerB" presStyleCnt="0"/>
      <dgm:spPr/>
    </dgm:pt>
    <dgm:pt modelId="{E9A868A0-D588-49BA-847A-BEAFDEA7802C}" type="pres">
      <dgm:prSet presAssocID="{6DF6507C-8794-4362-9DE2-56351119750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A85E8-5240-4D3C-B1C1-9303B87B6E0A}" type="pres">
      <dgm:prSet presAssocID="{62BE72D9-4F35-4E43-8474-3467F7E67D0A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BEF7E7EF-4696-4F98-9204-3B3B7E870451}" type="pres">
      <dgm:prSet presAssocID="{62BE72D9-4F35-4E43-8474-3467F7E67D0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2ADD18E-7921-4F47-98A8-C1320CD02751}" type="pres">
      <dgm:prSet presAssocID="{62BE72D9-4F35-4E43-8474-3467F7E67D0A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AF0BA4-82DF-4B2C-9086-ADAC797397C7}" type="presOf" srcId="{73F71DDF-08D5-4522-946F-4AA221554395}" destId="{62ADD18E-7921-4F47-98A8-C1320CD02751}" srcOrd="0" destOrd="0" presId="urn:microsoft.com/office/officeart/2005/8/layout/equation2"/>
    <dgm:cxn modelId="{C58DFC74-04F0-472B-AF96-12D96DED2D68}" srcId="{62BE72D9-4F35-4E43-8474-3467F7E67D0A}" destId="{62B2395B-AAE7-43F5-AEB5-C195A97C206E}" srcOrd="0" destOrd="0" parTransId="{4229B8BF-BCCC-4A46-B18D-45BE9171D30A}" sibTransId="{66DFEB5E-B939-4A1C-A118-9D0B6A47B084}"/>
    <dgm:cxn modelId="{E91155E1-8A62-47CC-A03B-F3F500AA0375}" srcId="{62BE72D9-4F35-4E43-8474-3467F7E67D0A}" destId="{73F71DDF-08D5-4522-946F-4AA221554395}" srcOrd="2" destOrd="0" parTransId="{647C7868-8416-44E8-8329-868BDDA45035}" sibTransId="{74BC4741-FF0D-4678-8F65-C065997905A5}"/>
    <dgm:cxn modelId="{054A795E-438A-4003-95DA-AE15D49AE5FD}" type="presOf" srcId="{62B2395B-AAE7-43F5-AEB5-C195A97C206E}" destId="{1D7DEBD1-8E59-4353-A99F-A5C7854871DD}" srcOrd="0" destOrd="0" presId="urn:microsoft.com/office/officeart/2005/8/layout/equation2"/>
    <dgm:cxn modelId="{6ED96923-AF50-46C8-A21B-E1D734EBF429}" type="presOf" srcId="{66DFEB5E-B939-4A1C-A118-9D0B6A47B084}" destId="{B7003E59-913C-4418-9083-FF0768A29F1E}" srcOrd="0" destOrd="0" presId="urn:microsoft.com/office/officeart/2005/8/layout/equation2"/>
    <dgm:cxn modelId="{6892F1CE-D84C-4615-B4EF-6C6A6D0A559F}" type="presOf" srcId="{62BE72D9-4F35-4E43-8474-3467F7E67D0A}" destId="{EBA6C65C-99A5-4E0C-BA56-D4091DEACFEE}" srcOrd="0" destOrd="0" presId="urn:microsoft.com/office/officeart/2005/8/layout/equation2"/>
    <dgm:cxn modelId="{A4D79232-BD43-4F44-ADBE-6F704E5A6CEE}" srcId="{62BE72D9-4F35-4E43-8474-3467F7E67D0A}" destId="{6DF6507C-8794-4362-9DE2-56351119750C}" srcOrd="1" destOrd="0" parTransId="{1FF27F53-FBA7-4BAF-BE79-936627911967}" sibTransId="{9638CD2A-E3E3-4916-A2C3-1E091C28DB4D}"/>
    <dgm:cxn modelId="{52424E46-309C-4300-94DF-16E62CCCDD7C}" type="presOf" srcId="{9638CD2A-E3E3-4916-A2C3-1E091C28DB4D}" destId="{BEF7E7EF-4696-4F98-9204-3B3B7E870451}" srcOrd="1" destOrd="0" presId="urn:microsoft.com/office/officeart/2005/8/layout/equation2"/>
    <dgm:cxn modelId="{56F01E7F-233F-4977-B402-DB5B9BD16C7B}" type="presOf" srcId="{6DF6507C-8794-4362-9DE2-56351119750C}" destId="{E9A868A0-D588-49BA-847A-BEAFDEA7802C}" srcOrd="0" destOrd="0" presId="urn:microsoft.com/office/officeart/2005/8/layout/equation2"/>
    <dgm:cxn modelId="{91BB864A-CA51-47E7-8EA5-7784E1C415C9}" type="presOf" srcId="{9638CD2A-E3E3-4916-A2C3-1E091C28DB4D}" destId="{800A85E8-5240-4D3C-B1C1-9303B87B6E0A}" srcOrd="0" destOrd="0" presId="urn:microsoft.com/office/officeart/2005/8/layout/equation2"/>
    <dgm:cxn modelId="{86401917-9B34-415A-B380-923E1DC8A8BB}" type="presParOf" srcId="{EBA6C65C-99A5-4E0C-BA56-D4091DEACFEE}" destId="{490280B4-9043-4F30-9D72-ACD92DD0F45D}" srcOrd="0" destOrd="0" presId="urn:microsoft.com/office/officeart/2005/8/layout/equation2"/>
    <dgm:cxn modelId="{F55E5EAF-2AE6-4511-BFFA-A9720A7AA428}" type="presParOf" srcId="{490280B4-9043-4F30-9D72-ACD92DD0F45D}" destId="{1D7DEBD1-8E59-4353-A99F-A5C7854871DD}" srcOrd="0" destOrd="0" presId="urn:microsoft.com/office/officeart/2005/8/layout/equation2"/>
    <dgm:cxn modelId="{B03B86C2-1361-411E-99F0-C346F4B956AB}" type="presParOf" srcId="{490280B4-9043-4F30-9D72-ACD92DD0F45D}" destId="{C6938D6D-836E-47E8-9CED-8963FE4BADF5}" srcOrd="1" destOrd="0" presId="urn:microsoft.com/office/officeart/2005/8/layout/equation2"/>
    <dgm:cxn modelId="{186DC2DE-BB20-4CED-BD0F-0DEB26463D6B}" type="presParOf" srcId="{490280B4-9043-4F30-9D72-ACD92DD0F45D}" destId="{B7003E59-913C-4418-9083-FF0768A29F1E}" srcOrd="2" destOrd="0" presId="urn:microsoft.com/office/officeart/2005/8/layout/equation2"/>
    <dgm:cxn modelId="{DD7EA59E-13BD-4A8C-8041-179FDF9DC919}" type="presParOf" srcId="{490280B4-9043-4F30-9D72-ACD92DD0F45D}" destId="{85C3685C-A607-47EF-9D31-35860DE50EEE}" srcOrd="3" destOrd="0" presId="urn:microsoft.com/office/officeart/2005/8/layout/equation2"/>
    <dgm:cxn modelId="{6708246F-2877-4662-B0D4-AF74AAD1378A}" type="presParOf" srcId="{490280B4-9043-4F30-9D72-ACD92DD0F45D}" destId="{E9A868A0-D588-49BA-847A-BEAFDEA7802C}" srcOrd="4" destOrd="0" presId="urn:microsoft.com/office/officeart/2005/8/layout/equation2"/>
    <dgm:cxn modelId="{ED05FF00-CCD6-44BB-8801-EDC414389BE1}" type="presParOf" srcId="{EBA6C65C-99A5-4E0C-BA56-D4091DEACFEE}" destId="{800A85E8-5240-4D3C-B1C1-9303B87B6E0A}" srcOrd="1" destOrd="0" presId="urn:microsoft.com/office/officeart/2005/8/layout/equation2"/>
    <dgm:cxn modelId="{88FE442F-9245-4B31-8752-E5EA509F5F8F}" type="presParOf" srcId="{800A85E8-5240-4D3C-B1C1-9303B87B6E0A}" destId="{BEF7E7EF-4696-4F98-9204-3B3B7E870451}" srcOrd="0" destOrd="0" presId="urn:microsoft.com/office/officeart/2005/8/layout/equation2"/>
    <dgm:cxn modelId="{0A6C7DD9-422E-4459-9E25-9FDD074B53D7}" type="presParOf" srcId="{EBA6C65C-99A5-4E0C-BA56-D4091DEACFEE}" destId="{62ADD18E-7921-4F47-98A8-C1320CD0275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DEBD1-8E59-4353-A99F-A5C7854871DD}">
      <dsp:nvSpPr>
        <dsp:cNvPr id="0" name=""/>
        <dsp:cNvSpPr/>
      </dsp:nvSpPr>
      <dsp:spPr>
        <a:xfrm>
          <a:off x="3571" y="90096"/>
          <a:ext cx="1268015" cy="12680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>
              <a:latin typeface="Helvetica"/>
              <a:cs typeface="Helvetica"/>
            </a:rPr>
            <a:t>GWT</a:t>
          </a:r>
          <a:endParaRPr lang="it-IT" sz="1600" kern="1200" dirty="0"/>
        </a:p>
      </dsp:txBody>
      <dsp:txXfrm>
        <a:off x="189267" y="275792"/>
        <a:ext cx="896623" cy="896623"/>
      </dsp:txXfrm>
    </dsp:sp>
    <dsp:sp modelId="{B7003E59-913C-4418-9083-FF0768A29F1E}">
      <dsp:nvSpPr>
        <dsp:cNvPr id="0" name=""/>
        <dsp:cNvSpPr/>
      </dsp:nvSpPr>
      <dsp:spPr>
        <a:xfrm>
          <a:off x="269855" y="1461075"/>
          <a:ext cx="735449" cy="735449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367339" y="1742311"/>
        <a:ext cx="540481" cy="172977"/>
      </dsp:txXfrm>
    </dsp:sp>
    <dsp:sp modelId="{E9A868A0-D588-49BA-847A-BEAFDEA7802C}">
      <dsp:nvSpPr>
        <dsp:cNvPr id="0" name=""/>
        <dsp:cNvSpPr/>
      </dsp:nvSpPr>
      <dsp:spPr>
        <a:xfrm>
          <a:off x="3571" y="2299487"/>
          <a:ext cx="1268015" cy="1268015"/>
        </a:xfrm>
        <a:prstGeom prst="ellipse">
          <a:avLst/>
        </a:prstGeom>
        <a:solidFill>
          <a:schemeClr val="accent5">
            <a:hueOff val="7367878"/>
            <a:satOff val="-15984"/>
            <a:lumOff val="-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>
              <a:latin typeface="Helvetica"/>
              <a:cs typeface="Helvetica"/>
            </a:rPr>
            <a:t>AceGWT</a:t>
          </a:r>
          <a:endParaRPr lang="it-IT" sz="1600" kern="1200" dirty="0" err="1"/>
        </a:p>
      </dsp:txBody>
      <dsp:txXfrm>
        <a:off x="189267" y="2485183"/>
        <a:ext cx="896623" cy="896623"/>
      </dsp:txXfrm>
    </dsp:sp>
    <dsp:sp modelId="{800A85E8-5240-4D3C-B1C1-9303B87B6E0A}">
      <dsp:nvSpPr>
        <dsp:cNvPr id="0" name=""/>
        <dsp:cNvSpPr/>
      </dsp:nvSpPr>
      <dsp:spPr>
        <a:xfrm>
          <a:off x="1461789" y="1592949"/>
          <a:ext cx="403228" cy="471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it-IT" sz="1300" kern="1200"/>
        </a:p>
      </dsp:txBody>
      <dsp:txXfrm>
        <a:off x="1461789" y="1687289"/>
        <a:ext cx="282260" cy="283021"/>
      </dsp:txXfrm>
    </dsp:sp>
    <dsp:sp modelId="{62ADD18E-7921-4F47-98A8-C1320CD02751}">
      <dsp:nvSpPr>
        <dsp:cNvPr id="0" name=""/>
        <dsp:cNvSpPr/>
      </dsp:nvSpPr>
      <dsp:spPr>
        <a:xfrm>
          <a:off x="2032396" y="560784"/>
          <a:ext cx="2536031" cy="2536031"/>
        </a:xfrm>
        <a:prstGeom prst="ellipse">
          <a:avLst/>
        </a:prstGeom>
        <a:solidFill>
          <a:schemeClr val="accent5">
            <a:hueOff val="14735757"/>
            <a:satOff val="-31969"/>
            <a:lumOff val="-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300" kern="1200" dirty="0">
              <a:latin typeface="Helvetica"/>
              <a:cs typeface="Helvetica"/>
            </a:rPr>
            <a:t>THE SIMULATOR</a:t>
          </a:r>
          <a:endParaRPr lang="it-IT" sz="2300" kern="1200" dirty="0"/>
        </a:p>
      </dsp:txBody>
      <dsp:txXfrm>
        <a:off x="2403789" y="932177"/>
        <a:ext cx="1793245" cy="1793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2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42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 edificio">
    <p:bg>
      <p:bgPr>
        <a:solidFill>
          <a:srgbClr val="1F29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xmlns="" id="{5107665E-DE6F-D94B-835B-AE4260F10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3821054"/>
            <a:ext cx="9157496" cy="3019473"/>
          </a:xfrm>
          <a:prstGeom prst="rect">
            <a:avLst/>
          </a:prstGeom>
        </p:spPr>
      </p:pic>
      <p:sp>
        <p:nvSpPr>
          <p:cNvPr id="18" name="Titolo Testo"/>
          <p:cNvSpPr txBox="1">
            <a:spLocks noGrp="1"/>
          </p:cNvSpPr>
          <p:nvPr>
            <p:ph type="title"/>
          </p:nvPr>
        </p:nvSpPr>
        <p:spPr>
          <a:xfrm>
            <a:off x="1428750" y="1657532"/>
            <a:ext cx="7024365" cy="1557576"/>
          </a:xfrm>
          <a:prstGeom prst="rect">
            <a:avLst/>
          </a:prstGeom>
        </p:spPr>
        <p:txBody>
          <a:bodyPr/>
          <a:lstStyle>
            <a:lvl1pPr>
              <a:defRPr sz="2888" cap="none" spc="116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0" name="Sottotitolo"/>
          <p:cNvSpPr txBox="1">
            <a:spLocks noGrp="1"/>
          </p:cNvSpPr>
          <p:nvPr>
            <p:ph type="body" sz="quarter" idx="14"/>
          </p:nvPr>
        </p:nvSpPr>
        <p:spPr>
          <a:xfrm>
            <a:off x="1433413" y="3309767"/>
            <a:ext cx="7037065" cy="267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l">
              <a:buClrTx/>
              <a:buSzTx/>
              <a:buNone/>
              <a:defRPr sz="3400" cap="none" spc="300">
                <a:solidFill>
                  <a:srgbClr val="FFFFFF"/>
                </a:solidFill>
                <a:latin typeface="Avenir LT Std 55 Roman"/>
                <a:ea typeface="Avenir LT Std 55 Roman"/>
                <a:cs typeface="Avenir LT Std 55 Roman"/>
                <a:sym typeface="Avenir LT Std 55 Roman"/>
              </a:defRPr>
            </a:pPr>
            <a:r>
              <a:rPr lang="it-IT"/>
              <a:t>Fare clic per modificare gli stili del testo dello schema</a:t>
            </a:r>
          </a:p>
        </p:txBody>
      </p:sp>
      <p:pic>
        <p:nvPicPr>
          <p:cNvPr id="21" name="Immagine 1" descr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2" y="600540"/>
            <a:ext cx="1757385" cy="7899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845774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67660472-D1F0-7145-BC8C-9041D288E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5" name="Immagine 8" descr="Immagin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7" name="Linea"/>
          <p:cNvSpPr/>
          <p:nvPr userDrawn="1"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11" name="Segnaposto testo 10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xmlns="" id="{28D26903-2C60-DD43-BF5A-96413FE9D46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392" y="2837377"/>
            <a:ext cx="9157496" cy="3019473"/>
          </a:xfrm>
          <a:prstGeom prst="rect">
            <a:avLst/>
          </a:prstGeom>
        </p:spPr>
      </p:pic>
      <p:pic>
        <p:nvPicPr>
          <p:cNvPr id="3" name="Immagine 8" descr="Immagin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268" y="6230101"/>
            <a:ext cx="1162938" cy="522713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5" name="Linea"/>
          <p:cNvSpPr/>
          <p:nvPr/>
        </p:nvSpPr>
        <p:spPr>
          <a:xfrm flipV="1">
            <a:off x="976312" y="6357473"/>
            <a:ext cx="1" cy="267971"/>
          </a:xfrm>
          <a:prstGeom prst="line">
            <a:avLst/>
          </a:prstGeom>
          <a:ln w="12700">
            <a:solidFill>
              <a:srgbClr val="1B355E"/>
            </a:solidFill>
            <a:miter lim="400000"/>
          </a:ln>
        </p:spPr>
        <p:txBody>
          <a:bodyPr lIns="17144" tIns="17144" rIns="17144" bIns="17144"/>
          <a:lstStyle/>
          <a:p>
            <a:endParaRPr sz="1313"/>
          </a:p>
        </p:txBody>
      </p:sp>
      <p:sp>
        <p:nvSpPr>
          <p:cNvPr id="6" name="Titolo Testo"/>
          <p:cNvSpPr txBox="1">
            <a:spLocks noGrp="1"/>
          </p:cNvSpPr>
          <p:nvPr>
            <p:ph type="title"/>
          </p:nvPr>
        </p:nvSpPr>
        <p:spPr>
          <a:xfrm>
            <a:off x="713184" y="-312396"/>
            <a:ext cx="792702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rPr dirty="0" err="1"/>
              <a:t>Titolo</a:t>
            </a:r>
            <a:r>
              <a:rPr dirty="0"/>
              <a:t> </a:t>
            </a:r>
            <a:r>
              <a:rPr dirty="0" err="1"/>
              <a:t>Testo</a:t>
            </a:r>
            <a:endParaRPr dirty="0"/>
          </a:p>
        </p:txBody>
      </p:sp>
      <p:sp>
        <p:nvSpPr>
          <p:cNvPr id="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97151" y="6235821"/>
            <a:ext cx="205898" cy="5180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ctr">
            <a:spAutoFit/>
          </a:bodyPr>
          <a:lstStyle>
            <a:lvl1pPr>
              <a:defRPr sz="900" cap="all" spc="18">
                <a:solidFill>
                  <a:schemeClr val="tx1"/>
                </a:solidFill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Immagin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68" y="6230443"/>
            <a:ext cx="1162938" cy="52203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Segnaposto testo 10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it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</p:sldLayoutIdLst>
  <p:transition spd="med"/>
  <p:hf hdr="0" ftr="0" dt="0"/>
  <p:txStyles>
    <p:titleStyle>
      <a:lvl1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1pPr>
      <a:lvl2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2pPr>
      <a:lvl3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3pPr>
      <a:lvl4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4pPr>
      <a:lvl5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5pPr>
      <a:lvl6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6pPr>
      <a:lvl7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7pPr>
      <a:lvl8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8pPr>
      <a:lvl9pPr marL="0" marR="0" indent="0" algn="l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all" spc="298" baseline="0">
          <a:ln>
            <a:noFill/>
          </a:ln>
          <a:solidFill>
            <a:srgbClr val="1D355E"/>
          </a:solidFill>
          <a:uFillTx/>
          <a:latin typeface="AvenirLTStd-Medium"/>
          <a:ea typeface="AvenirLTStd-Medium"/>
          <a:cs typeface="AvenirLTStd-Medium"/>
          <a:sym typeface="AvenirLTStd-Medium"/>
        </a:defRPr>
      </a:lvl9pPr>
    </p:titleStyle>
    <p:bodyStyle>
      <a:lvl1pPr marL="290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1pPr>
      <a:lvl2pPr marL="798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2pPr>
      <a:lvl3pPr marL="1306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3pPr>
      <a:lvl4pPr marL="1814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4pPr>
      <a:lvl5pPr marL="2322284" marR="0" indent="-290284" algn="l" defTabSz="6477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4000" b="0" i="0" u="none" strike="noStrike" cap="none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5pPr>
      <a:lvl6pPr marL="2830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6pPr>
      <a:lvl7pPr marL="3338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7pPr>
      <a:lvl8pPr marL="3846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8pPr>
      <a:lvl9pPr marL="4354284" marR="0" indent="-290284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A958E"/>
        </a:buClr>
        <a:buSzPct val="75000"/>
        <a:buFontTx/>
        <a:buChar char="•"/>
        <a:tabLst/>
        <a:defRPr sz="2400" b="0" i="0" u="none" strike="noStrike" cap="all" spc="48" baseline="0">
          <a:ln>
            <a:noFill/>
          </a:ln>
          <a:solidFill>
            <a:srgbClr val="1D355E"/>
          </a:solidFill>
          <a:uFillTx/>
          <a:latin typeface="Avenir LT Std 35 Light"/>
          <a:ea typeface="Avenir LT Std 35 Light"/>
          <a:cs typeface="Avenir LT Std 35 Light"/>
          <a:sym typeface="Avenir LT Std 35 Light"/>
        </a:defRPr>
      </a:lvl9pPr>
    </p:bodyStyle>
    <p:otherStyle>
      <a:lvl1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1pPr>
      <a:lvl2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2pPr>
      <a:lvl3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3pPr>
      <a:lvl4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4pPr>
      <a:lvl5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5pPr>
      <a:lvl6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6pPr>
      <a:lvl7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7pPr>
      <a:lvl8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8pPr>
      <a:lvl9pPr marL="0" marR="0" indent="0" algn="ctr" defTabSz="6477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all" spc="48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LT Std 35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ce.c9.io/" TargetMode="External"/><Relationship Id="rId2" Type="http://schemas.openxmlformats.org/officeDocument/2006/relationships/hyperlink" Target="https://github.com/daveho/AceGWT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wtproject.org/release-notes.html#Release_Notes_2_8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imdeistud.github.io/LEGv8-Simulator/" TargetMode="External"/><Relationship Id="rId2" Type="http://schemas.openxmlformats.org/officeDocument/2006/relationships/hyperlink" Target="https://github.com/simdeistud/bachelors-thesis/blob/91a4a4b59788dea22cbbe9eacf8cf988d889415d/ThesisDeiana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della presentazione">
            <a:extLst>
              <a:ext uri="{FF2B5EF4-FFF2-40B4-BE49-F238E27FC236}">
                <a16:creationId xmlns:a16="http://schemas.microsoft.com/office/drawing/2014/main" xmlns="" id="{798E6597-45FC-13AB-6E46-56AFD2AE6BF6}"/>
              </a:ext>
            </a:extLst>
          </p:cNvPr>
          <p:cNvSpPr txBox="1">
            <a:spLocks noGrp="1"/>
          </p:cNvSpPr>
          <p:nvPr/>
        </p:nvSpPr>
        <p:spPr>
          <a:xfrm>
            <a:off x="874191" y="1816119"/>
            <a:ext cx="7024365" cy="1168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lIns="17145" tIns="17145" rIns="17145" bIns="17145" anchor="b">
            <a:normAutofit/>
          </a:bodyPr>
          <a:lstStyle>
            <a:lvl1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88" b="0" i="0" u="none" strike="noStrike" cap="none" spc="116" baseline="0">
                <a:ln>
                  <a:noFill/>
                </a:ln>
                <a:solidFill>
                  <a:srgbClr val="FFFFFF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1pPr>
            <a:lvl2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2pPr>
            <a:lvl3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3pPr>
            <a:lvl4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4pPr>
            <a:lvl5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5pPr>
            <a:lvl6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6pPr>
            <a:lvl7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7pPr>
            <a:lvl8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8pPr>
            <a:lvl9pPr marL="0" marR="0" indent="0" algn="l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all" spc="298" baseline="0">
                <a:ln>
                  <a:noFill/>
                </a:ln>
                <a:solidFill>
                  <a:srgbClr val="1D355E"/>
                </a:solidFill>
                <a:uFillTx/>
                <a:latin typeface="AvenirLTStd-Medium"/>
                <a:ea typeface="AvenirLTStd-Medium"/>
                <a:cs typeface="AvenirLTStd-Medium"/>
                <a:sym typeface="AvenirLTStd-Medium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rbel"/>
              </a:rPr>
              <a:t>Restoration and development of Arm's Java-based LEGv8 ISA simulator</a:t>
            </a:r>
            <a:endParaRPr lang="it-IT" sz="32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7" name="Trieste, 23 marzo 2021">
            <a:extLst>
              <a:ext uri="{FF2B5EF4-FFF2-40B4-BE49-F238E27FC236}">
                <a16:creationId xmlns:a16="http://schemas.microsoft.com/office/drawing/2014/main" xmlns="" id="{C913B7A4-77FC-B9A5-59F5-5F4CBBA505D7}"/>
              </a:ext>
            </a:extLst>
          </p:cNvPr>
          <p:cNvSpPr txBox="1">
            <a:spLocks noGrp="1"/>
          </p:cNvSpPr>
          <p:nvPr/>
        </p:nvSpPr>
        <p:spPr>
          <a:xfrm>
            <a:off x="6455794" y="6360282"/>
            <a:ext cx="2504209" cy="291787"/>
          </a:xfrm>
          <a:prstGeom prst="rect">
            <a:avLst/>
          </a:prstGeom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 algn="r">
              <a:buNone/>
            </a:pPr>
            <a:r>
              <a:rPr sz="1800" dirty="0">
                <a:solidFill>
                  <a:schemeClr val="bg1"/>
                </a:solidFill>
                <a:latin typeface="Corbel"/>
              </a:rPr>
              <a:t>Trieste, </a:t>
            </a:r>
            <a:fld id="{4F05A071-49C5-4985-A9F5-38C7A36760E8}" type="datetime4">
              <a:rPr lang="en-GB" sz="1800" dirty="0">
                <a:solidFill>
                  <a:schemeClr val="bg1"/>
                </a:solidFill>
                <a:latin typeface="Corbel"/>
              </a:rPr>
              <a:pPr marL="0" indent="0" algn="r">
                <a:buNone/>
              </a:pPr>
              <a:t>30 August 2024</a:t>
            </a:fld>
            <a:endParaRPr lang="it-IT" sz="1800">
              <a:solidFill>
                <a:schemeClr val="bg1"/>
              </a:solidFill>
              <a:latin typeface="Corbel"/>
            </a:endParaRPr>
          </a:p>
        </p:txBody>
      </p:sp>
      <p:sp>
        <p:nvSpPr>
          <p:cNvPr id="8" name="Nome Cognome">
            <a:extLst>
              <a:ext uri="{FF2B5EF4-FFF2-40B4-BE49-F238E27FC236}">
                <a16:creationId xmlns:a16="http://schemas.microsoft.com/office/drawing/2014/main" xmlns="" id="{EB6CCDF8-34F1-EF07-3076-486DF99684D6}"/>
              </a:ext>
            </a:extLst>
          </p:cNvPr>
          <p:cNvSpPr txBox="1">
            <a:spLocks noGrp="1"/>
          </p:cNvSpPr>
          <p:nvPr/>
        </p:nvSpPr>
        <p:spPr>
          <a:xfrm>
            <a:off x="271192" y="6363696"/>
            <a:ext cx="5275462" cy="376686"/>
          </a:xfrm>
          <a:prstGeom prst="rect">
            <a:avLst/>
          </a:prstGeom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1600" spc="113" dirty="0">
                <a:solidFill>
                  <a:schemeClr val="bg1">
                    <a:lumMod val="95000"/>
                  </a:schemeClr>
                </a:solidFill>
                <a:latin typeface="Corbel"/>
                <a:ea typeface="Avenir LT Std 55 Roman"/>
                <a:cs typeface="Avenir LT Std 55 Roman"/>
                <a:sym typeface="Avenir LT Std 55 Roman"/>
              </a:rPr>
              <a:t>Department of Engineering and Architecture</a:t>
            </a:r>
            <a:endParaRPr lang="it-IT" sz="1600" spc="113">
              <a:solidFill>
                <a:schemeClr val="bg1">
                  <a:lumMod val="95000"/>
                </a:schemeClr>
              </a:solidFill>
              <a:latin typeface="Corbel"/>
              <a:ea typeface="Avenir LT Std 55 Roman"/>
              <a:cs typeface="Avenir LT Std 55 Roman"/>
            </a:endParaRPr>
          </a:p>
        </p:txBody>
      </p:sp>
      <p:sp>
        <p:nvSpPr>
          <p:cNvPr id="9" name="Sottotitolo">
            <a:extLst>
              <a:ext uri="{FF2B5EF4-FFF2-40B4-BE49-F238E27FC236}">
                <a16:creationId xmlns:a16="http://schemas.microsoft.com/office/drawing/2014/main" xmlns="" id="{7B2FB066-4A5F-7789-E545-C24CEBDA0E5A}"/>
              </a:ext>
            </a:extLst>
          </p:cNvPr>
          <p:cNvSpPr txBox="1">
            <a:spLocks noGrp="1"/>
          </p:cNvSpPr>
          <p:nvPr/>
        </p:nvSpPr>
        <p:spPr>
          <a:xfrm>
            <a:off x="873929" y="3109719"/>
            <a:ext cx="7037065" cy="635713"/>
          </a:xfrm>
          <a:prstGeom prst="rect">
            <a:avLst/>
          </a:prstGeom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vert="horz" lIns="34290" tIns="17145" rIns="34290" bIns="17145" rtlCol="0" anchor="t">
            <a:noAutofit/>
          </a:bodyPr>
          <a:lstStyle>
            <a:lvl1pPr marL="290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1pPr>
            <a:lvl2pPr marL="798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2pPr>
            <a:lvl3pPr marL="1306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3pPr>
            <a:lvl4pPr marL="1814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4pPr>
            <a:lvl5pPr marL="2322284" marR="0" indent="-290284" algn="l" defTabSz="6477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4000" b="0" i="0" u="none" strike="noStrike" cap="none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5pPr>
            <a:lvl6pPr marL="2830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6pPr>
            <a:lvl7pPr marL="3338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7pPr>
            <a:lvl8pPr marL="3846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8pPr>
            <a:lvl9pPr marL="4354284" marR="0" indent="-290284" algn="ctr" defTabSz="6477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58E"/>
              </a:buClr>
              <a:buSzPct val="75000"/>
              <a:buFontTx/>
              <a:buChar char="•"/>
              <a:tabLst/>
              <a:defRPr sz="2400" b="0" i="0" u="none" strike="noStrike" cap="all" spc="48" baseline="0">
                <a:ln>
                  <a:noFill/>
                </a:ln>
                <a:solidFill>
                  <a:srgbClr val="1D355E"/>
                </a:solidFill>
                <a:uFillTx/>
                <a:latin typeface="Avenir LT Std 35 Light"/>
                <a:ea typeface="Avenir LT Std 35 Light"/>
                <a:cs typeface="Avenir LT Std 35 Light"/>
                <a:sym typeface="Avenir LT Std 35 Light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orbel"/>
              </a:rPr>
              <a:t>Graduating student - Simone Deiana</a:t>
            </a:r>
            <a:endParaRPr lang="it-IT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40000"/>
                    <a:lumOff val="60000"/>
                  </a:schemeClr>
                </a:solidFill>
                <a:latin typeface="Corbel"/>
              </a:rPr>
              <a:t>      Supervisor - Alberto Carini</a:t>
            </a:r>
            <a:endParaRPr lang="it-IT" sz="2400" dirty="0">
              <a:solidFill>
                <a:schemeClr val="tx1">
                  <a:lumMod val="40000"/>
                  <a:lumOff val="60000"/>
                </a:schemeClr>
              </a:solidFill>
              <a:latin typeface="Corbel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1214B90-55BB-9637-6175-B5B26389763A}"/>
              </a:ext>
            </a:extLst>
          </p:cNvPr>
          <p:cNvSpPr txBox="1"/>
          <p:nvPr/>
        </p:nvSpPr>
        <p:spPr>
          <a:xfrm>
            <a:off x="483597" y="1677500"/>
            <a:ext cx="8832272" cy="37087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algn="l">
              <a:spcAft>
                <a:spcPts val="1000"/>
              </a:spcAft>
            </a:pPr>
            <a:endParaRPr lang="it-IT" u="sng" dirty="0" smtClean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 smtClean="0">
                <a:solidFill>
                  <a:srgbClr val="1F294A"/>
                </a:solidFill>
                <a:latin typeface="Corbel"/>
              </a:rPr>
              <a:t>64-bit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integer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IEEE-754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 </a:t>
            </a:r>
            <a:br>
              <a:rPr lang="it-IT" dirty="0" smtClean="0">
                <a:solidFill>
                  <a:srgbClr val="1F294A"/>
                </a:solidFill>
                <a:latin typeface="Corbel"/>
              </a:rPr>
            </a:br>
            <a:r>
              <a:rPr lang="it-IT" dirty="0" smtClean="0">
                <a:solidFill>
                  <a:srgbClr val="1F294A"/>
                </a:solidFill>
                <a:latin typeface="Corbel"/>
              </a:rPr>
              <a:t>floating-point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dirty="0" smtClean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dirty="0" smtClean="0">
                <a:solidFill>
                  <a:srgbClr val="1F294A"/>
                </a:solidFill>
                <a:latin typeface="Corbel"/>
              </a:rPr>
              <a:t>Designed and optimized for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pipelined 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execution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INSTRUCTIONS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41773874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xmlns="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xmlns="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4" name="CasellaDiTesto 14">
            <a:extLst>
              <a:ext uri="{FF2B5EF4-FFF2-40B4-BE49-F238E27FC236}">
                <a16:creationId xmlns:a16="http://schemas.microsoft.com/office/drawing/2014/main" xmlns="" id="{F44BB9F7-6740-B100-8574-1EE24B8832A9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72241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xmlns="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xmlns="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xmlns="" id="{4A058579-6202-4FBB-1D64-FF51E9DE5A70}"/>
              </a:ext>
            </a:extLst>
          </p:cNvPr>
          <p:cNvSpPr/>
          <p:nvPr/>
        </p:nvSpPr>
        <p:spPr>
          <a:xfrm>
            <a:off x="1362075" y="3888680"/>
            <a:ext cx="1857375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xmlns="" id="{66C3DFC0-5F22-8DF3-11E2-CD31EDA53917}"/>
              </a:ext>
            </a:extLst>
          </p:cNvPr>
          <p:cNvSpPr txBox="1"/>
          <p:nvPr/>
        </p:nvSpPr>
        <p:spPr>
          <a:xfrm>
            <a:off x="187036" y="3067915"/>
            <a:ext cx="5124450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INSTRUCTION MEMORY</a:t>
            </a:r>
            <a:endParaRPr lang="it-IT" sz="3200"/>
          </a:p>
        </p:txBody>
      </p:sp>
      <p:sp>
        <p:nvSpPr>
          <p:cNvPr id="40" name="CasellaDiTesto 14">
            <a:extLst>
              <a:ext uri="{FF2B5EF4-FFF2-40B4-BE49-F238E27FC236}">
                <a16:creationId xmlns:a16="http://schemas.microsoft.com/office/drawing/2014/main" xmlns="" id="{860FF3BB-C96B-5E79-C312-F391789180FA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812447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xmlns="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xmlns="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xmlns="" id="{6D439EB8-3D5D-DFF0-3193-6015B2D3BA00}"/>
              </a:ext>
            </a:extLst>
          </p:cNvPr>
          <p:cNvSpPr/>
          <p:nvPr/>
        </p:nvSpPr>
        <p:spPr>
          <a:xfrm>
            <a:off x="3705225" y="2564705"/>
            <a:ext cx="1990725" cy="35669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E55AD861-B6F3-E21F-236F-1EDAE197A668}"/>
              </a:ext>
            </a:extLst>
          </p:cNvPr>
          <p:cNvSpPr txBox="1"/>
          <p:nvPr/>
        </p:nvSpPr>
        <p:spPr>
          <a:xfrm>
            <a:off x="1339561" y="1610590"/>
            <a:ext cx="6905625" cy="584773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  <a:latin typeface="Corbel"/>
              </a:rPr>
              <a:t>REGISTERS AND CONTROL UNIT</a:t>
            </a:r>
            <a:endParaRPr lang="it-IT" sz="320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xmlns="" id="{9012F22E-93A3-BFC9-C982-42E1EF70C1A5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033386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xmlns="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xmlns="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xmlns="" id="{51E164DA-EA36-8955-7412-AEFE0A4F619C}"/>
              </a:ext>
            </a:extLst>
          </p:cNvPr>
          <p:cNvSpPr/>
          <p:nvPr/>
        </p:nvSpPr>
        <p:spPr>
          <a:xfrm>
            <a:off x="5791200" y="3926780"/>
            <a:ext cx="1123950" cy="1614289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49D34D58-B505-9215-4199-821C2AAF6A3E}"/>
              </a:ext>
            </a:extLst>
          </p:cNvPr>
          <p:cNvSpPr txBox="1"/>
          <p:nvPr/>
        </p:nvSpPr>
        <p:spPr>
          <a:xfrm>
            <a:off x="4863811" y="2829790"/>
            <a:ext cx="2743200" cy="830995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4800" dirty="0">
                <a:solidFill>
                  <a:srgbClr val="FF0000"/>
                </a:solidFill>
                <a:latin typeface="Corbel"/>
              </a:rPr>
              <a:t>ALU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xmlns="" id="{E47B44E3-8ABC-0946-E7B8-3C15F2A9841C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118218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it-IT"/>
          </a:p>
        </p:txBody>
      </p:sp>
      <p:sp>
        <p:nvSpPr>
          <p:cNvPr id="14" name="CasellaDiTesto 10">
            <a:extLst>
              <a:ext uri="{FF2B5EF4-FFF2-40B4-BE49-F238E27FC236}">
                <a16:creationId xmlns:a16="http://schemas.microsoft.com/office/drawing/2014/main" xmlns="" id="{E337EBF4-493F-7A74-CFB5-558BC7B25201}"/>
              </a:ext>
            </a:extLst>
          </p:cNvPr>
          <p:cNvSpPr txBox="1"/>
          <p:nvPr/>
        </p:nvSpPr>
        <p:spPr>
          <a:xfrm>
            <a:off x="2576771" y="718904"/>
            <a:ext cx="3664744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THE DATAPATH</a:t>
            </a:r>
            <a:endParaRPr lang="it-IT" dirty="0"/>
          </a:p>
        </p:txBody>
      </p:sp>
      <p:pic>
        <p:nvPicPr>
          <p:cNvPr id="25" name="Immagine 24" descr="Immagine che contiene testo, diagramma, Piano, Disegno tecnico&#10;&#10;Descrizione generata automaticamente">
            <a:extLst>
              <a:ext uri="{FF2B5EF4-FFF2-40B4-BE49-F238E27FC236}">
                <a16:creationId xmlns:a16="http://schemas.microsoft.com/office/drawing/2014/main" xmlns="" id="{F7208FB4-84A1-541E-4C75-1FEA27AD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02302"/>
            <a:ext cx="7591425" cy="5653520"/>
          </a:xfrm>
          <a:prstGeom prst="rect">
            <a:avLst/>
          </a:prstGeom>
        </p:spPr>
      </p:pic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xmlns="" id="{0390137A-888A-FC23-0306-E722CA30F0D7}"/>
              </a:ext>
            </a:extLst>
          </p:cNvPr>
          <p:cNvSpPr/>
          <p:nvPr/>
        </p:nvSpPr>
        <p:spPr>
          <a:xfrm>
            <a:off x="7000875" y="4336355"/>
            <a:ext cx="1390650" cy="1509514"/>
          </a:xfrm>
          <a:prstGeom prst="roundRect">
            <a:avLst/>
          </a:prstGeom>
          <a:noFill/>
          <a:ln w="5715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03D72245-EF96-1BC0-E85F-9130D75F129F}"/>
              </a:ext>
            </a:extLst>
          </p:cNvPr>
          <p:cNvSpPr txBox="1"/>
          <p:nvPr/>
        </p:nvSpPr>
        <p:spPr>
          <a:xfrm>
            <a:off x="6102061" y="2353540"/>
            <a:ext cx="2743200" cy="156965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DATA MEMORY</a:t>
            </a:r>
            <a:endParaRPr lang="it-IT" dirty="0"/>
          </a:p>
        </p:txBody>
      </p:sp>
      <p:sp>
        <p:nvSpPr>
          <p:cNvPr id="6" name="CasellaDiTesto 14">
            <a:extLst>
              <a:ext uri="{FF2B5EF4-FFF2-40B4-BE49-F238E27FC236}">
                <a16:creationId xmlns:a16="http://schemas.microsoft.com/office/drawing/2014/main" xmlns="" id="{AB15E4D8-B0EC-904C-E981-1724F8DA38B1}"/>
              </a:ext>
            </a:extLst>
          </p:cNvPr>
          <p:cNvSpPr txBox="1"/>
          <p:nvPr/>
        </p:nvSpPr>
        <p:spPr>
          <a:xfrm>
            <a:off x="260118" y="5638597"/>
            <a:ext cx="988651" cy="4962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1301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SIMULATOR, AND WHY?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xmlns="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 LEGv8 ISA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 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xmlns="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20951" y="6235821"/>
            <a:ext cx="28209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09617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FC2187F2-00C9-BAFE-5297-17462B176EB6}"/>
              </a:ext>
            </a:extLst>
          </p:cNvPr>
          <p:cNvSpPr txBox="1"/>
          <p:nvPr/>
        </p:nvSpPr>
        <p:spPr>
          <a:xfrm>
            <a:off x="186863" y="13215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NO HARDWARE FOR LEGv8 =&gt; NEED A SIMULATOR</a:t>
            </a:r>
            <a:endParaRPr lang="it-IT" dirty="0"/>
          </a:p>
        </p:txBody>
      </p:sp>
      <p:pic>
        <p:nvPicPr>
          <p:cNvPr id="5" name="Immagine 4" descr="Immagine che contiene elettronica, Componente elettrico, Componente di circuito, Componente di circuito passivo&#10;&#10;Descrizione generata automaticamente">
            <a:extLst>
              <a:ext uri="{FF2B5EF4-FFF2-40B4-BE49-F238E27FC236}">
                <a16:creationId xmlns:a16="http://schemas.microsoft.com/office/drawing/2014/main" xmlns="" id="{3EA4E5F1-1E65-D4AA-81FC-B139294F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27" y="2238714"/>
            <a:ext cx="5777345" cy="335731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A2FEF6F3-848A-B454-9B38-46B0DF22C617}"/>
              </a:ext>
            </a:extLst>
          </p:cNvPr>
          <p:cNvSpPr txBox="1"/>
          <p:nvPr/>
        </p:nvSpPr>
        <p:spPr>
          <a:xfrm>
            <a:off x="1683327" y="5600700"/>
            <a:ext cx="2743200" cy="184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Michael H. („</a:t>
            </a:r>
            <a:r>
              <a:rPr lang="en-US" sz="600" err="1">
                <a:latin typeface="Corbel"/>
              </a:rPr>
              <a:t>Laserlicht</a:t>
            </a:r>
            <a:r>
              <a:rPr lang="en-US" sz="600" dirty="0">
                <a:latin typeface="Corbel"/>
              </a:rPr>
              <a:t>“) / Wikimedia Commons</a:t>
            </a:r>
          </a:p>
        </p:txBody>
      </p:sp>
      <p:pic>
        <p:nvPicPr>
          <p:cNvPr id="9" name="Elemento grafico 8" descr="Chiudi contorno">
            <a:extLst>
              <a:ext uri="{FF2B5EF4-FFF2-40B4-BE49-F238E27FC236}">
                <a16:creationId xmlns:a16="http://schemas.microsoft.com/office/drawing/2014/main" xmlns="" id="{B028F5D2-B5E3-9C37-B7FC-B5F067DD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358736" y="1704109"/>
            <a:ext cx="4426527" cy="4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95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FC2187F2-00C9-BAFE-5297-17462B176EB6}"/>
              </a:ext>
            </a:extLst>
          </p:cNvPr>
          <p:cNvSpPr txBox="1"/>
          <p:nvPr/>
        </p:nvSpPr>
        <p:spPr>
          <a:xfrm>
            <a:off x="186863" y="978676"/>
            <a:ext cx="8579642" cy="465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BUT WHICH ONE?</a:t>
            </a:r>
            <a:endParaRPr lang="it-IT" dirty="0"/>
          </a:p>
        </p:txBody>
      </p:sp>
      <p:pic>
        <p:nvPicPr>
          <p:cNvPr id="8" name="Immagine 7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xmlns="" id="{7BA8E538-0296-C3FC-4763-C50B6737E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60" y="1901969"/>
            <a:ext cx="5000625" cy="1952625"/>
          </a:xfrm>
          <a:prstGeom prst="rect">
            <a:avLst/>
          </a:prstGeom>
        </p:spPr>
      </p:pic>
      <p:pic>
        <p:nvPicPr>
          <p:cNvPr id="10" name="Immagine 9" descr="Immagine che contiene Carattere, testo, logo, Elementi grafici&#10;&#10;Descrizione generata automaticamente">
            <a:extLst>
              <a:ext uri="{FF2B5EF4-FFF2-40B4-BE49-F238E27FC236}">
                <a16:creationId xmlns:a16="http://schemas.microsoft.com/office/drawing/2014/main" xmlns="" id="{A987C3D4-0F21-C655-C100-63DA8D515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68" y="3952010"/>
            <a:ext cx="5178136" cy="162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195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2005271" y="16359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PROBLEM:</a:t>
            </a:r>
            <a:endParaRPr lang="it-IT" sz="480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134E8D06-E761-11B5-4AB4-9438E78C348F}"/>
              </a:ext>
            </a:extLst>
          </p:cNvPr>
          <p:cNvSpPr txBox="1"/>
          <p:nvPr/>
        </p:nvSpPr>
        <p:spPr>
          <a:xfrm>
            <a:off x="783474" y="2820463"/>
            <a:ext cx="7565662" cy="22506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NO SOFTWARE CAN YET SIMULATE THE ENTIRE LEGv8 ISA!</a:t>
            </a:r>
            <a:endParaRPr lang="it-IT" sz="4800"/>
          </a:p>
        </p:txBody>
      </p:sp>
    </p:spTree>
    <p:extLst>
      <p:ext uri="{BB962C8B-B14F-4D97-AF65-F5344CB8AC3E}">
        <p14:creationId xmlns:p14="http://schemas.microsoft.com/office/powerpoint/2010/main" val="1506252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xmlns="" id="{A2712471-4667-0B63-C588-80D88B325F6D}"/>
              </a:ext>
            </a:extLst>
          </p:cNvPr>
          <p:cNvSpPr/>
          <p:nvPr/>
        </p:nvSpPr>
        <p:spPr>
          <a:xfrm rot="5400000" flipH="1">
            <a:off x="4575429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168772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2005271" y="8358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SOLUTION:</a:t>
            </a:r>
            <a:endParaRPr lang="it-IT" sz="4800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134E8D06-E761-11B5-4AB4-9438E78C348F}"/>
              </a:ext>
            </a:extLst>
          </p:cNvPr>
          <p:cNvSpPr txBox="1"/>
          <p:nvPr/>
        </p:nvSpPr>
        <p:spPr>
          <a:xfrm>
            <a:off x="192924" y="2163238"/>
            <a:ext cx="8794387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685800" algn="l">
              <a:buFont typeface="Arial"/>
              <a:buChar char="•"/>
            </a:pPr>
            <a:r>
              <a:rPr lang="it-IT" sz="4800" dirty="0">
                <a:solidFill>
                  <a:srgbClr val="1F294A"/>
                </a:solidFill>
                <a:latin typeface="Corbel"/>
              </a:rPr>
              <a:t>Write one 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from scratch</a:t>
            </a:r>
            <a:endParaRPr lang="it-IT" sz="4800" u="sng">
              <a:latin typeface="Corbel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52BBB89A-4B08-4F45-ABE3-1763E4F9DA3C}"/>
              </a:ext>
            </a:extLst>
          </p:cNvPr>
          <p:cNvSpPr txBox="1"/>
          <p:nvPr/>
        </p:nvSpPr>
        <p:spPr>
          <a:xfrm>
            <a:off x="352425" y="3171825"/>
            <a:ext cx="84867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516B81"/>
                </a:solidFill>
                <a:latin typeface="Corbel"/>
                <a:cs typeface="Arial"/>
              </a:rPr>
              <a:t>OR (BETTER)</a:t>
            </a:r>
            <a:r>
              <a:rPr lang="it-IT" sz="4800" dirty="0">
                <a:latin typeface="Corbel"/>
                <a:cs typeface="Arial"/>
              </a:rPr>
              <a:t>​</a:t>
            </a:r>
            <a:endParaRPr lang="it-IT" sz="4800" baseline="0" dirty="0">
              <a:latin typeface="Corbel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F84876CA-E8E9-C4AD-E8AD-984E43E4B84D}"/>
              </a:ext>
            </a:extLst>
          </p:cNvPr>
          <p:cNvSpPr txBox="1"/>
          <p:nvPr/>
        </p:nvSpPr>
        <p:spPr>
          <a:xfrm>
            <a:off x="171450" y="4248150"/>
            <a:ext cx="880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it-IT" sz="4800" dirty="0" err="1">
                <a:solidFill>
                  <a:srgbClr val="1F294A"/>
                </a:solidFill>
                <a:latin typeface="Corbel"/>
              </a:rPr>
              <a:t>Improve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one </a:t>
            </a:r>
            <a:r>
              <a:rPr lang="it-IT" sz="4800" dirty="0" err="1">
                <a:solidFill>
                  <a:srgbClr val="1F294A"/>
                </a:solidFill>
                <a:latin typeface="Corbel"/>
              </a:rPr>
              <a:t>that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already</a:t>
            </a:r>
            <a:r>
              <a:rPr lang="it-IT" sz="48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800" u="sng" dirty="0" err="1">
                <a:solidFill>
                  <a:srgbClr val="1F294A"/>
                </a:solidFill>
                <a:latin typeface="Corbel"/>
              </a:rPr>
              <a:t>exists</a:t>
            </a:r>
            <a:endParaRPr lang="it-IT" u="sng"/>
          </a:p>
        </p:txBody>
      </p:sp>
    </p:spTree>
    <p:extLst>
      <p:ext uri="{BB962C8B-B14F-4D97-AF65-F5344CB8AC3E}">
        <p14:creationId xmlns:p14="http://schemas.microsoft.com/office/powerpoint/2010/main" val="364909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290772" y="960491"/>
            <a:ext cx="855799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ARM HAS OFFICIALLY MADE A LEGv8  SIMULATOR</a:t>
            </a:r>
            <a:endParaRPr lang="it-IT" dirty="0"/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xmlns="" id="{B49D786B-1330-2FD2-8C66-DD708C0B7265}"/>
              </a:ext>
            </a:extLst>
          </p:cNvPr>
          <p:cNvSpPr txBox="1"/>
          <p:nvPr/>
        </p:nvSpPr>
        <p:spPr>
          <a:xfrm>
            <a:off x="2005271" y="2477564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00B050"/>
                </a:solidFill>
                <a:latin typeface="Corbel"/>
              </a:rPr>
              <a:t>GOOD!</a:t>
            </a:r>
            <a:endParaRPr lang="it-IT">
              <a:solidFill>
                <a:srgbClr val="00B05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9F1447F9-C901-9B30-2FEE-0F5F9B5A6B8D}"/>
              </a:ext>
            </a:extLst>
          </p:cNvPr>
          <p:cNvSpPr txBox="1"/>
          <p:nvPr/>
        </p:nvSpPr>
        <p:spPr>
          <a:xfrm>
            <a:off x="1672763" y="3776427"/>
            <a:ext cx="5804404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1F294A"/>
                </a:solidFill>
                <a:latin typeface="Corbel"/>
              </a:rPr>
              <a:t>IT'S INCOMPLETE AND 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 BROKEN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xmlns="" id="{73AB5735-4B3F-D4DF-AF43-CA3A52EC2A95}"/>
              </a:ext>
            </a:extLst>
          </p:cNvPr>
          <p:cNvSpPr txBox="1"/>
          <p:nvPr/>
        </p:nvSpPr>
        <p:spPr>
          <a:xfrm>
            <a:off x="2005271" y="5293500"/>
            <a:ext cx="51393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BAD!</a:t>
            </a:r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53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1405196" y="845325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WHAT STANDS OUT: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134E8D06-E761-11B5-4AB4-9438E78C348F}"/>
              </a:ext>
            </a:extLst>
          </p:cNvPr>
          <p:cNvSpPr txBox="1"/>
          <p:nvPr/>
        </p:nvSpPr>
        <p:spPr>
          <a:xfrm>
            <a:off x="2424" y="2372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Written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in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 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(high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level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extensible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</a:t>
            </a:r>
            <a:endParaRPr lang="it-IT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Distributed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Nice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functional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UI</a:t>
            </a:r>
            <a:endParaRPr lang="it-IT" u="sng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 err="1">
                <a:solidFill>
                  <a:srgbClr val="1F294A"/>
                </a:solidFill>
                <a:latin typeface="Corbel"/>
              </a:rPr>
              <a:t>Closely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follows the </a:t>
            </a:r>
            <a:r>
              <a:rPr lang="it-IT" sz="4000" dirty="0" err="1">
                <a:solidFill>
                  <a:srgbClr val="1F294A"/>
                </a:solidFill>
                <a:latin typeface="Corbel"/>
              </a:rPr>
              <a:t>textbook</a:t>
            </a:r>
            <a:endParaRPr lang="it-IT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460302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STRUCTURE OF THE SIMULATOR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xmlns="" id="{FD36DE40-35A8-FBE7-CDB9-E655941EA43F}"/>
              </a:ext>
            </a:extLst>
          </p:cNvPr>
          <p:cNvSpPr/>
          <p:nvPr/>
        </p:nvSpPr>
        <p:spPr>
          <a:xfrm>
            <a:off x="4114799" y="4266493"/>
            <a:ext cx="1288474" cy="600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CPU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xmlns="" id="{6AA1FC93-285C-BDE8-8C0F-B218B73C124F}"/>
              </a:ext>
            </a:extLst>
          </p:cNvPr>
          <p:cNvSpPr/>
          <p:nvPr/>
        </p:nvSpPr>
        <p:spPr>
          <a:xfrm>
            <a:off x="6629400" y="4276883"/>
            <a:ext cx="1818409" cy="59023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57150" cap="flat">
            <a:solidFill>
              <a:schemeClr val="accent4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MEMORY</a:t>
            </a:r>
            <a:endParaRPr lang="it-IT" sz="2800" b="0" i="0" u="none" strike="noStrike" cap="none" spc="0" normalizeH="0" baseline="0" dirty="0">
              <a:ln>
                <a:noFill/>
              </a:ln>
              <a:solidFill>
                <a:srgbClr val="5B5854"/>
              </a:solidFill>
              <a:effectLst/>
              <a:uFillTx/>
              <a:latin typeface="Corbel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xmlns="" id="{917554C8-6CCE-897B-B03E-6AAC3FA95D3D}"/>
              </a:ext>
            </a:extLst>
          </p:cNvPr>
          <p:cNvSpPr/>
          <p:nvPr/>
        </p:nvSpPr>
        <p:spPr>
          <a:xfrm>
            <a:off x="602673" y="2225306"/>
            <a:ext cx="2317173" cy="10669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5715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EXECUTION MODE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xmlns="" id="{FF2C3591-AF4A-1CED-EBD6-A54979216DF2}"/>
              </a:ext>
            </a:extLst>
          </p:cNvPr>
          <p:cNvSpPr/>
          <p:nvPr/>
        </p:nvSpPr>
        <p:spPr>
          <a:xfrm>
            <a:off x="3927764" y="2463669"/>
            <a:ext cx="3480956" cy="5902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715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it-IT" sz="2800" dirty="0">
                <a:solidFill>
                  <a:srgbClr val="1F294A"/>
                </a:solidFill>
                <a:latin typeface="Corbel"/>
              </a:rPr>
              <a:t>CODE PARSER/LEXER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49574E97-CC9A-F3E5-BF41-784360687B9D}"/>
              </a:ext>
            </a:extLst>
          </p:cNvPr>
          <p:cNvSpPr/>
          <p:nvPr/>
        </p:nvSpPr>
        <p:spPr>
          <a:xfrm>
            <a:off x="602673" y="4271688"/>
            <a:ext cx="2556164" cy="5902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57150" cap="flat">
            <a:solidFill>
              <a:schemeClr val="accent3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800" dirty="0">
                <a:solidFill>
                  <a:srgbClr val="1F294A"/>
                </a:solidFill>
                <a:latin typeface="Corbel"/>
              </a:rPr>
              <a:t>INSTRUCTION</a:t>
            </a:r>
            <a:endParaRPr lang="it-IT" sz="2800" dirty="0">
              <a:latin typeface="Corbel"/>
            </a:endParaRPr>
          </a:p>
        </p:txBody>
      </p:sp>
      <p:sp>
        <p:nvSpPr>
          <p:cNvPr id="12" name="Freccia a sinistra 11">
            <a:extLst>
              <a:ext uri="{FF2B5EF4-FFF2-40B4-BE49-F238E27FC236}">
                <a16:creationId xmlns:a16="http://schemas.microsoft.com/office/drawing/2014/main" xmlns="" id="{0B035CF4-0E66-7B7E-9B62-8713392BFB10}"/>
              </a:ext>
            </a:extLst>
          </p:cNvPr>
          <p:cNvSpPr/>
          <p:nvPr/>
        </p:nvSpPr>
        <p:spPr>
          <a:xfrm>
            <a:off x="2924210" y="2516470"/>
            <a:ext cx="978408" cy="484632"/>
          </a:xfrm>
          <a:prstGeom prst="lef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3" name="Freccia in giù 12">
            <a:extLst>
              <a:ext uri="{FF2B5EF4-FFF2-40B4-BE49-F238E27FC236}">
                <a16:creationId xmlns:a16="http://schemas.microsoft.com/office/drawing/2014/main" xmlns="" id="{EB1DE311-BDB3-4B17-AD86-C0D91806FE4E}"/>
              </a:ext>
            </a:extLst>
          </p:cNvPr>
          <p:cNvSpPr/>
          <p:nvPr/>
        </p:nvSpPr>
        <p:spPr>
          <a:xfrm>
            <a:off x="1516345" y="3295683"/>
            <a:ext cx="484632" cy="978408"/>
          </a:xfrm>
          <a:prstGeom prst="down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4" name="Freccia bidirezionale orizzontale 13">
            <a:extLst>
              <a:ext uri="{FF2B5EF4-FFF2-40B4-BE49-F238E27FC236}">
                <a16:creationId xmlns:a16="http://schemas.microsoft.com/office/drawing/2014/main" xmlns="" id="{207F3AAC-C3AA-27BD-3E54-02E380CB867A}"/>
              </a:ext>
            </a:extLst>
          </p:cNvPr>
          <p:cNvSpPr/>
          <p:nvPr/>
        </p:nvSpPr>
        <p:spPr>
          <a:xfrm>
            <a:off x="5408260" y="4329683"/>
            <a:ext cx="1216152" cy="484632"/>
          </a:xfrm>
          <a:prstGeom prst="left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xmlns="" id="{344558DC-ABF4-A17B-5485-731FC5777AEC}"/>
              </a:ext>
            </a:extLst>
          </p:cNvPr>
          <p:cNvSpPr/>
          <p:nvPr/>
        </p:nvSpPr>
        <p:spPr>
          <a:xfrm>
            <a:off x="3134626" y="4327085"/>
            <a:ext cx="978408" cy="484632"/>
          </a:xfrm>
          <a:prstGeom prst="rightArrow">
            <a:avLst/>
          </a:prstGeom>
          <a:solidFill>
            <a:srgbClr val="072B5B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6738138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SIMULATOR, AND WHY?</a:t>
            </a:r>
            <a:endParaRPr lang="it-IT" sz="200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it-IT"/>
          </a:p>
        </p:txBody>
      </p:sp>
      <p:pic>
        <p:nvPicPr>
          <p:cNvPr id="6" name="Immagine 5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xmlns="" id="{AA8EC04A-1A7F-4C1F-27FB-AEC450BE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363"/>
            <a:ext cx="9144000" cy="50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-60889" y="14525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FIXING AND RESTORING </a:t>
            </a:r>
            <a:endParaRPr lang="it-IT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SIMULATOR</a:t>
            </a:r>
            <a:endParaRPr lang="en-US" dirty="0"/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xmlns="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B355E"/>
                </a:solidFill>
                <a:highlight>
                  <a:srgbClr val="FF00FF"/>
                </a:highlight>
                <a:latin typeface="Corbel"/>
              </a:rPr>
              <a:t>Restoration</a:t>
            </a:r>
            <a:r>
              <a:rPr lang="en-US" sz="4000" dirty="0">
                <a:solidFill>
                  <a:srgbClr val="1B355E"/>
                </a:solidFill>
                <a:latin typeface="Corbel"/>
              </a:rPr>
              <a:t>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xmlns="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5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71696" y="1502550"/>
            <a:ext cx="880651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COMPARISONS DON'T WORK!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134E8D06-E761-11B5-4AB4-9438E78C348F}"/>
              </a:ext>
            </a:extLst>
          </p:cNvPr>
          <p:cNvSpPr txBox="1"/>
          <p:nvPr/>
        </p:nvSpPr>
        <p:spPr>
          <a:xfrm>
            <a:off x="564399" y="2753788"/>
            <a:ext cx="8794387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if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-else"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"switch-case"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conditionals</a:t>
            </a:r>
            <a:endParaRPr lang="it-IT" u="sng" err="1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while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 loops</a:t>
            </a:r>
            <a:endParaRPr lang="it-IT" u="sng" dirty="0"/>
          </a:p>
          <a:p>
            <a:pPr marL="6858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"for" loops</a:t>
            </a:r>
          </a:p>
        </p:txBody>
      </p:sp>
    </p:spTree>
    <p:extLst>
      <p:ext uri="{BB962C8B-B14F-4D97-AF65-F5344CB8AC3E}">
        <p14:creationId xmlns:p14="http://schemas.microsoft.com/office/powerpoint/2010/main" val="3475496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14136"/>
            <a:ext cx="6048375" cy="465845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BEA0CBE9-1B62-D814-7DEF-7D6BABA255D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xmlns="" id="{757D8F8D-470E-A4F8-D0BE-F286A480D80B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X0 = 1, X1 = 2</a:t>
            </a: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xmlns="" id="{CCD08461-CA20-C1B8-6569-48212E6B2869}"/>
              </a:ext>
            </a:extLst>
          </p:cNvPr>
          <p:cNvSpPr/>
          <p:nvPr/>
        </p:nvSpPr>
        <p:spPr>
          <a:xfrm>
            <a:off x="120396" y="5606034"/>
            <a:ext cx="1264158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2270700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776A11C4-27BD-8620-4A5C-EDAEC9F29056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C507A93A-792D-B71B-9D43-74970A24E53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F84DBAE5-5CCD-05A7-DDA9-6ABFFF5D5FC4}"/>
              </a:ext>
            </a:extLst>
          </p:cNvPr>
          <p:cNvSpPr txBox="1"/>
          <p:nvPr/>
        </p:nvSpPr>
        <p:spPr>
          <a:xfrm>
            <a:off x="1202572" y="356168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COMPARE X0 WITH X1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xmlns="" id="{B5A1FADF-4AED-6FFB-D99B-8CA182C9914C}"/>
              </a:ext>
            </a:extLst>
          </p:cNvPr>
          <p:cNvSpPr/>
          <p:nvPr/>
        </p:nvSpPr>
        <p:spPr>
          <a:xfrm flipH="1">
            <a:off x="7290054" y="5177409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2472936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it-IT"/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ED335203-694A-24D7-390C-BCE3CF483465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FED73005-2F39-0E35-12F4-18E4F3ED0503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xmlns="" id="{F671CF34-E6C2-E23F-48F4-FC5EABF68CD2}"/>
              </a:ext>
            </a:extLst>
          </p:cNvPr>
          <p:cNvSpPr txBox="1"/>
          <p:nvPr/>
        </p:nvSpPr>
        <p:spPr>
          <a:xfrm>
            <a:off x="650122" y="3199732"/>
            <a:ext cx="7492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1 &lt;= 2 ?</a:t>
            </a:r>
          </a:p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OF COURSE, LET'S JUMP!</a:t>
            </a:r>
          </a:p>
        </p:txBody>
      </p:sp>
    </p:spTree>
    <p:extLst>
      <p:ext uri="{BB962C8B-B14F-4D97-AF65-F5344CB8AC3E}">
        <p14:creationId xmlns:p14="http://schemas.microsoft.com/office/powerpoint/2010/main" val="38271749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xmlns="" id="{2E302EAF-4B60-3995-1224-20D4DA4B650B}"/>
              </a:ext>
            </a:extLst>
          </p:cNvPr>
          <p:cNvSpPr/>
          <p:nvPr/>
        </p:nvSpPr>
        <p:spPr>
          <a:xfrm rot="5400000" flipH="1">
            <a:off x="1517904" y="444398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1507044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30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12" y="1714136"/>
            <a:ext cx="6042150" cy="465845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DA9B7731-C8FB-9958-1EA6-B4A8723BF640}"/>
              </a:ext>
            </a:extLst>
          </p:cNvPr>
          <p:cNvSpPr txBox="1"/>
          <p:nvPr/>
        </p:nvSpPr>
        <p:spPr>
          <a:xfrm>
            <a:off x="1374023" y="94230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COMPARISON BUG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4B29E4E0-A251-E3F7-AB4D-33B2D343FFF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F702D3A1-2704-6D33-D0A5-855C05A3E048}"/>
              </a:ext>
            </a:extLst>
          </p:cNvPr>
          <p:cNvSpPr txBox="1"/>
          <p:nvPr/>
        </p:nvSpPr>
        <p:spPr>
          <a:xfrm>
            <a:off x="1031122" y="3428332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...OR 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608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31</a:t>
            </a:fld>
            <a:endParaRPr lang="it-IT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DA9B7731-C8FB-9958-1EA6-B4A8723BF640}"/>
              </a:ext>
            </a:extLst>
          </p:cNvPr>
          <p:cNvSpPr txBox="1"/>
          <p:nvPr/>
        </p:nvSpPr>
        <p:spPr>
          <a:xfrm>
            <a:off x="754898" y="942307"/>
            <a:ext cx="78444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FLAGS ARE SET WRONG!</a:t>
            </a:r>
            <a:endParaRPr lang="it-IT" dirty="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xmlns="" id="{DED8F651-F0F4-F641-57FB-FDE294B7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" t="60000" r="39242" b="23905"/>
          <a:stretch/>
        </p:blipFill>
        <p:spPr>
          <a:xfrm>
            <a:off x="1086354" y="2872570"/>
            <a:ext cx="6966761" cy="695677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2C5CE2DA-E02B-2B07-ED9E-7E88141D1614}"/>
              </a:ext>
            </a:extLst>
          </p:cNvPr>
          <p:cNvSpPr txBox="1"/>
          <p:nvPr/>
        </p:nvSpPr>
        <p:spPr>
          <a:xfrm>
            <a:off x="1025236" y="2040082"/>
            <a:ext cx="72294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SHOULD BE</a:t>
            </a:r>
            <a:endParaRPr lang="it-IT" dirty="0"/>
          </a:p>
        </p:txBody>
      </p:sp>
      <p:pic>
        <p:nvPicPr>
          <p:cNvPr id="10" name="Immagine 9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xmlns="" id="{2013E05B-D64D-7B4C-F7B8-D5A91A6A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188" t="78335" r="1392" b="15723"/>
          <a:stretch/>
        </p:blipFill>
        <p:spPr>
          <a:xfrm>
            <a:off x="1024226" y="4642641"/>
            <a:ext cx="7105094" cy="700928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xmlns="" id="{5039157B-308F-9220-F259-51E7B8808050}"/>
              </a:ext>
            </a:extLst>
          </p:cNvPr>
          <p:cNvSpPr txBox="1"/>
          <p:nvPr/>
        </p:nvSpPr>
        <p:spPr>
          <a:xfrm>
            <a:off x="2076450" y="3814330"/>
            <a:ext cx="4991100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HOW THEY ARE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4DC834AA-0B98-31AE-0D0E-8ECF7D9630F0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B8DD010D-7D06-0385-F9B1-2F098F6800D6}"/>
              </a:ext>
            </a:extLst>
          </p:cNvPr>
          <p:cNvSpPr txBox="1"/>
          <p:nvPr/>
        </p:nvSpPr>
        <p:spPr>
          <a:xfrm>
            <a:off x="173181" y="5531427"/>
            <a:ext cx="8798501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>
                <a:solidFill>
                  <a:srgbClr val="FF0000"/>
                </a:solidFill>
                <a:highlight>
                  <a:srgbClr val="FFFF00"/>
                </a:highlight>
                <a:latin typeface="Consolas"/>
              </a:rPr>
              <a:t>¬(Z=0 ∧ N=V) = ¬(TRUE ∧ TRUE) = FALSE</a:t>
            </a:r>
            <a:endParaRPr lang="it-IT" sz="4000">
              <a:solidFill>
                <a:srgbClr val="FF0000"/>
              </a:solidFill>
              <a:highlight>
                <a:srgbClr val="FFFF00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370132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32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1519239" y="877247"/>
            <a:ext cx="6349061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BRANCH AND LINKS DON'T WORK!</a:t>
            </a:r>
            <a:endParaRPr lang="it-IT" dirty="0"/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xmlns="" id="{0C6A83DA-6008-9F30-4EC2-CBA30EBA99D5}"/>
              </a:ext>
            </a:extLst>
          </p:cNvPr>
          <p:cNvSpPr txBox="1"/>
          <p:nvPr/>
        </p:nvSpPr>
        <p:spPr>
          <a:xfrm>
            <a:off x="1681421" y="29217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void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 subroutine(arg1, ...)</a:t>
            </a:r>
          </a:p>
        </p:txBody>
      </p:sp>
      <p:sp>
        <p:nvSpPr>
          <p:cNvPr id="9" name="CasellaDiTesto 10">
            <a:extLst>
              <a:ext uri="{FF2B5EF4-FFF2-40B4-BE49-F238E27FC236}">
                <a16:creationId xmlns:a16="http://schemas.microsoft.com/office/drawing/2014/main" xmlns="" id="{7F7ACB76-1D6B-A640-A0AA-B1635C8DB401}"/>
              </a:ext>
            </a:extLst>
          </p:cNvPr>
          <p:cNvSpPr txBox="1"/>
          <p:nvPr/>
        </p:nvSpPr>
        <p:spPr>
          <a:xfrm>
            <a:off x="1681421" y="3912374"/>
            <a:ext cx="63490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i="1" dirty="0">
                <a:solidFill>
                  <a:srgbClr val="1F294A"/>
                </a:solidFill>
                <a:latin typeface="Corbel"/>
              </a:rPr>
              <a:t>float </a:t>
            </a:r>
            <a:r>
              <a:rPr lang="it-IT" sz="4800" i="1" dirty="0" err="1">
                <a:solidFill>
                  <a:srgbClr val="1F294A"/>
                </a:solidFill>
                <a:latin typeface="Corbel"/>
              </a:rPr>
              <a:t>function</a:t>
            </a:r>
            <a:r>
              <a:rPr lang="it-IT" sz="4800" i="1" dirty="0">
                <a:solidFill>
                  <a:srgbClr val="1F294A"/>
                </a:solidFill>
                <a:latin typeface="Corbel"/>
              </a:rPr>
              <a:t>(arg1, ...)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C1F45E62-1B26-49B0-7771-62DEAFDE19F8}"/>
              </a:ext>
            </a:extLst>
          </p:cNvPr>
          <p:cNvSpPr txBox="1"/>
          <p:nvPr/>
        </p:nvSpPr>
        <p:spPr>
          <a:xfrm>
            <a:off x="1981200" y="5317009"/>
            <a:ext cx="5743575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Corbel"/>
              </a:rPr>
              <a:t>CAN'T REUSE CODE</a:t>
            </a:r>
          </a:p>
        </p:txBody>
      </p:sp>
      <p:pic>
        <p:nvPicPr>
          <p:cNvPr id="12" name="Elemento grafico 11" descr="Chiudi contorno">
            <a:extLst>
              <a:ext uri="{FF2B5EF4-FFF2-40B4-BE49-F238E27FC236}">
                <a16:creationId xmlns:a16="http://schemas.microsoft.com/office/drawing/2014/main" xmlns="" id="{467C372E-21B8-4B94-67EB-6DC9AED16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31033" y="2126298"/>
            <a:ext cx="3437987" cy="344837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1DD091EA-6A40-0089-5230-7E6DC627D78A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79570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33</a:t>
            </a:fld>
            <a:endParaRPr lang="it-IT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80EB6A4C-EF30-C971-18DC-13E2F79CABEA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90" b="67237"/>
          <a:stretch/>
        </p:blipFill>
        <p:spPr>
          <a:xfrm>
            <a:off x="603164" y="2257061"/>
            <a:ext cx="8071029" cy="2600954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:a16="http://schemas.microsoft.com/office/drawing/2014/main" xmlns="" id="{4DC56EBF-D794-29A2-F079-47B05944A824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767DC8E4-8CA1-5C35-8BE8-EB96D251B9B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6897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34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388" r="-112" b="67457"/>
          <a:stretch/>
        </p:blipFill>
        <p:spPr>
          <a:xfrm>
            <a:off x="603164" y="2257061"/>
            <a:ext cx="8080568" cy="2605020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DC444730-ABCB-2A2D-B690-0E7F0EFFABB7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xmlns="" id="{AA6DE3C1-2B8D-941A-9114-EBA9F6DF209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0x4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EC47EB2B-D49C-4FFA-8BDE-CB98F3294458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9716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35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07" r="-112" b="67394"/>
          <a:stretch/>
        </p:blipFill>
        <p:spPr>
          <a:xfrm>
            <a:off x="603164" y="2257061"/>
            <a:ext cx="8090110" cy="2602372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38A1330A-5A1D-7135-7C0F-220E0D16DF92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8" name="CasellaDiTesto 10">
            <a:extLst>
              <a:ext uri="{FF2B5EF4-FFF2-40B4-BE49-F238E27FC236}">
                <a16:creationId xmlns:a16="http://schemas.microsoft.com/office/drawing/2014/main" xmlns="" id="{56DC1368-A3F5-A31D-08B9-F2DB50CD2299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xmlns="" id="{892C2A21-AB7D-B9B6-E4BC-DBD90096768D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765135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36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-26" r="-112" b="67331"/>
          <a:stretch/>
        </p:blipFill>
        <p:spPr>
          <a:xfrm>
            <a:off x="603164" y="2257061"/>
            <a:ext cx="8099638" cy="2603544"/>
          </a:xfrm>
          <a:prstGeom prst="rect">
            <a:avLst/>
          </a:prstGeom>
        </p:spPr>
      </p:pic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6C80C2F0-83B9-0234-CF49-1F989D964A8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xmlns="" id="{2AA0D217-7B6C-A61A-3485-70C723073DDF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0x10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xmlns="" id="{6E0F09B0-DD31-3177-4D9F-392B7F0C14BF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864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7A2DF56F-3035-4D2A-8469-F90EE86DFA14}"/>
              </a:ext>
            </a:extLst>
          </p:cNvPr>
          <p:cNvSpPr txBox="1"/>
          <p:nvPr/>
        </p:nvSpPr>
        <p:spPr>
          <a:xfrm>
            <a:off x="1374022" y="5114257"/>
            <a:ext cx="6387161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DOESN'T GO BACK!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xmlns="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THE BRANCH AND LINK BUG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A51C189C-E5F6-F7C9-7F6A-E6C910245779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27036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38</a:t>
            </a:fld>
            <a:endParaRPr lang="it-IT"/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xmlns="" id="{203C4560-DFDE-4E6E-85EF-CCD3D14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" t="93" r="-112" b="67290"/>
          <a:stretch/>
        </p:blipFill>
        <p:spPr>
          <a:xfrm>
            <a:off x="603164" y="2257061"/>
            <a:ext cx="8109170" cy="2604072"/>
          </a:xfrm>
          <a:prstGeom prst="rect">
            <a:avLst/>
          </a:prstGeom>
        </p:spPr>
      </p:pic>
      <p:sp>
        <p:nvSpPr>
          <p:cNvPr id="8" name="CasellaDiTesto 10">
            <a:extLst>
              <a:ext uri="{FF2B5EF4-FFF2-40B4-BE49-F238E27FC236}">
                <a16:creationId xmlns:a16="http://schemas.microsoft.com/office/drawing/2014/main" xmlns="" id="{F48A40D3-A436-FF6C-1745-E2A783CFFB51}"/>
              </a:ext>
            </a:extLst>
          </p:cNvPr>
          <p:cNvSpPr txBox="1"/>
          <p:nvPr/>
        </p:nvSpPr>
        <p:spPr>
          <a:xfrm>
            <a:off x="812048" y="1104232"/>
            <a:ext cx="7653986" cy="7732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800" dirty="0">
                <a:solidFill>
                  <a:srgbClr val="1F294A"/>
                </a:solidFill>
                <a:latin typeface="Corbel"/>
              </a:rPr>
              <a:t>IT SHOULD GO HERE!</a:t>
            </a:r>
            <a:endParaRPr lang="it-IT" dirty="0"/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xmlns="" id="{05839E29-BEF7-FC11-3D52-BEA0C0B0E1CB}"/>
              </a:ext>
            </a:extLst>
          </p:cNvPr>
          <p:cNvSpPr/>
          <p:nvPr/>
        </p:nvSpPr>
        <p:spPr>
          <a:xfrm>
            <a:off x="1305825" y="2674932"/>
            <a:ext cx="978408" cy="4846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  <p:sp>
        <p:nvSpPr>
          <p:cNvPr id="10" name="CasellaDiTesto 10">
            <a:extLst>
              <a:ext uri="{FF2B5EF4-FFF2-40B4-BE49-F238E27FC236}">
                <a16:creationId xmlns:a16="http://schemas.microsoft.com/office/drawing/2014/main" xmlns="" id="{8215C527-965B-F74D-C54B-FC07F1B4E572}"/>
              </a:ext>
            </a:extLst>
          </p:cNvPr>
          <p:cNvSpPr txBox="1"/>
          <p:nvPr/>
        </p:nvSpPr>
        <p:spPr>
          <a:xfrm>
            <a:off x="5186620" y="2621303"/>
            <a:ext cx="7653986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3600" dirty="0">
                <a:solidFill>
                  <a:srgbClr val="FF0000"/>
                </a:solidFill>
                <a:latin typeface="Corbel"/>
              </a:rPr>
              <a:t>ADDRESS: </a:t>
            </a:r>
            <a:r>
              <a:rPr lang="it-IT" sz="3600" dirty="0">
                <a:solidFill>
                  <a:srgbClr val="FF0000"/>
                </a:solidFill>
                <a:latin typeface="Consolas"/>
              </a:rPr>
              <a:t>0x8</a:t>
            </a:r>
            <a:r>
              <a:rPr lang="it-IT" sz="3600" dirty="0">
                <a:solidFill>
                  <a:srgbClr val="FF0000"/>
                </a:solidFill>
                <a:latin typeface="Corbel"/>
              </a:rPr>
              <a:t> </a:t>
            </a:r>
            <a:endParaRPr lang="it-IT" sz="3600">
              <a:solidFill>
                <a:srgbClr val="FF0000"/>
              </a:solidFill>
            </a:endParaRPr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xmlns="" id="{70529E91-179D-716C-CDB9-8036E85D215C}"/>
              </a:ext>
            </a:extLst>
          </p:cNvPr>
          <p:cNvSpPr txBox="1"/>
          <p:nvPr/>
        </p:nvSpPr>
        <p:spPr>
          <a:xfrm>
            <a:off x="604229" y="4865740"/>
            <a:ext cx="7653986" cy="1511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PROGRAM COUNTER: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  <a:r>
              <a:rPr lang="it-IT" sz="4800" dirty="0">
                <a:solidFill>
                  <a:srgbClr val="1F294A"/>
                </a:solidFill>
                <a:latin typeface="Corbel"/>
              </a:rPr>
              <a:t> </a:t>
            </a:r>
            <a:endParaRPr lang="it-IT" dirty="0"/>
          </a:p>
          <a:p>
            <a:pPr algn="l"/>
            <a:r>
              <a:rPr lang="it-IT" sz="4800" dirty="0">
                <a:solidFill>
                  <a:srgbClr val="1F294A"/>
                </a:solidFill>
                <a:latin typeface="Corbel"/>
              </a:rPr>
              <a:t>RETURN ADDRESS: </a:t>
            </a:r>
            <a:r>
              <a:rPr lang="it-IT" sz="4800" dirty="0">
                <a:solidFill>
                  <a:srgbClr val="1F294A"/>
                </a:solidFill>
                <a:latin typeface="Consolas"/>
              </a:rPr>
              <a:t>0xC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4822401C-E74C-A9CC-2C86-2B22AE80FC22}"/>
              </a:ext>
            </a:extLst>
          </p:cNvPr>
          <p:cNvSpPr txBox="1"/>
          <p:nvPr/>
        </p:nvSpPr>
        <p:spPr>
          <a:xfrm>
            <a:off x="191365" y="194829"/>
            <a:ext cx="48837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8465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39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91365" y="2782513"/>
            <a:ext cx="8787460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 smtClean="0">
                <a:solidFill>
                  <a:srgbClr val="1F294A"/>
                </a:solidFill>
                <a:latin typeface="Corbel"/>
              </a:rPr>
              <a:t>ALL FIXED, BUT...</a:t>
            </a:r>
          </a:p>
          <a:p>
            <a:r>
              <a:rPr lang="it-IT" sz="4000" dirty="0" smtClean="0">
                <a:solidFill>
                  <a:srgbClr val="FF0000"/>
                </a:solidFill>
                <a:latin typeface="Corbel"/>
              </a:rPr>
              <a:t>NOBODY KNOWS HOW IT WORKS!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885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80974" y="246784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647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it-IT" sz="2000" dirty="0">
                <a:solidFill>
                  <a:srgbClr val="1B355E"/>
                </a:solidFill>
                <a:latin typeface="Corbel"/>
              </a:rPr>
              <a:t>INTRODUCTION</a:t>
            </a:r>
            <a:endParaRPr lang="it-IT" sz="2800" dirty="0"/>
          </a:p>
        </p:txBody>
      </p:sp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1456" y="2798711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Restoration and development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of 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Arm's Java-based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 ISA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dirty="0">
                <a:solidFill>
                  <a:srgbClr val="1F294A"/>
                </a:solidFill>
                <a:highlight>
                  <a:srgbClr val="FFFF00"/>
                </a:highlight>
                <a:latin typeface="Corbel"/>
              </a:rPr>
              <a:t>simulator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​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B1219F7E-1B80-285E-E649-F83EEB2B6F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it-IT"/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xmlns="" id="{F7CF4D09-C529-7564-0ECB-E166A1F76F99}"/>
              </a:ext>
            </a:extLst>
          </p:cNvPr>
          <p:cNvSpPr/>
          <p:nvPr/>
        </p:nvSpPr>
        <p:spPr>
          <a:xfrm rot="16200000" flipH="1">
            <a:off x="3422904" y="1567434"/>
            <a:ext cx="1526667" cy="779906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it-IT" sz="3500" b="0" i="0" u="none" strike="noStrike" cap="none" spc="0" normalizeH="0" baseline="0">
              <a:ln>
                <a:noFill/>
              </a:ln>
              <a:solidFill>
                <a:srgbClr val="5B5854"/>
              </a:solidFill>
              <a:effectLst/>
              <a:uFillTx/>
              <a:latin typeface="Avenir LT Std 85 Heavy"/>
              <a:ea typeface="Avenir LT Std 85 Heavy"/>
              <a:cs typeface="Avenir LT Std 85 Heavy"/>
              <a:sym typeface="Avenir LT Std 85 Heavy"/>
            </a:endParaRPr>
          </a:p>
        </p:txBody>
      </p:sp>
    </p:spTree>
    <p:extLst>
      <p:ext uri="{BB962C8B-B14F-4D97-AF65-F5344CB8AC3E}">
        <p14:creationId xmlns:p14="http://schemas.microsoft.com/office/powerpoint/2010/main" val="3690670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40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79069" y="1066998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THE PROJECT'S </a:t>
            </a:r>
            <a:r>
              <a:rPr lang="it-IT" sz="4000" dirty="0" smtClean="0">
                <a:solidFill>
                  <a:srgbClr val="1F294A"/>
                </a:solidFill>
                <a:latin typeface="Corbel"/>
              </a:rPr>
              <a:t>DEPENDENCIES</a:t>
            </a:r>
            <a:endParaRPr lang="it-IT" dirty="0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xmlns="" id="{CBC4AB58-600A-5517-2325-817CD6B8BC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690626"/>
              </p:ext>
            </p:extLst>
          </p:nvPr>
        </p:nvGraphicFramePr>
        <p:xfrm>
          <a:off x="2286000" y="206387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996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41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1D00AF8E-77D1-CDB7-A813-B157B789D786}"/>
              </a:ext>
            </a:extLst>
          </p:cNvPr>
          <p:cNvSpPr txBox="1"/>
          <p:nvPr/>
        </p:nvSpPr>
        <p:spPr>
          <a:xfrm>
            <a:off x="189852" y="1991396"/>
            <a:ext cx="8787460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Framework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formerly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from Google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Generates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web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applications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(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client-server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client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only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)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from Java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Java's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JVM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with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935457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42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</a:rPr>
              <a:t>GWT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1D00AF8E-77D1-CDB7-A813-B157B789D786}"/>
              </a:ext>
            </a:extLst>
          </p:cNvPr>
          <p:cNvSpPr txBox="1"/>
          <p:nvPr/>
        </p:nvSpPr>
        <p:spPr>
          <a:xfrm>
            <a:off x="75552" y="2245875"/>
            <a:ext cx="8787460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barely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supported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Convoluted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custom build tools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Limited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emulation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of JVM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Basically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plug-in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real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development</a:t>
            </a:r>
            <a:endParaRPr lang="it-IT" sz="400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63702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43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79069" y="1064057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>
                <a:solidFill>
                  <a:srgbClr val="1F294A"/>
                </a:solidFill>
                <a:latin typeface="Corbel"/>
                <a:hlinkClick r:id="rId2"/>
              </a:rPr>
              <a:t>AceGWT</a:t>
            </a:r>
            <a:endParaRPr lang="it-IT" dirty="0" err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1D00AF8E-77D1-CDB7-A813-B157B789D786}"/>
              </a:ext>
            </a:extLst>
          </p:cNvPr>
          <p:cNvSpPr txBox="1"/>
          <p:nvPr/>
        </p:nvSpPr>
        <p:spPr>
          <a:xfrm>
            <a:off x="104127" y="2303025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Provides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bindings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for the </a:t>
            </a:r>
            <a:br>
              <a:rPr lang="it-IT" sz="4000" dirty="0">
                <a:solidFill>
                  <a:srgbClr val="1F294A"/>
                </a:solidFill>
                <a:latin typeface="Corbel"/>
              </a:rPr>
            </a:br>
            <a:r>
              <a:rPr lang="it-IT" sz="4000" dirty="0">
                <a:solidFill>
                  <a:srgbClr val="1F294A"/>
                </a:solidFill>
                <a:latin typeface="Corbel"/>
                <a:hlinkClick r:id="rId3"/>
              </a:rPr>
              <a:t>Ace editor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dirty="0">
                <a:solidFill>
                  <a:srgbClr val="1F294A"/>
                </a:solidFill>
                <a:latin typeface="Corbel"/>
              </a:rPr>
              <a:t>Can be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used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like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normal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it-IT" sz="4000" u="sng" dirty="0">
                <a:solidFill>
                  <a:srgbClr val="1F294A"/>
                </a:solidFill>
                <a:latin typeface="Corbel"/>
              </a:rPr>
              <a:t>GWT component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Also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outdated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unsupported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532168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FIXING AND RESTORING THE SIMULATOR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44</a:t>
            </a:fld>
            <a:endParaRPr lang="it-IT"/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xmlns="" id="{95AD01B2-18D2-AA0A-350B-5ADA3CB4825F}"/>
              </a:ext>
            </a:extLst>
          </p:cNvPr>
          <p:cNvSpPr txBox="1"/>
          <p:nvPr/>
        </p:nvSpPr>
        <p:spPr>
          <a:xfrm>
            <a:off x="179069" y="940232"/>
            <a:ext cx="8787460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4000" dirty="0" smtClean="0">
                <a:solidFill>
                  <a:srgbClr val="1F294A"/>
                </a:solidFill>
                <a:latin typeface="Corbel"/>
              </a:rPr>
              <a:t>WORKING IT OUT:</a:t>
            </a:r>
            <a:endParaRPr lang="it-IT" dirty="0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xmlns="" id="{1D00AF8E-77D1-CDB7-A813-B157B789D786}"/>
              </a:ext>
            </a:extLst>
          </p:cNvPr>
          <p:cNvSpPr txBox="1"/>
          <p:nvPr/>
        </p:nvSpPr>
        <p:spPr>
          <a:xfrm>
            <a:off x="179069" y="1933707"/>
            <a:ext cx="8787460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Need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old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version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 of Eclipse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, and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Eclipse GWT plug-in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u="sng" dirty="0">
                <a:solidFill>
                  <a:srgbClr val="1F294A"/>
                </a:solidFill>
                <a:latin typeface="Corbel"/>
              </a:rPr>
              <a:t>Reverse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engineer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dependencies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where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they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are </a:t>
            </a:r>
            <a:r>
              <a:rPr lang="it-IT" sz="4000" err="1">
                <a:solidFill>
                  <a:srgbClr val="1F294A"/>
                </a:solidFill>
                <a:latin typeface="Corbel"/>
              </a:rPr>
              <a:t>needed</a:t>
            </a:r>
            <a:endParaRPr lang="it-IT" sz="400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it-IT" sz="4000" err="1">
                <a:solidFill>
                  <a:srgbClr val="1F294A"/>
                </a:solidFill>
                <a:latin typeface="Corbel"/>
              </a:rPr>
              <a:t>Configure</a:t>
            </a:r>
            <a:r>
              <a:rPr lang="it-IT" sz="4000" dirty="0">
                <a:solidFill>
                  <a:srgbClr val="1F294A"/>
                </a:solidFill>
                <a:latin typeface="Corbel"/>
              </a:rPr>
              <a:t> the project to </a:t>
            </a:r>
            <a:r>
              <a:rPr lang="it-IT" sz="4000" u="sng" dirty="0">
                <a:solidFill>
                  <a:srgbClr val="1F294A"/>
                </a:solidFill>
                <a:latin typeface="Corbel"/>
              </a:rPr>
              <a:t>stop </a:t>
            </a:r>
            <a:r>
              <a:rPr lang="it-IT" sz="4000" u="sng" err="1">
                <a:solidFill>
                  <a:srgbClr val="1F294A"/>
                </a:solidFill>
                <a:latin typeface="Corbel"/>
              </a:rPr>
              <a:t>failing</a:t>
            </a:r>
            <a:endParaRPr lang="it-IT" sz="4000" u="sng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518681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-60889" y="161434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FILLING THE GAPS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xmlns="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</a:t>
            </a:r>
            <a:r>
              <a:rPr lang="en-US" sz="4000" dirty="0">
                <a:solidFill>
                  <a:srgbClr val="1F294A"/>
                </a:solidFill>
                <a:highlight>
                  <a:srgbClr val="FF00FF"/>
                </a:highlight>
                <a:latin typeface="Corbel"/>
              </a:rPr>
              <a:t>development 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 LEGv8 ISA 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xmlns="" id="{73239CB7-CD08-0310-DCA4-8C0E9C81B3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0789" y="6235821"/>
            <a:ext cx="273908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25271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112844" y="84092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THE SIMULATOR MISSING?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1E118D8-6F42-0194-1B4B-F671C8D9FAD0}"/>
              </a:ext>
            </a:extLst>
          </p:cNvPr>
          <p:cNvSpPr txBox="1"/>
          <p:nvPr/>
        </p:nvSpPr>
        <p:spPr>
          <a:xfrm>
            <a:off x="96705" y="1965148"/>
            <a:ext cx="9261546" cy="4112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Incomplete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integer </a:t>
            </a:r>
            <a:r>
              <a:rPr lang="en-US" sz="4000" u="sng" dirty="0" smtClean="0">
                <a:solidFill>
                  <a:srgbClr val="1F294A"/>
                </a:solidFill>
                <a:latin typeface="Corbel"/>
              </a:rPr>
              <a:t>arithmetic</a:t>
            </a:r>
            <a:br>
              <a:rPr lang="en-US" sz="4000" u="sng" dirty="0" smtClean="0">
                <a:solidFill>
                  <a:srgbClr val="1F294A"/>
                </a:solidFill>
                <a:latin typeface="Corbel"/>
              </a:rPr>
            </a:br>
            <a:endParaRPr lang="en-US" sz="4000" u="sng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data </a:t>
            </a:r>
            <a:r>
              <a:rPr lang="en-US" sz="4000" dirty="0" smtClean="0">
                <a:solidFill>
                  <a:srgbClr val="1F294A"/>
                </a:solidFill>
                <a:latin typeface="Corbel"/>
              </a:rPr>
              <a:t>instructions</a:t>
            </a:r>
            <a:br>
              <a:rPr lang="en-US" sz="4000" dirty="0" smtClean="0">
                <a:solidFill>
                  <a:srgbClr val="1F294A"/>
                </a:solidFill>
                <a:latin typeface="Corbel"/>
              </a:rPr>
            </a:b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No visualization for the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stack memory</a:t>
            </a:r>
          </a:p>
        </p:txBody>
      </p:sp>
    </p:spTree>
    <p:extLst>
      <p:ext uri="{BB962C8B-B14F-4D97-AF65-F5344CB8AC3E}">
        <p14:creationId xmlns:p14="http://schemas.microsoft.com/office/powerpoint/2010/main" val="30157350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16753" y="5232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MISSING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INTEGER-BASED INSTRUCTIONS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188491" y="1993611"/>
            <a:ext cx="9261546" cy="4497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MUL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LOWER 64 BITS OF THE MULTIPLICATION</a:t>
            </a:r>
            <a:endParaRPr lang="it-IT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SIGNED MULTIPLICATION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UMULH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HIGHER 64 BITS OF THE UNSIGNED MULTIPLICATION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SIGNED DIVISION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UDIV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UNSIGNED DIVISION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LDA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ADDRESS OF A LABEL IN  A REGISTER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9555733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48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UMULH: A CASE STUDY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-116309" y="2355561"/>
            <a:ext cx="9261546" cy="30097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Takes two 64-bit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integer values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Extends 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them to 128 bits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unsigned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Performs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product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Saves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higher 64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to destination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495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49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1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-2009" y="2041236"/>
            <a:ext cx="9261546" cy="3625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Java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have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primitive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128-bit integer types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Product of 64-bit integers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truncated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The </a:t>
            </a:r>
            <a:r>
              <a:rPr lang="en-US" sz="4000" u="sng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library exists</a:t>
            </a:r>
            <a:endParaRPr lang="en-US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GWT 2.7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doesn't emulate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it (</a:t>
            </a:r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2.8 does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4">
            <a:extLst>
              <a:ext uri="{FF2B5EF4-FFF2-40B4-BE49-F238E27FC236}">
                <a16:creationId xmlns:a16="http://schemas.microsoft.com/office/drawing/2014/main" xmlns="" id="{C44606BF-C949-C789-CACF-D0176EE517FA}"/>
              </a:ext>
            </a:extLst>
          </p:cNvPr>
          <p:cNvSpPr txBox="1"/>
          <p:nvPr/>
        </p:nvSpPr>
        <p:spPr>
          <a:xfrm>
            <a:off x="-60889" y="1894702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WHAT IS LEGv8?</a:t>
            </a:r>
          </a:p>
        </p:txBody>
      </p:sp>
      <p:sp>
        <p:nvSpPr>
          <p:cNvPr id="6" name="CasellaDiTesto 4">
            <a:extLst>
              <a:ext uri="{FF2B5EF4-FFF2-40B4-BE49-F238E27FC236}">
                <a16:creationId xmlns:a16="http://schemas.microsoft.com/office/drawing/2014/main" xmlns="" id="{F49B3361-D289-39C4-623D-E6603B4E850D}"/>
              </a:ext>
            </a:extLst>
          </p:cNvPr>
          <p:cNvSpPr txBox="1"/>
          <p:nvPr/>
        </p:nvSpPr>
        <p:spPr>
          <a:xfrm>
            <a:off x="-60889" y="3235129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Restoration and development of 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Arm's Java-based </a:t>
            </a:r>
            <a:r>
              <a:rPr lang="en-US" sz="4000" dirty="0">
                <a:solidFill>
                  <a:srgbClr val="1F294A"/>
                </a:solidFill>
                <a:highlight>
                  <a:srgbClr val="00FF00"/>
                </a:highlight>
                <a:latin typeface="Corbel"/>
              </a:rPr>
              <a:t>LEGv8 ISA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 simulator</a:t>
            </a:r>
            <a:r>
              <a:rPr lang="it-IT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/>
              </a:rPr>
              <a:t>​</a:t>
            </a:r>
            <a:endParaRPr lang="it-IT" sz="4000">
              <a:solidFill>
                <a:schemeClr val="accent1">
                  <a:lumMod val="60000"/>
                  <a:lumOff val="40000"/>
                </a:schemeClr>
              </a:solidFill>
              <a:latin typeface="Corbe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0A05BA45-37F4-0E68-B1F9-8870573A9C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590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PROBLEM 2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-116309" y="2060286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Primitive integers are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it-IT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err="1">
                <a:solidFill>
                  <a:srgbClr val="1F294A"/>
                </a:solidFill>
                <a:latin typeface="Corbel"/>
              </a:rPr>
              <a:t>BigInteger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also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signed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u="sng" dirty="0">
                <a:solidFill>
                  <a:srgbClr val="1F294A"/>
                </a:solidFill>
                <a:latin typeface="Corbel"/>
              </a:rPr>
              <a:t>Bitmask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converts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64-bit unsigned integers to 65-bit signed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, perform signed multiplication, take the higher bits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8135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38319" y="1064605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CAN'T SEE THE STACK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188491" y="2393661"/>
            <a:ext cx="9261546" cy="3189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Fundamental for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testing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debugging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complex programs (now we can write them)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Useful to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understanding LEGv8</a:t>
            </a:r>
            <a:r>
              <a:rPr lang="en-US" sz="36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3600" u="sng" dirty="0">
                <a:solidFill>
                  <a:srgbClr val="1F294A"/>
                </a:solidFill>
                <a:latin typeface="Corbel"/>
              </a:rPr>
              <a:t>stack management</a:t>
            </a:r>
            <a:endParaRPr lang="en-US" u="sng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3600" dirty="0">
                <a:solidFill>
                  <a:srgbClr val="1F294A"/>
                </a:solidFill>
                <a:latin typeface="Corbel"/>
              </a:rPr>
              <a:t>Visible in most simulators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198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xmlns="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62074"/>
            <a:ext cx="5953125" cy="3667276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xmlns="" id="{59D484F8-277E-C553-70F5-E7E3812E5235}"/>
              </a:ext>
            </a:extLst>
          </p:cNvPr>
          <p:cNvSpPr txBox="1"/>
          <p:nvPr/>
        </p:nvSpPr>
        <p:spPr>
          <a:xfrm>
            <a:off x="-219269" y="92173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INTEGER REGISTERS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23142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53</a:t>
            </a:fld>
            <a:endParaRPr lang="it-IT"/>
          </a:p>
        </p:txBody>
      </p:sp>
      <p:pic>
        <p:nvPicPr>
          <p:cNvPr id="3" name="Immagine 2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xmlns="" id="{045863D5-4152-7EDA-BCE8-8880BAEF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804269"/>
            <a:ext cx="6791325" cy="3925735"/>
          </a:xfrm>
          <a:prstGeom prst="rect">
            <a:avLst/>
          </a:prstGeom>
        </p:spPr>
      </p:pic>
      <p:sp>
        <p:nvSpPr>
          <p:cNvPr id="8" name="CasellaDiTesto 4">
            <a:extLst>
              <a:ext uri="{FF2B5EF4-FFF2-40B4-BE49-F238E27FC236}">
                <a16:creationId xmlns:a16="http://schemas.microsoft.com/office/drawing/2014/main" xmlns="" id="{59D484F8-277E-C553-70F5-E7E3812E5235}"/>
              </a:ext>
            </a:extLst>
          </p:cNvPr>
          <p:cNvSpPr txBox="1"/>
          <p:nvPr/>
        </p:nvSpPr>
        <p:spPr>
          <a:xfrm>
            <a:off x="-57344" y="8264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NEW STACK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27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54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121503" y="73284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ADDING FLOATING-POINT SUPPORT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-2009" y="1631661"/>
            <a:ext cx="9261546" cy="43434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FADDS, FADDD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ADD TWO IEEE-754 VALUES </a:t>
            </a:r>
            <a:endParaRPr lang="it-IT"/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FSUBS, FSUBD - 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SUBTRACT TWO IEEE-754 VALUES 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FMULS, FMULD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MULTPLY 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FDIVS, FDIVD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DIVIDE TWO IEEE-754 VALUES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LDURS, LDURD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LOAD IEEE-754 VALUE FROM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STURS, STURD -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STORE IEEE-754 VALUE TO MEMORY</a:t>
            </a:r>
          </a:p>
          <a:p>
            <a:pPr marL="571500" indent="-274320" algn="l"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FCMPS, FCMPD – </a:t>
            </a:r>
            <a:r>
              <a:rPr lang="en-US" sz="2000" dirty="0">
                <a:solidFill>
                  <a:srgbClr val="1F294A"/>
                </a:solidFill>
                <a:latin typeface="Corbel"/>
              </a:rPr>
              <a:t>COMPARE TWO IEEE-754 VALUES</a:t>
            </a:r>
          </a:p>
        </p:txBody>
      </p:sp>
    </p:spTree>
    <p:extLst>
      <p:ext uri="{BB962C8B-B14F-4D97-AF65-F5344CB8AC3E}">
        <p14:creationId xmlns:p14="http://schemas.microsoft.com/office/powerpoint/2010/main" val="3928381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55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121503" y="68522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ARITHMETICAL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(FADDD, FDIVS,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159916" y="2193636"/>
            <a:ext cx="8699571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IEEE-754 with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float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types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Native Java support for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IEEE-754 arithmetical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operations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Straight forward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34682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56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121503" y="70427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MEMORY ACCESS INSTRUCTIONS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(LDURS, STURD, …)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159916" y="2174586"/>
            <a:ext cx="8699571" cy="48564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Simulator uses </a:t>
            </a:r>
            <a:r>
              <a:rPr lang="en-US" sz="4000" i="1" u="sng" dirty="0">
                <a:solidFill>
                  <a:srgbClr val="1F294A"/>
                </a:solidFill>
                <a:latin typeface="Corbel"/>
              </a:rPr>
              <a:t>long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 values to store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 memory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exising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longs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int</a:t>
            </a:r>
            <a:r>
              <a:rPr lang="en-US" sz="4000" err="1">
                <a:solidFill>
                  <a:srgbClr val="1F294A"/>
                </a:solidFill>
                <a:latin typeface="Corbel"/>
              </a:rPr>
              <a:t>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raw 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Java 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Double.longBitsToDouble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and </a:t>
            </a:r>
            <a:r>
              <a:rPr lang="en-US" sz="4000" i="1" err="1">
                <a:solidFill>
                  <a:srgbClr val="1F294A"/>
                </a:solidFill>
                <a:latin typeface="Corbel"/>
              </a:rPr>
              <a:t>Double.doubleToLongBits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 to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convert before memory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41283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57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121503" y="599498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COMPARISON INSTRUCTIONS</a:t>
            </a:r>
            <a:endParaRPr lang="it-IT" dirty="0"/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(FCMPS, FCMPD)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CC61D4AF-BA0B-F3BA-DD41-BBBD04134760}"/>
              </a:ext>
            </a:extLst>
          </p:cNvPr>
          <p:cNvSpPr txBox="1"/>
          <p:nvPr/>
        </p:nvSpPr>
        <p:spPr>
          <a:xfrm>
            <a:off x="-125834" y="1869786"/>
            <a:ext cx="8699571" cy="28815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LEGv8 does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not specify flag-setting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conditions for IEEE-754 comparisons</a:t>
            </a:r>
            <a:endParaRPr lang="it-IT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's ones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xmlns="" id="{B7D7D82A-551E-5E5F-E7DD-B52DB60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890010"/>
            <a:ext cx="8515350" cy="20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45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58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xmlns="" id="{59D484F8-277E-C553-70F5-E7E3812E5235}"/>
              </a:ext>
            </a:extLst>
          </p:cNvPr>
          <p:cNvSpPr txBox="1"/>
          <p:nvPr/>
        </p:nvSpPr>
        <p:spPr>
          <a:xfrm>
            <a:off x="-117546" y="998646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lvl="1"/>
            <a:r>
              <a:rPr lang="en-US" sz="4000" dirty="0" smtClean="0">
                <a:solidFill>
                  <a:srgbClr val="1F294A"/>
                </a:solidFill>
                <a:latin typeface="Corbel"/>
              </a:rPr>
              <a:t>SHOWING THE REGISTERS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10" name="Immagine 9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xmlns="" id="{49FCE697-1599-F784-922C-897D4FBB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1" y="2356072"/>
            <a:ext cx="8905875" cy="76536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  <p:pic>
        <p:nvPicPr>
          <p:cNvPr id="11" name="Immagine 10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xmlns="" id="{CB192A43-8533-FA4C-2A58-E215016B2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61" y="3991709"/>
            <a:ext cx="8905875" cy="829615"/>
          </a:xfrm>
          <a:prstGeom prst="rect">
            <a:avLst/>
          </a:prstGeom>
          <a:ln w="28575">
            <a:solidFill>
              <a:srgbClr val="1F294A"/>
            </a:solidFill>
          </a:ln>
        </p:spPr>
      </p:pic>
    </p:spTree>
    <p:extLst>
      <p:ext uri="{BB962C8B-B14F-4D97-AF65-F5344CB8AC3E}">
        <p14:creationId xmlns:p14="http://schemas.microsoft.com/office/powerpoint/2010/main" val="2993573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59</a:t>
            </a:fld>
            <a:endParaRPr lang="it-IT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xmlns="" id="{59D484F8-277E-C553-70F5-E7E3812E5235}"/>
              </a:ext>
            </a:extLst>
          </p:cNvPr>
          <p:cNvSpPr txBox="1"/>
          <p:nvPr/>
        </p:nvSpPr>
        <p:spPr>
          <a:xfrm>
            <a:off x="-343094" y="750280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FINAL VIEW</a:t>
            </a:r>
            <a:endParaRPr lang="it-IT" dirty="0"/>
          </a:p>
        </p:txBody>
      </p:sp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xmlns="" id="{D46413F8-00BF-32C2-FEA0-9978DE34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54300"/>
            <a:ext cx="8991600" cy="39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03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xmlns="" id="{9FA2CC4D-6829-BE16-D0F8-1F66941E6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551679" y="6235821"/>
            <a:ext cx="351370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it-IT"/>
          </a:p>
        </p:txBody>
      </p:sp>
      <p:pic>
        <p:nvPicPr>
          <p:cNvPr id="5" name="Immagine 4" descr="Immagine che contiene Viso umano, persona, vestiti, Mento&#10;&#10;Descrizione generata automaticamente">
            <a:extLst>
              <a:ext uri="{FF2B5EF4-FFF2-40B4-BE49-F238E27FC236}">
                <a16:creationId xmlns:a16="http://schemas.microsoft.com/office/drawing/2014/main" xmlns="" id="{091B28E9-57D2-FD8D-43D5-51071677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09" y="1960418"/>
            <a:ext cx="1905000" cy="1905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6DD43FE6-3A65-9AD4-B95D-823ADD91402F}"/>
              </a:ext>
            </a:extLst>
          </p:cNvPr>
          <p:cNvSpPr txBox="1"/>
          <p:nvPr/>
        </p:nvSpPr>
        <p:spPr>
          <a:xfrm>
            <a:off x="6812973" y="3318164"/>
            <a:ext cx="987137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Peg </a:t>
            </a:r>
            <a:r>
              <a:rPr lang="en-US" sz="600" err="1">
                <a:latin typeface="Corbel"/>
              </a:rPr>
              <a:t>Skorpinski</a:t>
            </a:r>
            <a:r>
              <a:rPr lang="en-US" sz="600" dirty="0">
                <a:latin typeface="Corbel"/>
              </a:rPr>
              <a:t>, CC BY-SA 3.0 &lt;https://creativecommons.org/licenses/by-sa/3.0&gt;, via Wikimedia Commons</a:t>
            </a:r>
          </a:p>
        </p:txBody>
      </p:sp>
      <p:pic>
        <p:nvPicPr>
          <p:cNvPr id="7" name="Immagine 6" descr="Immagine che contiene persona, Viso umano, vestiti, Fronte&#10;&#10;Descrizione generata automaticamente">
            <a:extLst>
              <a:ext uri="{FF2B5EF4-FFF2-40B4-BE49-F238E27FC236}">
                <a16:creationId xmlns:a16="http://schemas.microsoft.com/office/drawing/2014/main" xmlns="" id="{06E46891-26C1-2B2F-6124-694D25F05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16" y="3962400"/>
            <a:ext cx="1906586" cy="22860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6B7542A1-1532-134B-E243-B7FFE8A5AA33}"/>
              </a:ext>
            </a:extLst>
          </p:cNvPr>
          <p:cNvSpPr txBox="1"/>
          <p:nvPr/>
        </p:nvSpPr>
        <p:spPr>
          <a:xfrm>
            <a:off x="6812973" y="5874327"/>
            <a:ext cx="13716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dirty="0">
                <a:latin typeface="Corbel"/>
              </a:rPr>
              <a:t>Eric Chan, CC BY 2.0 &lt;https://creativecommons.org/licenses/by/2.0&gt;, via Wikimedia Commons</a:t>
            </a:r>
          </a:p>
        </p:txBody>
      </p:sp>
      <p:pic>
        <p:nvPicPr>
          <p:cNvPr id="9" name="Immagine 8" descr="Immagine che contiene testo, elettronica, calcolatore, abaco&#10;&#10;Descrizione generata automaticamente">
            <a:extLst>
              <a:ext uri="{FF2B5EF4-FFF2-40B4-BE49-F238E27FC236}">
                <a16:creationId xmlns:a16="http://schemas.microsoft.com/office/drawing/2014/main" xmlns="" id="{24E60ACE-FB87-7122-368B-CBCDE2DF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06" y="1958687"/>
            <a:ext cx="3305715" cy="40697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A93F510D-8354-9F06-9CDD-393DBA44A014}"/>
              </a:ext>
            </a:extLst>
          </p:cNvPr>
          <p:cNvSpPr txBox="1"/>
          <p:nvPr/>
        </p:nvSpPr>
        <p:spPr>
          <a:xfrm>
            <a:off x="6812973" y="4689764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John L. Hennessy</a:t>
            </a:r>
            <a:endParaRPr lang="en-US" sz="2400" b="0" dirty="0">
              <a:latin typeface="Corbel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xmlns="" id="{B833F097-F713-0398-D20F-0E4436CDFA1B}"/>
              </a:ext>
            </a:extLst>
          </p:cNvPr>
          <p:cNvSpPr txBox="1"/>
          <p:nvPr/>
        </p:nvSpPr>
        <p:spPr>
          <a:xfrm>
            <a:off x="6812972" y="2247900"/>
            <a:ext cx="15482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rbel"/>
              </a:rPr>
              <a:t>David A. Patterson</a:t>
            </a:r>
            <a:endParaRPr lang="it-IT" dirty="0"/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xmlns="" id="{7F0221CF-EA40-FBA2-FABC-E8281254E0CC}"/>
              </a:ext>
            </a:extLst>
          </p:cNvPr>
          <p:cNvSpPr txBox="1"/>
          <p:nvPr/>
        </p:nvSpPr>
        <p:spPr>
          <a:xfrm>
            <a:off x="1526423" y="592481"/>
            <a:ext cx="6084094" cy="11426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>
                <a:solidFill>
                  <a:srgbClr val="1F294A"/>
                </a:solidFill>
                <a:latin typeface="Corbel"/>
              </a:rPr>
              <a:t>AN ISA FOR </a:t>
            </a:r>
            <a:r>
              <a:rPr lang="it-IT" sz="3600" u="sng" dirty="0">
                <a:solidFill>
                  <a:srgbClr val="1F294A"/>
                </a:solidFill>
                <a:latin typeface="Corbel"/>
              </a:rPr>
              <a:t>LEARNING </a:t>
            </a:r>
            <a:r>
              <a:rPr lang="it-IT" sz="3600" dirty="0">
                <a:solidFill>
                  <a:srgbClr val="1F294A"/>
                </a:solidFill>
                <a:latin typeface="Corbel"/>
              </a:rPr>
              <a:t>COMPUTER ARCHITECTURES</a:t>
            </a:r>
            <a:endParaRPr lang="it-IT" sz="4000" dirty="0"/>
          </a:p>
        </p:txBody>
      </p:sp>
      <p:sp>
        <p:nvSpPr>
          <p:cNvPr id="14" name="CasellaDiTesto 14">
            <a:extLst>
              <a:ext uri="{FF2B5EF4-FFF2-40B4-BE49-F238E27FC236}">
                <a16:creationId xmlns:a16="http://schemas.microsoft.com/office/drawing/2014/main" xmlns="" id="{67D0AC92-FA93-B079-0CDA-60E2B030B7A6}"/>
              </a:ext>
            </a:extLst>
          </p:cNvPr>
          <p:cNvSpPr txBox="1"/>
          <p:nvPr/>
        </p:nvSpPr>
        <p:spPr>
          <a:xfrm>
            <a:off x="714720" y="6022195"/>
            <a:ext cx="3684226" cy="2192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600" dirty="0">
                <a:latin typeface="Corbel"/>
              </a:rPr>
              <a:t>From </a:t>
            </a:r>
            <a:r>
              <a:rPr lang="en-US" sz="600" dirty="0"/>
              <a:t>Computer Organization and Design ARM Edition: The Hardware Software Interface - Patterson, D.A. and Hennessy, J.L.</a:t>
            </a:r>
            <a:endParaRPr lang="en-US" sz="6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27987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60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0" y="2782513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THE CHERRY ON TOP: </a:t>
            </a:r>
            <a:br>
              <a:rPr lang="en-US" sz="4000" dirty="0">
                <a:solidFill>
                  <a:srgbClr val="1F294A"/>
                </a:solidFill>
                <a:latin typeface="Corbel"/>
              </a:rPr>
            </a:br>
            <a:r>
              <a:rPr lang="en-US" sz="4000" dirty="0">
                <a:solidFill>
                  <a:srgbClr val="1F294A"/>
                </a:solidFill>
                <a:latin typeface="Corbel"/>
              </a:rPr>
              <a:t>MODERNIZING THE BUILD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437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FILLING THE GAPS</a:t>
            </a:r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61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46194" y="899103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INTEGRATING MAVEN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1E118D8-6F42-0194-1B4B-F671C8D9FAD0}"/>
              </a:ext>
            </a:extLst>
          </p:cNvPr>
          <p:cNvSpPr txBox="1"/>
          <p:nvPr/>
        </p:nvSpPr>
        <p:spPr>
          <a:xfrm>
            <a:off x="-246195" y="1898361"/>
            <a:ext cx="9261546" cy="42409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Latest GWT and </a:t>
            </a:r>
            <a:r>
              <a:rPr lang="en-US" sz="4000" dirty="0" err="1">
                <a:solidFill>
                  <a:srgbClr val="1F294A"/>
                </a:solidFill>
                <a:latin typeface="Corbel"/>
              </a:rPr>
              <a:t>AceGWT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support Maven</a:t>
            </a:r>
            <a:endParaRPr lang="it-IT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u="sng" dirty="0">
                <a:solidFill>
                  <a:srgbClr val="1F294A"/>
                </a:solidFill>
                <a:latin typeface="Corbel"/>
              </a:rPr>
              <a:t>Integrated Maven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 into the simulator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use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other IDEs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 smtClean="0">
                <a:solidFill>
                  <a:srgbClr val="1F294A"/>
                </a:solidFill>
                <a:latin typeface="Corbel"/>
              </a:rPr>
              <a:t>Java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21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GWT 2.11</a:t>
            </a:r>
            <a:endParaRPr lang="en-US" u="sng" dirty="0"/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To develop, download the code and run </a:t>
            </a:r>
            <a:r>
              <a:rPr lang="en-US" sz="4000" i="1" dirty="0" err="1">
                <a:solidFill>
                  <a:srgbClr val="1F294A"/>
                </a:solidFill>
                <a:latin typeface="Corbel"/>
              </a:rPr>
              <a:t>mvn</a:t>
            </a:r>
            <a:r>
              <a:rPr lang="en-US" sz="4000" i="1" dirty="0">
                <a:solidFill>
                  <a:srgbClr val="1F294A"/>
                </a:solidFill>
                <a:latin typeface="Corbel"/>
              </a:rPr>
              <a:t> package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That's it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923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62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274769" y="222828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CONCLUSIONS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1E118D8-6F42-0194-1B4B-F671C8D9FAD0}"/>
              </a:ext>
            </a:extLst>
          </p:cNvPr>
          <p:cNvSpPr txBox="1"/>
          <p:nvPr/>
        </p:nvSpPr>
        <p:spPr>
          <a:xfrm>
            <a:off x="1455" y="1945986"/>
            <a:ext cx="9261546" cy="3497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Arm's LEGv8 simulator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finally working</a:t>
            </a:r>
            <a:endParaRPr lang="it-IT" u="sng" dirty="0">
              <a:solidFill>
                <a:srgbClr val="1F294A"/>
              </a:solidFill>
            </a:endParaRP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Only one to implement </a:t>
            </a:r>
            <a:r>
              <a:rPr lang="en-US" sz="4000" u="sng" dirty="0" smtClean="0">
                <a:solidFill>
                  <a:srgbClr val="1F294A"/>
                </a:solidFill>
                <a:latin typeface="Corbel"/>
              </a:rPr>
              <a:t>every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LEGv8 instruction</a:t>
            </a:r>
          </a:p>
          <a:p>
            <a:pPr marL="571500" indent="-274320" algn="l">
              <a:spcAft>
                <a:spcPts val="1000"/>
              </a:spcAft>
              <a:buFont typeface="Arial"/>
              <a:buChar char="•"/>
            </a:pPr>
            <a:r>
              <a:rPr lang="en-US" sz="4000" dirty="0">
                <a:solidFill>
                  <a:srgbClr val="1F294A"/>
                </a:solidFill>
                <a:latin typeface="Corbel"/>
              </a:rPr>
              <a:t>Can now be developed with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modern tools</a:t>
            </a:r>
            <a:r>
              <a:rPr lang="en-US" sz="4000" dirty="0">
                <a:solidFill>
                  <a:srgbClr val="1F294A"/>
                </a:solidFill>
                <a:latin typeface="Corbel"/>
              </a:rPr>
              <a:t>, set-up and build </a:t>
            </a:r>
            <a:r>
              <a:rPr lang="en-US" sz="4000" u="sng" dirty="0">
                <a:solidFill>
                  <a:srgbClr val="1F294A"/>
                </a:solidFill>
                <a:latin typeface="Corbel"/>
              </a:rPr>
              <a:t>in seconds</a:t>
            </a:r>
          </a:p>
        </p:txBody>
      </p:sp>
    </p:spTree>
    <p:extLst>
      <p:ext uri="{BB962C8B-B14F-4D97-AF65-F5344CB8AC3E}">
        <p14:creationId xmlns:p14="http://schemas.microsoft.com/office/powerpoint/2010/main" val="41637686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63</a:t>
            </a:fld>
            <a:endParaRPr lang="it-IT"/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xmlns="" id="{55DF555D-9776-E02A-C657-11AA3D883372}"/>
              </a:ext>
            </a:extLst>
          </p:cNvPr>
          <p:cNvSpPr txBox="1"/>
          <p:nvPr/>
        </p:nvSpPr>
        <p:spPr>
          <a:xfrm>
            <a:off x="-57344" y="1283680"/>
            <a:ext cx="9261546" cy="12657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THANK YOU FOR </a:t>
            </a:r>
          </a:p>
          <a:p>
            <a:r>
              <a:rPr lang="en-US" sz="4000" dirty="0">
                <a:solidFill>
                  <a:srgbClr val="1F294A"/>
                </a:solidFill>
                <a:latin typeface="Corbel"/>
              </a:rPr>
              <a:t>YOUR ATTENTION</a:t>
            </a:r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xmlns="" id="{C056AC2B-F8ED-4C3C-8A41-DECCB873BE20}"/>
              </a:ext>
            </a:extLst>
          </p:cNvPr>
          <p:cNvSpPr txBox="1"/>
          <p:nvPr/>
        </p:nvSpPr>
        <p:spPr>
          <a:xfrm>
            <a:off x="-114495" y="3322029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2"/>
              </a:rPr>
              <a:t>THESIS AVAILABLE HERE</a:t>
            </a:r>
            <a:endParaRPr lang="en-US" sz="4000" dirty="0">
              <a:solidFill>
                <a:srgbClr val="1F294A"/>
              </a:solidFill>
              <a:latin typeface="Corbel"/>
            </a:endParaRPr>
          </a:p>
        </p:txBody>
      </p:sp>
      <p:sp>
        <p:nvSpPr>
          <p:cNvPr id="10" name="CasellaDiTesto 4">
            <a:extLst>
              <a:ext uri="{FF2B5EF4-FFF2-40B4-BE49-F238E27FC236}">
                <a16:creationId xmlns:a16="http://schemas.microsoft.com/office/drawing/2014/main" xmlns="" id="{DD54814B-BB92-E14F-C452-0A7750492FB4}"/>
              </a:ext>
            </a:extLst>
          </p:cNvPr>
          <p:cNvSpPr txBox="1"/>
          <p:nvPr/>
        </p:nvSpPr>
        <p:spPr>
          <a:xfrm>
            <a:off x="-114495" y="4398354"/>
            <a:ext cx="9261546" cy="650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en-US" sz="4000" dirty="0">
                <a:solidFill>
                  <a:srgbClr val="1F294A"/>
                </a:solidFill>
                <a:latin typeface="Corbel"/>
                <a:hlinkClick r:id="rId3"/>
              </a:rPr>
              <a:t>SIMULATOR AVAILABLE HERE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3602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1214B90-55BB-9637-6175-B5B26389763A}"/>
              </a:ext>
            </a:extLst>
          </p:cNvPr>
          <p:cNvSpPr txBox="1"/>
          <p:nvPr/>
        </p:nvSpPr>
        <p:spPr>
          <a:xfrm>
            <a:off x="152334" y="2042282"/>
            <a:ext cx="8832272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simple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as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can be...</a:t>
            </a:r>
            <a:br>
              <a:rPr lang="it-IT" dirty="0">
                <a:solidFill>
                  <a:srgbClr val="1F294A"/>
                </a:solidFill>
                <a:latin typeface="Corbel"/>
              </a:rPr>
            </a:br>
            <a:endParaRPr lang="it-IT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>
                <a:solidFill>
                  <a:srgbClr val="1F294A"/>
                </a:solidFill>
                <a:latin typeface="Corbel"/>
              </a:rPr>
              <a:t>…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but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with a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u="sng" dirty="0" err="1">
                <a:solidFill>
                  <a:srgbClr val="1F294A"/>
                </a:solidFill>
                <a:latin typeface="Corbel"/>
              </a:rPr>
              <a:t>modern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 design</a:t>
            </a:r>
            <a:br>
              <a:rPr lang="it-IT" u="sng" dirty="0">
                <a:solidFill>
                  <a:srgbClr val="1F294A"/>
                </a:solidFill>
                <a:latin typeface="Corbel"/>
              </a:rPr>
            </a:br>
            <a:endParaRPr lang="it-IT" u="sng" dirty="0"/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r>
              <a:rPr lang="it-IT" dirty="0" err="1">
                <a:solidFill>
                  <a:srgbClr val="1F294A"/>
                </a:solidFill>
                <a:latin typeface="Corbel"/>
              </a:rPr>
              <a:t>Heavily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inspired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by </a:t>
            </a:r>
            <a:r>
              <a:rPr lang="it-IT" u="sng" dirty="0">
                <a:solidFill>
                  <a:srgbClr val="1F294A"/>
                </a:solidFill>
                <a:latin typeface="Corbel"/>
              </a:rPr>
              <a:t>ARMv8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, </a:t>
            </a:r>
            <a:r>
              <a:rPr lang="it-IT" dirty="0" err="1">
                <a:solidFill>
                  <a:srgbClr val="1F294A"/>
                </a:solidFill>
                <a:latin typeface="Corbel"/>
              </a:rPr>
              <a:t>almost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 a "subset"</a:t>
            </a:r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DESIGN PHILOSOPHY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215859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1214B90-55BB-9637-6175-B5B26389763A}"/>
              </a:ext>
            </a:extLst>
          </p:cNvPr>
          <p:cNvSpPr txBox="1"/>
          <p:nvPr/>
        </p:nvSpPr>
        <p:spPr>
          <a:xfrm>
            <a:off x="665955" y="2638059"/>
            <a:ext cx="8832272" cy="2631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 smtClean="0">
                <a:solidFill>
                  <a:srgbClr val="1F294A"/>
                </a:solidFill>
                <a:latin typeface="Corbel"/>
              </a:rPr>
              <a:t>64-bit addresses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 smtClean="0">
                <a:solidFill>
                  <a:srgbClr val="1F294A"/>
                </a:solidFill>
                <a:latin typeface="Corbel"/>
              </a:rPr>
              <a:t>Harvard</a:t>
            </a:r>
            <a:r>
              <a:rPr lang="it-IT" dirty="0" smtClean="0">
                <a:solidFill>
                  <a:srgbClr val="1F294A"/>
                </a:solidFill>
                <a:latin typeface="Corbel"/>
              </a:rPr>
              <a:t> </a:t>
            </a:r>
            <a:r>
              <a:rPr lang="it-IT" dirty="0">
                <a:solidFill>
                  <a:srgbClr val="1F294A"/>
                </a:solidFill>
                <a:latin typeface="Corbel"/>
              </a:rPr>
              <a:t>model</a:t>
            </a:r>
            <a:endParaRPr lang="en-US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"/>
              <a:buChar char="•"/>
            </a:pPr>
            <a:endParaRPr lang="it-IT" dirty="0">
              <a:solidFill>
                <a:srgbClr val="1F294A"/>
              </a:solidFill>
              <a:latin typeface="Corbel"/>
            </a:endParaRPr>
          </a:p>
        </p:txBody>
      </p:sp>
      <p:pic>
        <p:nvPicPr>
          <p:cNvPr id="3" name="Immagine 2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xmlns="" id="{A9EDA498-45A5-71F8-7A9E-A5482211AE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2" t="10140" r="45717" b="1739"/>
          <a:stretch/>
        </p:blipFill>
        <p:spPr>
          <a:xfrm>
            <a:off x="4860324" y="2246260"/>
            <a:ext cx="3863547" cy="2924433"/>
          </a:xfrm>
          <a:prstGeom prst="rect">
            <a:avLst/>
          </a:prstGeom>
          <a:ln w="28575">
            <a:solidFill>
              <a:srgbClr val="1B355E"/>
            </a:solidFill>
          </a:ln>
        </p:spPr>
      </p:pic>
      <p:sp>
        <p:nvSpPr>
          <p:cNvPr id="6" name="CasellaDiTesto 10">
            <a:extLst>
              <a:ext uri="{FF2B5EF4-FFF2-40B4-BE49-F238E27FC236}">
                <a16:creationId xmlns:a16="http://schemas.microsoft.com/office/drawing/2014/main" xmlns="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MEMORY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19420295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EF2DBC9-5012-A543-4DD8-22C69F589888}"/>
              </a:ext>
            </a:extLst>
          </p:cNvPr>
          <p:cNvSpPr txBox="1"/>
          <p:nvPr/>
        </p:nvSpPr>
        <p:spPr>
          <a:xfrm>
            <a:off x="191365" y="194829"/>
            <a:ext cx="4769427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000" dirty="0">
                <a:solidFill>
                  <a:srgbClr val="1B355E"/>
                </a:solidFill>
                <a:latin typeface="Corbel"/>
              </a:rPr>
              <a:t>WHAT IS LEGv8?</a:t>
            </a:r>
            <a:endParaRPr lang="it-IT" sz="2000" dirty="0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30AE3688-C671-F911-59FE-E8F4710F3D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03633" y="6235821"/>
            <a:ext cx="299416" cy="518091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1214B90-55BB-9637-6175-B5B26389763A}"/>
              </a:ext>
            </a:extLst>
          </p:cNvPr>
          <p:cNvSpPr txBox="1"/>
          <p:nvPr/>
        </p:nvSpPr>
        <p:spPr>
          <a:xfrm>
            <a:off x="311728" y="1644549"/>
            <a:ext cx="8832272" cy="3836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endParaRPr lang="it-IT" u="sng" dirty="0">
              <a:solidFill>
                <a:srgbClr val="1F294A"/>
              </a:solidFill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"X" integer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registers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64-bit "D" floating-point 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registers</a:t>
            </a:r>
            <a:br>
              <a:rPr lang="it-IT" u="sng" dirty="0" smtClean="0">
                <a:solidFill>
                  <a:srgbClr val="1F294A"/>
                </a:solidFill>
                <a:latin typeface="Corbel"/>
              </a:rPr>
            </a:br>
            <a:endParaRPr lang="it-IT" u="sng" dirty="0">
              <a:latin typeface="Corbel"/>
            </a:endParaRPr>
          </a:p>
          <a:p>
            <a:pPr marL="457200" indent="-274320" algn="l">
              <a:spcAft>
                <a:spcPts val="1000"/>
              </a:spcAft>
              <a:buFont typeface="Arial,Sans-Serif"/>
              <a:buChar char="•"/>
            </a:pPr>
            <a:r>
              <a:rPr lang="it-IT" u="sng" dirty="0">
                <a:solidFill>
                  <a:srgbClr val="1F294A"/>
                </a:solidFill>
                <a:latin typeface="Corbel"/>
              </a:rPr>
              <a:t>32 32-bit "S" floating-point "registers</a:t>
            </a:r>
            <a:r>
              <a:rPr lang="it-IT" u="sng" dirty="0" smtClean="0">
                <a:solidFill>
                  <a:srgbClr val="1F294A"/>
                </a:solidFill>
                <a:latin typeface="Corbel"/>
              </a:rPr>
              <a:t>"</a:t>
            </a:r>
            <a:endParaRPr lang="it-IT" dirty="0"/>
          </a:p>
        </p:txBody>
      </p:sp>
      <p:sp>
        <p:nvSpPr>
          <p:cNvPr id="5" name="CasellaDiTesto 10">
            <a:extLst>
              <a:ext uri="{FF2B5EF4-FFF2-40B4-BE49-F238E27FC236}">
                <a16:creationId xmlns:a16="http://schemas.microsoft.com/office/drawing/2014/main" xmlns="" id="{7F0221CF-EA40-FBA2-FABC-E8281254E0CC}"/>
              </a:ext>
            </a:extLst>
          </p:cNvPr>
          <p:cNvSpPr txBox="1"/>
          <p:nvPr/>
        </p:nvSpPr>
        <p:spPr>
          <a:xfrm>
            <a:off x="1526423" y="886792"/>
            <a:ext cx="6084094" cy="5886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17145" tIns="17145" rIns="17145" bIns="17145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1pPr>
            <a:lvl2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2pPr>
            <a:lvl3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3pPr>
            <a:lvl4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4pPr>
            <a:lvl5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5pPr>
            <a:lvl6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6pPr>
            <a:lvl7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7pPr>
            <a:lvl8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8pPr>
            <a:lvl9pPr marL="0" marR="0" indent="0" algn="ctr" defTabSz="6477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500" b="0" i="0" u="none" strike="noStrike" cap="none" spc="0" normalizeH="0" baseline="0">
                <a:ln>
                  <a:noFill/>
                </a:ln>
                <a:solidFill>
                  <a:srgbClr val="5B5854"/>
                </a:solidFill>
                <a:effectLst/>
                <a:uFillTx/>
                <a:latin typeface="Avenir LT Std 85 Heavy"/>
                <a:ea typeface="Avenir LT Std 85 Heavy"/>
                <a:cs typeface="Avenir LT Std 85 Heavy"/>
                <a:sym typeface="Avenir LT Std 85 Heavy"/>
              </a:defRPr>
            </a:lvl9pPr>
          </a:lstStyle>
          <a:p>
            <a:r>
              <a:rPr lang="it-IT" sz="3600" dirty="0" smtClean="0">
                <a:solidFill>
                  <a:srgbClr val="1F294A"/>
                </a:solidFill>
                <a:latin typeface="Corbel"/>
              </a:rPr>
              <a:t>THE REGISTERS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8186788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">
  <a:themeElements>
    <a:clrScheme name="New_Template">
      <a:dk1>
        <a:srgbClr val="5B5854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esentazione_UniTS_16-9_120421.pptx" id="{4D7A95C4-531D-BE42-BC6B-1E71934F33DA}" vid="{47BDCCF5-F9D7-384C-B997-FF2F6EAC592C}"/>
    </a:ext>
  </a:extLst>
</a:theme>
</file>

<file path=ppt/theme/theme2.xml><?xml version="1.0" encoding="utf-8"?>
<a:theme xmlns:a="http://schemas.openxmlformats.org/drawingml/2006/main" name="New_Template">
  <a:themeElements>
    <a:clrScheme name="New_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72B5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647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500" b="0" i="0" u="none" strike="noStrike" cap="none" spc="0" normalizeH="0" baseline="0">
            <a:ln>
              <a:noFill/>
            </a:ln>
            <a:solidFill>
              <a:srgbClr val="5B5854"/>
            </a:solidFill>
            <a:effectLst/>
            <a:uFillTx/>
            <a:latin typeface="Avenir LT Std 85 Heavy"/>
            <a:ea typeface="Avenir LT Std 85 Heavy"/>
            <a:cs typeface="Avenir LT Std 85 Heavy"/>
            <a:sym typeface="Avenir LT Std 85 Heavy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New_Template</Template>
  <TotalTime>260</TotalTime>
  <Words>1321</Words>
  <Application>Microsoft Office PowerPoint</Application>
  <PresentationFormat>On-screen Show (4:3)</PresentationFormat>
  <Paragraphs>334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5" baseType="lpstr">
      <vt:lpstr>Arial</vt:lpstr>
      <vt:lpstr>Arial,Sans-Serif</vt:lpstr>
      <vt:lpstr>Avenir LT Std 35 Light</vt:lpstr>
      <vt:lpstr>Avenir LT Std 55 Roman</vt:lpstr>
      <vt:lpstr>Avenir LT Std 85 Heavy</vt:lpstr>
      <vt:lpstr>AvenirLTStd-Medium</vt:lpstr>
      <vt:lpstr>Calibri</vt:lpstr>
      <vt:lpstr>Consolas</vt:lpstr>
      <vt:lpstr>Corbel</vt:lpstr>
      <vt:lpstr>Helvetica</vt:lpstr>
      <vt:lpstr>Helvetica Neue</vt:lpstr>
      <vt:lpstr>New_Template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della presentazione</dc:title>
  <dc:subject/>
  <dc:creator>Massimo Cortesi</dc:creator>
  <cp:keywords/>
  <dc:description/>
  <cp:lastModifiedBy>SIMONE DEIANA</cp:lastModifiedBy>
  <cp:revision>2348</cp:revision>
  <dcterms:created xsi:type="dcterms:W3CDTF">2021-04-13T15:44:38Z</dcterms:created>
  <dcterms:modified xsi:type="dcterms:W3CDTF">2024-08-30T09:25:30Z</dcterms:modified>
  <cp:category/>
</cp:coreProperties>
</file>