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394" r:id="rId11"/>
    <p:sldId id="296" r:id="rId12"/>
    <p:sldId id="291" r:id="rId13"/>
    <p:sldId id="295" r:id="rId14"/>
    <p:sldId id="294" r:id="rId15"/>
    <p:sldId id="293" r:id="rId16"/>
    <p:sldId id="297" r:id="rId17"/>
    <p:sldId id="286" r:id="rId18"/>
    <p:sldId id="299" r:id="rId19"/>
    <p:sldId id="302" r:id="rId20"/>
    <p:sldId id="303" r:id="rId21"/>
    <p:sldId id="304" r:id="rId22"/>
    <p:sldId id="305" r:id="rId23"/>
    <p:sldId id="306" r:id="rId24"/>
    <p:sldId id="298" r:id="rId25"/>
    <p:sldId id="397" r:id="rId26"/>
    <p:sldId id="335" r:id="rId27"/>
    <p:sldId id="313" r:id="rId28"/>
    <p:sldId id="308" r:id="rId29"/>
    <p:sldId id="312" r:id="rId30"/>
    <p:sldId id="311" r:id="rId31"/>
    <p:sldId id="310" r:id="rId32"/>
    <p:sldId id="323" r:id="rId33"/>
    <p:sldId id="314" r:id="rId34"/>
    <p:sldId id="319" r:id="rId35"/>
    <p:sldId id="320" r:id="rId36"/>
    <p:sldId id="321" r:id="rId37"/>
    <p:sldId id="322" r:id="rId38"/>
    <p:sldId id="352" r:id="rId39"/>
    <p:sldId id="353" r:id="rId40"/>
    <p:sldId id="354" r:id="rId41"/>
    <p:sldId id="355" r:id="rId42"/>
    <p:sldId id="356" r:id="rId43"/>
    <p:sldId id="357" r:id="rId44"/>
    <p:sldId id="398" r:id="rId45"/>
    <p:sldId id="358" r:id="rId46"/>
    <p:sldId id="336" r:id="rId47"/>
    <p:sldId id="360" r:id="rId48"/>
    <p:sldId id="361" r:id="rId49"/>
    <p:sldId id="373" r:id="rId50"/>
    <p:sldId id="374" r:id="rId51"/>
    <p:sldId id="376" r:id="rId52"/>
    <p:sldId id="377" r:id="rId53"/>
    <p:sldId id="378" r:id="rId54"/>
    <p:sldId id="379" r:id="rId55"/>
    <p:sldId id="399" r:id="rId56"/>
    <p:sldId id="380" r:id="rId57"/>
    <p:sldId id="381" r:id="rId58"/>
    <p:sldId id="395" r:id="rId59"/>
    <p:sldId id="382" r:id="rId60"/>
    <p:sldId id="384" r:id="rId61"/>
    <p:sldId id="386" r:id="rId62"/>
    <p:sldId id="387" r:id="rId63"/>
    <p:sldId id="396" r:id="rId64"/>
    <p:sldId id="388" r:id="rId65"/>
    <p:sldId id="375" r:id="rId6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D0473-DB46-0D54-B012-A52DDF4091F1}" v="128" dt="2024-09-10T07:13:04.0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1812" y="108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</dgm:pt>
    <dgm:pt modelId="{800A85E8-5240-4D3C-B1C1-9303B87B6E0A}" type="pres">
      <dgm:prSet presAssocID="{62BE72D9-4F35-4E43-8474-3467F7E67D0A}" presName="sibTransLast" presStyleLbl="sibTrans2D1" presStyleIdx="1" presStyleCnt="2"/>
      <dgm:spPr/>
    </dgm:pt>
    <dgm:pt modelId="{BEF7E7EF-4696-4F98-9204-3B3B7E870451}" type="pres">
      <dgm:prSet presAssocID="{62BE72D9-4F35-4E43-8474-3467F7E67D0A}" presName="connectorText" presStyleLbl="sibTrans2D1" presStyleIdx="1" presStyleCnt="2"/>
      <dgm:spPr/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53798-D08D-48F3-B7C5-DD7F56314B1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B9F65B-39E5-4105-BB39-A42DBB173326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Java's IEEE-754</a:t>
          </a:r>
          <a:endParaRPr lang="it-IT" dirty="0"/>
        </a:p>
      </dgm:t>
    </dgm:pt>
    <dgm:pt modelId="{5D35C906-CDD4-4DCC-8FF6-A6C37A9DCAEB}" type="parTrans" cxnId="{9BAEF03F-2B90-4BF7-93D8-5C24880B207F}">
      <dgm:prSet/>
      <dgm:spPr/>
      <dgm:t>
        <a:bodyPr/>
        <a:lstStyle/>
        <a:p>
          <a:endParaRPr lang="it-IT"/>
        </a:p>
      </dgm:t>
    </dgm:pt>
    <dgm:pt modelId="{2379051B-6784-414C-8DC7-8BA5A3C8FC30}" type="sibTrans" cxnId="{9BAEF03F-2B90-4BF7-93D8-5C24880B207F}">
      <dgm:prSet/>
      <dgm:spPr/>
      <dgm:t>
        <a:bodyPr/>
        <a:lstStyle/>
        <a:p>
          <a:endParaRPr lang="it-IT"/>
        </a:p>
      </dgm:t>
    </dgm:pt>
    <dgm:pt modelId="{B670D61B-47DF-4D92-9B05-D6C46AAA829A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LEGv8's IEEE-754</a:t>
          </a:r>
          <a:endParaRPr lang="it-IT" dirty="0"/>
        </a:p>
      </dgm:t>
    </dgm:pt>
    <dgm:pt modelId="{0AEAAA08-E04E-47D3-BC82-ED69E1A5FFD7}" type="parTrans" cxnId="{19A3DBD5-89B2-4C91-A19D-F4C8557688D8}">
      <dgm:prSet/>
      <dgm:spPr/>
      <dgm:t>
        <a:bodyPr/>
        <a:lstStyle/>
        <a:p>
          <a:endParaRPr lang="it-IT"/>
        </a:p>
      </dgm:t>
    </dgm:pt>
    <dgm:pt modelId="{974FB0AC-83EC-46EC-837D-5E717E41EC88}" type="sibTrans" cxnId="{19A3DBD5-89B2-4C91-A19D-F4C8557688D8}">
      <dgm:prSet/>
      <dgm:spPr/>
      <dgm:t>
        <a:bodyPr/>
        <a:lstStyle/>
        <a:p>
          <a:endParaRPr lang="it-IT"/>
        </a:p>
      </dgm:t>
    </dgm:pt>
    <dgm:pt modelId="{F58A0602-88BA-42BF-8831-715A1D778A39}" type="pres">
      <dgm:prSet presAssocID="{D1B53798-D08D-48F3-B7C5-DD7F56314B1A}" presName="diagram" presStyleCnt="0">
        <dgm:presLayoutVars>
          <dgm:dir/>
          <dgm:resizeHandles val="exact"/>
        </dgm:presLayoutVars>
      </dgm:prSet>
      <dgm:spPr/>
    </dgm:pt>
    <dgm:pt modelId="{E73390FA-A088-43D3-8AFD-C3B394BFB1EB}" type="pres">
      <dgm:prSet presAssocID="{1AB9F65B-39E5-4105-BB39-A42DBB173326}" presName="arrow" presStyleLbl="node1" presStyleIdx="0" presStyleCnt="2">
        <dgm:presLayoutVars>
          <dgm:bulletEnabled val="1"/>
        </dgm:presLayoutVars>
      </dgm:prSet>
      <dgm:spPr/>
    </dgm:pt>
    <dgm:pt modelId="{538986DB-4B51-4C22-AD3F-0C43128AC5A5}" type="pres">
      <dgm:prSet presAssocID="{B670D61B-47DF-4D92-9B05-D6C46AAA829A}" presName="arrow" presStyleLbl="node1" presStyleIdx="1" presStyleCnt="2">
        <dgm:presLayoutVars>
          <dgm:bulletEnabled val="1"/>
        </dgm:presLayoutVars>
      </dgm:prSet>
      <dgm:spPr/>
    </dgm:pt>
  </dgm:ptLst>
  <dgm:cxnLst>
    <dgm:cxn modelId="{9BAEF03F-2B90-4BF7-93D8-5C24880B207F}" srcId="{D1B53798-D08D-48F3-B7C5-DD7F56314B1A}" destId="{1AB9F65B-39E5-4105-BB39-A42DBB173326}" srcOrd="0" destOrd="0" parTransId="{5D35C906-CDD4-4DCC-8FF6-A6C37A9DCAEB}" sibTransId="{2379051B-6784-414C-8DC7-8BA5A3C8FC30}"/>
    <dgm:cxn modelId="{92233A5F-C961-4408-9B06-E1B9185B2C3C}" type="presOf" srcId="{B670D61B-47DF-4D92-9B05-D6C46AAA829A}" destId="{538986DB-4B51-4C22-AD3F-0C43128AC5A5}" srcOrd="0" destOrd="0" presId="urn:microsoft.com/office/officeart/2005/8/layout/arrow5"/>
    <dgm:cxn modelId="{9829A578-8E28-4AD3-810D-C46DF4C2CFEF}" type="presOf" srcId="{1AB9F65B-39E5-4105-BB39-A42DBB173326}" destId="{E73390FA-A088-43D3-8AFD-C3B394BFB1EB}" srcOrd="0" destOrd="0" presId="urn:microsoft.com/office/officeart/2005/8/layout/arrow5"/>
    <dgm:cxn modelId="{E69D6B8C-F717-4C6A-A148-52B1155A7569}" type="presOf" srcId="{D1B53798-D08D-48F3-B7C5-DD7F56314B1A}" destId="{F58A0602-88BA-42BF-8831-715A1D778A39}" srcOrd="0" destOrd="0" presId="urn:microsoft.com/office/officeart/2005/8/layout/arrow5"/>
    <dgm:cxn modelId="{19A3DBD5-89B2-4C91-A19D-F4C8557688D8}" srcId="{D1B53798-D08D-48F3-B7C5-DD7F56314B1A}" destId="{B670D61B-47DF-4D92-9B05-D6C46AAA829A}" srcOrd="1" destOrd="0" parTransId="{0AEAAA08-E04E-47D3-BC82-ED69E1A5FFD7}" sibTransId="{974FB0AC-83EC-46EC-837D-5E717E41EC88}"/>
    <dgm:cxn modelId="{625D894A-3898-48CE-80DE-E3BC332F1072}" type="presParOf" srcId="{F58A0602-88BA-42BF-8831-715A1D778A39}" destId="{E73390FA-A088-43D3-8AFD-C3B394BFB1EB}" srcOrd="0" destOrd="0" presId="urn:microsoft.com/office/officeart/2005/8/layout/arrow5"/>
    <dgm:cxn modelId="{67315AFD-30CE-40D4-B5CC-1ACCE57DE4A2}" type="presParOf" srcId="{F58A0602-88BA-42BF-8831-715A1D778A39}" destId="{538986DB-4B51-4C22-AD3F-0C43128AC5A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390FA-A088-43D3-8AFD-C3B394BFB1EB}">
      <dsp:nvSpPr>
        <dsp:cNvPr id="0" name=""/>
        <dsp:cNvSpPr/>
      </dsp:nvSpPr>
      <dsp:spPr>
        <a:xfrm rot="16200000">
          <a:off x="1195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Java's IEEE-754</a:t>
          </a:r>
          <a:endParaRPr lang="it-IT" sz="4000" kern="1200" dirty="0"/>
        </a:p>
      </dsp:txBody>
      <dsp:txXfrm rot="5400000">
        <a:off x="1196" y="1819031"/>
        <a:ext cx="2758289" cy="1671690"/>
      </dsp:txXfrm>
    </dsp:sp>
    <dsp:sp modelId="{538986DB-4B51-4C22-AD3F-0C43128AC5A5}">
      <dsp:nvSpPr>
        <dsp:cNvPr id="0" name=""/>
        <dsp:cNvSpPr/>
      </dsp:nvSpPr>
      <dsp:spPr>
        <a:xfrm rot="5400000">
          <a:off x="3606940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LEGv8's IEEE-754</a:t>
          </a:r>
          <a:endParaRPr lang="it-IT" sz="4000" kern="1200" dirty="0"/>
        </a:p>
      </dsp:txBody>
      <dsp:txXfrm rot="-5400000">
        <a:off x="4192032" y="1819031"/>
        <a:ext cx="2758289" cy="167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mdeistud" TargetMode="Externa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10 September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483597" y="1677500"/>
            <a:ext cx="8832272" cy="3708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algn="l">
              <a:spcAft>
                <a:spcPts val="1000"/>
              </a:spcAft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dirty="0">
                <a:solidFill>
                  <a:srgbClr val="1F294A"/>
                </a:solidFill>
                <a:latin typeface="Corbel"/>
              </a:rPr>
              <a:t>floating-point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Designed and optimized for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pipelined 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execution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INSTRUCTIONS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77387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2778900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1500818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THE GOOD NEWS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6621" y="1140600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567988" y="27477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IT'S INCOMPLETE</a:t>
            </a:r>
            <a:endParaRPr lang="it-IT" dirty="0"/>
          </a:p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AND  BROKEN</a:t>
            </a:r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1900496" y="17121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THE BAD NEWS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365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D51AB5B-1C6C-553C-01A9-311DEFE6BDBD}"/>
              </a:ext>
            </a:extLst>
          </p:cNvPr>
          <p:cNvSpPr/>
          <p:nvPr/>
        </p:nvSpPr>
        <p:spPr>
          <a:xfrm flipH="1">
            <a:off x="5076790" y="2569291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D9BAB5-040E-F076-3771-F2C7D1A2A510}"/>
              </a:ext>
            </a:extLst>
          </p:cNvPr>
          <p:cNvSpPr txBox="1"/>
          <p:nvPr/>
        </p:nvSpPr>
        <p:spPr>
          <a:xfrm>
            <a:off x="4574422" y="2410023"/>
            <a:ext cx="6387161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WE SHOULD</a:t>
            </a:r>
            <a:b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</a:br>
            <a: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BE HERE!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91365" y="2782513"/>
            <a:ext cx="8787460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ALL FIXED, BUT...</a:t>
            </a:r>
          </a:p>
          <a:p>
            <a:r>
              <a:rPr lang="it-IT" sz="4000" dirty="0">
                <a:solidFill>
                  <a:srgbClr val="FF0000"/>
                </a:solidFill>
                <a:latin typeface="Corbel"/>
              </a:rPr>
              <a:t>NOBODY KNOWS HOW IT WORKS!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DEPENDENCIES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2344687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WORKING IT OUT: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Needed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older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engineered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their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configuration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Configured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build system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2297977"/>
            <a:ext cx="8787460" cy="1881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AFTER 3 YEARS, WE CAN NOW PRODUCE NEW VERSIONS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</a:rPr>
              <a:t>OF THE SIMULATOR!</a:t>
            </a:r>
          </a:p>
        </p:txBody>
      </p:sp>
    </p:spTree>
    <p:extLst>
      <p:ext uri="{BB962C8B-B14F-4D97-AF65-F5344CB8AC3E}">
        <p14:creationId xmlns:p14="http://schemas.microsoft.com/office/powerpoint/2010/main" val="18230673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0789" y="6235821"/>
            <a:ext cx="27390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9647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1965148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arithmetic</a:t>
            </a:r>
            <a:br>
              <a:rPr lang="en-US" sz="4000" dirty="0">
                <a:latin typeface="Corbel"/>
              </a:rPr>
            </a:b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instructions</a:t>
            </a:r>
            <a:endParaRPr lang="en-US" sz="4000" u="sng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66DFC4-D1D7-D946-003A-164360819E49}"/>
              </a:ext>
            </a:extLst>
          </p:cNvPr>
          <p:cNvSpPr txBox="1"/>
          <p:nvPr/>
        </p:nvSpPr>
        <p:spPr>
          <a:xfrm>
            <a:off x="-114494" y="1064605"/>
            <a:ext cx="9261546" cy="4959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Easy to implement in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the existing codebase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but...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Java doesn't like big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or unsigned numbers!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958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1965036"/>
            <a:ext cx="9261546" cy="4266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operations, back to unsigned</a:t>
            </a:r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STACK NOT VISUALIZED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298411"/>
            <a:ext cx="9261546" cy="3045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Important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r>
              <a:rPr lang="en-US" sz="3600" dirty="0">
                <a:solidFill>
                  <a:srgbClr val="1F294A"/>
                </a:solidFill>
                <a:latin typeface="Corbel"/>
              </a:rPr>
              <a:t>complex programs (now we can write them)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7" r="49902" b="81376"/>
          <a:stretch/>
        </p:blipFill>
        <p:spPr>
          <a:xfrm>
            <a:off x="908930" y="2619299"/>
            <a:ext cx="7324660" cy="1675048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11503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TAKING SOME INSPIRATION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64353" y="904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SIMULATOR NOT DESIGNED FOR FLOATING POINT</a:t>
            </a:r>
            <a:endParaRPr lang="it-IT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8C56AFE1-6062-1851-F6E0-3705E0D539C5}"/>
              </a:ext>
            </a:extLst>
          </p:cNvPr>
          <p:cNvSpPr txBox="1"/>
          <p:nvPr/>
        </p:nvSpPr>
        <p:spPr>
          <a:xfrm>
            <a:off x="2322" y="4495222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SOME STRUCTURAL CHANGES NEEDED (e.g. parser)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755C4D7-47F8-5ABE-B6FC-CD1AB56D1BAF}"/>
              </a:ext>
            </a:extLst>
          </p:cNvPr>
          <p:cNvSpPr/>
          <p:nvPr/>
        </p:nvSpPr>
        <p:spPr>
          <a:xfrm rot="5400000">
            <a:off x="3868918" y="2674929"/>
            <a:ext cx="1526529" cy="1324564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3121021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9138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6449040-81D8-BE9D-92A9-94E8B6D24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630970"/>
              </p:ext>
            </p:extLst>
          </p:nvPr>
        </p:nvGraphicFramePr>
        <p:xfrm>
          <a:off x="997528" y="1548247"/>
          <a:ext cx="6951517" cy="530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Elemento grafico 14" descr="Stretta di mano con riempimento a tinta unita">
            <a:extLst>
              <a:ext uri="{FF2B5EF4-FFF2-40B4-BE49-F238E27FC236}">
                <a16:creationId xmlns:a16="http://schemas.microsoft.com/office/drawing/2014/main" id="{25D11665-4EE5-55E3-C92D-DB7C14AB5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8837" y="2971800"/>
            <a:ext cx="2462645" cy="24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124460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631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designed for integer use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sz="4000" dirty="0"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Memory uses integers to store bytes 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3187" y="10679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IDEA: SEE INTEGERS LIKE RAW BITS</a:t>
            </a:r>
            <a:endParaRPr lang="it-IT" sz="4000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9F644C0-C886-067F-79B4-F8E1AEF60C4C}"/>
              </a:ext>
            </a:extLst>
          </p:cNvPr>
          <p:cNvSpPr/>
          <p:nvPr/>
        </p:nvSpPr>
        <p:spPr>
          <a:xfrm rot="2640000">
            <a:off x="5980870" y="208351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F6018DA-3CA2-EF8A-42AC-7864EDDF5222}"/>
              </a:ext>
            </a:extLst>
          </p:cNvPr>
          <p:cNvSpPr txBox="1"/>
          <p:nvPr/>
        </p:nvSpPr>
        <p:spPr>
          <a:xfrm>
            <a:off x="2289187" y="2917535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CAN BE USED AS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BINARY PROTOCOL</a:t>
            </a:r>
            <a:endParaRPr lang="it-IT" sz="2800" dirty="0"/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9700F1DD-003F-0767-53EE-4D74AEAED8A3}"/>
              </a:ext>
            </a:extLst>
          </p:cNvPr>
          <p:cNvSpPr txBox="1"/>
          <p:nvPr/>
        </p:nvSpPr>
        <p:spPr>
          <a:xfrm>
            <a:off x="-2345159" y="2917533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CONVERT FLOATS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TO RAW BITS</a:t>
            </a:r>
            <a:endParaRPr lang="it-IT" sz="2800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D8CCCC9-8528-DF5E-78E0-FF11ADFA3BC1}"/>
              </a:ext>
            </a:extLst>
          </p:cNvPr>
          <p:cNvSpPr/>
          <p:nvPr/>
        </p:nvSpPr>
        <p:spPr>
          <a:xfrm rot="7860000">
            <a:off x="2354443" y="209390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9884300-4FE4-CD5B-66D2-8BA977CC968F}"/>
              </a:ext>
            </a:extLst>
          </p:cNvPr>
          <p:cNvSpPr/>
          <p:nvPr/>
        </p:nvSpPr>
        <p:spPr>
          <a:xfrm rot="2640000">
            <a:off x="2364833" y="4161697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57EB139-0C6A-FA44-A4C3-F284145C6992}"/>
              </a:ext>
            </a:extLst>
          </p:cNvPr>
          <p:cNvSpPr/>
          <p:nvPr/>
        </p:nvSpPr>
        <p:spPr>
          <a:xfrm rot="7860000">
            <a:off x="5991260" y="4172086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CasellaDiTesto 4">
            <a:extLst>
              <a:ext uri="{FF2B5EF4-FFF2-40B4-BE49-F238E27FC236}">
                <a16:creationId xmlns:a16="http://schemas.microsoft.com/office/drawing/2014/main" id="{C57FD059-7986-964C-9399-E0BCCF066042}"/>
              </a:ext>
            </a:extLst>
          </p:cNvPr>
          <p:cNvSpPr txBox="1"/>
          <p:nvPr/>
        </p:nvSpPr>
        <p:spPr>
          <a:xfrm>
            <a:off x="-121504" y="5078841"/>
            <a:ext cx="9261546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RETROCOMPATIBILITY!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51369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495713"/>
            <a:ext cx="8699571" cy="3420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ones: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056265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0" y="278251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1796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WHY DO THIS?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2501034"/>
            <a:ext cx="9261546" cy="2753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dirty="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Much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easier to include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if project also supports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0653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TRICKLE-DOWN EFFECT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121504" y="2158134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Libraries are managed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automatically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Project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decoupled from Eclipse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can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or even terminal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Java 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More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configurable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builds</a:t>
            </a:r>
          </a:p>
        </p:txBody>
      </p:sp>
    </p:spTree>
    <p:extLst>
      <p:ext uri="{BB962C8B-B14F-4D97-AF65-F5344CB8AC3E}">
        <p14:creationId xmlns:p14="http://schemas.microsoft.com/office/powerpoint/2010/main" val="382928389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 dirty="0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every 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much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easier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626455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81170" y="22647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81170" y="334107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  <p:pic>
        <p:nvPicPr>
          <p:cNvPr id="2" name="Immagine 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E2744ED-5236-E0D3-21B5-6D7DBBC4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905500"/>
            <a:ext cx="1828800" cy="981075"/>
          </a:xfrm>
          <a:prstGeom prst="rect">
            <a:avLst/>
          </a:prstGeom>
        </p:spPr>
      </p:pic>
      <p:sp>
        <p:nvSpPr>
          <p:cNvPr id="3" name="CasellaDiTesto 4">
            <a:extLst>
              <a:ext uri="{FF2B5EF4-FFF2-40B4-BE49-F238E27FC236}">
                <a16:creationId xmlns:a16="http://schemas.microsoft.com/office/drawing/2014/main" id="{9918FBEB-C816-C0AA-B5A7-300EC8FEF88A}"/>
              </a:ext>
            </a:extLst>
          </p:cNvPr>
          <p:cNvSpPr txBox="1"/>
          <p:nvPr/>
        </p:nvSpPr>
        <p:spPr>
          <a:xfrm>
            <a:off x="647505" y="6160479"/>
            <a:ext cx="9261546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2800" dirty="0">
                <a:solidFill>
                  <a:srgbClr val="1F294A"/>
                </a:solidFill>
                <a:latin typeface="Corbel"/>
              </a:rPr>
              <a:t>: </a:t>
            </a:r>
            <a:r>
              <a:rPr lang="en-US" sz="2800" dirty="0">
                <a:solidFill>
                  <a:srgbClr val="1F294A"/>
                </a:solidFill>
                <a:latin typeface="Corbel"/>
                <a:hlinkClick r:id="rId5"/>
              </a:rPr>
              <a:t>simdeistud</a:t>
            </a:r>
            <a:endParaRPr lang="en-US" sz="2800" dirty="0" err="1">
              <a:solidFill>
                <a:srgbClr val="1F2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2334" y="2042282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DESIGN PHILOSOPHY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665955" y="2638059"/>
            <a:ext cx="8832272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64-bit addresses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model</a:t>
            </a:r>
            <a:endParaRPr lang="en-US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9EDA498-45A5-71F8-7A9E-A5482211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t="10140" r="45717" b="1739"/>
          <a:stretch/>
        </p:blipFill>
        <p:spPr>
          <a:xfrm>
            <a:off x="4860324" y="2246260"/>
            <a:ext cx="3863547" cy="2924433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6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MEMORY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311728" y="1644549"/>
            <a:ext cx="8832272" cy="383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integer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floating-point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floating-point "registers"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REGISTERS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260</TotalTime>
  <Words>1321</Words>
  <Application>Microsoft Office PowerPoint</Application>
  <PresentationFormat>Presentazione su schermo (4:3)</PresentationFormat>
  <Paragraphs>334</Paragraphs>
  <Slides>65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65</vt:i4>
      </vt:variant>
    </vt:vector>
  </HeadingPairs>
  <TitlesOfParts>
    <vt:vector size="66" baseType="lpstr">
      <vt:lpstr>New_Template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SIMONE DEIANA</cp:lastModifiedBy>
  <cp:revision>2606</cp:revision>
  <dcterms:created xsi:type="dcterms:W3CDTF">2021-04-13T15:44:38Z</dcterms:created>
  <dcterms:modified xsi:type="dcterms:W3CDTF">2024-09-10T07:13:51Z</dcterms:modified>
  <cp:category/>
</cp:coreProperties>
</file>