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331" r:id="rId2"/>
    <p:sldId id="359" r:id="rId3"/>
    <p:sldId id="328" r:id="rId4"/>
    <p:sldId id="332" r:id="rId5"/>
    <p:sldId id="329" r:id="rId6"/>
    <p:sldId id="333" r:id="rId7"/>
    <p:sldId id="353" r:id="rId8"/>
    <p:sldId id="354" r:id="rId9"/>
    <p:sldId id="355" r:id="rId10"/>
    <p:sldId id="357" r:id="rId11"/>
    <p:sldId id="358" r:id="rId12"/>
    <p:sldId id="351" r:id="rId13"/>
    <p:sldId id="352" r:id="rId14"/>
    <p:sldId id="334" r:id="rId15"/>
    <p:sldId id="335" r:id="rId16"/>
    <p:sldId id="342" r:id="rId17"/>
    <p:sldId id="343" r:id="rId18"/>
    <p:sldId id="344" r:id="rId19"/>
    <p:sldId id="360" r:id="rId20"/>
    <p:sldId id="330" r:id="rId21"/>
    <p:sldId id="356" r:id="rId22"/>
    <p:sldId id="339" r:id="rId23"/>
    <p:sldId id="340" r:id="rId24"/>
    <p:sldId id="341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256" r:id="rId59"/>
    <p:sldId id="280" r:id="rId60"/>
    <p:sldId id="273" r:id="rId61"/>
    <p:sldId id="275" r:id="rId62"/>
    <p:sldId id="274" r:id="rId63"/>
    <p:sldId id="276" r:id="rId64"/>
    <p:sldId id="287" r:id="rId65"/>
    <p:sldId id="289" r:id="rId66"/>
    <p:sldId id="277" r:id="rId67"/>
    <p:sldId id="272" r:id="rId68"/>
    <p:sldId id="278" r:id="rId69"/>
    <p:sldId id="290" r:id="rId70"/>
    <p:sldId id="291" r:id="rId71"/>
    <p:sldId id="292" r:id="rId72"/>
    <p:sldId id="294" r:id="rId73"/>
    <p:sldId id="293" r:id="rId74"/>
    <p:sldId id="270" r:id="rId75"/>
    <p:sldId id="281" r:id="rId76"/>
    <p:sldId id="283" r:id="rId77"/>
    <p:sldId id="285" r:id="rId78"/>
    <p:sldId id="265" r:id="rId79"/>
    <p:sldId id="269" r:id="rId80"/>
    <p:sldId id="266" r:id="rId81"/>
    <p:sldId id="264" r:id="rId82"/>
    <p:sldId id="271" r:id="rId83"/>
    <p:sldId id="279" r:id="rId84"/>
    <p:sldId id="288" r:id="rId85"/>
    <p:sldId id="286" r:id="rId86"/>
    <p:sldId id="284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331"/>
            <p14:sldId id="359"/>
            <p14:sldId id="328"/>
            <p14:sldId id="332"/>
            <p14:sldId id="329"/>
            <p14:sldId id="333"/>
          </p14:sldIdLst>
        </p14:section>
        <p14:section name="제목 없는 구역" id="{099B1870-E640-4024-BBF3-C64D72FDCC71}">
          <p14:sldIdLst>
            <p14:sldId id="353"/>
            <p14:sldId id="354"/>
            <p14:sldId id="355"/>
            <p14:sldId id="357"/>
            <p14:sldId id="358"/>
          </p14:sldIdLst>
        </p14:section>
        <p14:section name="제목 없는 구역" id="{D14792A7-8F76-4194-AA0D-908646BBAA82}">
          <p14:sldIdLst>
            <p14:sldId id="351"/>
            <p14:sldId id="352"/>
          </p14:sldIdLst>
        </p14:section>
        <p14:section name="제목 없는 구역" id="{9C7DD45E-85B9-4688-9AAB-55CCD62EDE96}">
          <p14:sldIdLst>
            <p14:sldId id="334"/>
            <p14:sldId id="335"/>
          </p14:sldIdLst>
        </p14:section>
        <p14:section name="제목 없는 구역" id="{7BBFEFC0-D4AC-49C8-92FC-5E32416F6DE4}">
          <p14:sldIdLst>
            <p14:sldId id="342"/>
            <p14:sldId id="343"/>
            <p14:sldId id="344"/>
          </p14:sldIdLst>
        </p14:section>
        <p14:section name="제목 없는 구역" id="{5FCBC698-515A-45F9-9241-0CBAF23927BD}">
          <p14:sldIdLst>
            <p14:sldId id="360"/>
            <p14:sldId id="330"/>
            <p14:sldId id="356"/>
            <p14:sldId id="339"/>
            <p14:sldId id="340"/>
            <p14:sldId id="341"/>
          </p14:sldIdLst>
        </p14:section>
        <p14:section name="제목 없는 구역" id="{1657AE9B-1F61-4B59-979D-14EBD118428E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256"/>
            <p14:sldId id="280"/>
            <p14:sldId id="273"/>
            <p14:sldId id="275"/>
            <p14:sldId id="274"/>
            <p14:sldId id="276"/>
            <p14:sldId id="287"/>
            <p14:sldId id="289"/>
            <p14:sldId id="277"/>
            <p14:sldId id="272"/>
            <p14:sldId id="278"/>
            <p14:sldId id="290"/>
          </p14:sldIdLst>
        </p14:section>
        <p14:section name="제목 없는 구역" id="{390D57A8-5AD9-4590-8A0C-56882CCC68FB}">
          <p14:sldIdLst>
            <p14:sldId id="291"/>
            <p14:sldId id="292"/>
            <p14:sldId id="294"/>
            <p14:sldId id="293"/>
          </p14:sldIdLst>
        </p14:section>
        <p14:section name="제목 없는 구역" id="{493D2AAA-D54E-46B7-ABE9-53F977060D3B}">
          <p14:sldIdLst>
            <p14:sldId id="270"/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10" autoAdjust="0"/>
    <p:restoredTop sz="85731" autoAdjust="0"/>
  </p:normalViewPr>
  <p:slideViewPr>
    <p:cSldViewPr snapToGrid="0">
      <p:cViewPr varScale="1">
        <p:scale>
          <a:sx n="100" d="100"/>
          <a:sy n="100" d="100"/>
        </p:scale>
        <p:origin x="166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i="1" dirty="0" smtClean="0"/>
              <a:t>클러스터링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그래프 등 자료 잘 정리해서 슬라이드로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3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초록색이 좋은 그룹 </a:t>
            </a:r>
          </a:p>
          <a:p>
            <a:pPr lvl="1"/>
            <a:r>
              <a:rPr lang="ko-KR" altLang="en-US" dirty="0" smtClean="0"/>
              <a:t>보라색이 아웃라이어와 같은 안좋은 그룹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7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7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7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5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0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9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row_count</a:t>
            </a:r>
            <a:endParaRPr lang="en-US" altLang="ko-KR" dirty="0" smtClean="0"/>
          </a:p>
          <a:p>
            <a:r>
              <a:rPr lang="en-US" altLang="ko-KR" dirty="0" smtClean="0"/>
              <a:t>439739</a:t>
            </a:r>
          </a:p>
          <a:p>
            <a:r>
              <a:rPr lang="en-US" altLang="ko-KR" dirty="0" smtClean="0"/>
              <a:t>user #</a:t>
            </a:r>
          </a:p>
          <a:p>
            <a:r>
              <a:rPr lang="en-US" altLang="ko-KR" dirty="0" smtClean="0"/>
              <a:t>22866</a:t>
            </a:r>
          </a:p>
          <a:p>
            <a:r>
              <a:rPr lang="en-US" altLang="ko-KR" dirty="0" smtClean="0"/>
              <a:t>user lecture max</a:t>
            </a:r>
          </a:p>
          <a:p>
            <a:r>
              <a:rPr lang="en-US" altLang="ko-KR" dirty="0" smtClean="0"/>
              <a:t>105</a:t>
            </a:r>
          </a:p>
          <a:p>
            <a:r>
              <a:rPr lang="en-US" altLang="ko-KR" dirty="0" err="1" smtClean="0"/>
              <a:t>JVJxrJsT</a:t>
            </a:r>
            <a:endParaRPr lang="en-US" altLang="ko-KR" dirty="0" smtClean="0"/>
          </a:p>
          <a:p>
            <a:r>
              <a:rPr lang="en-US" altLang="ko-KR" dirty="0" smtClean="0"/>
              <a:t>[Finished in 85.2s]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슬라이드의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Dataset </a:t>
            </a:r>
          </a:p>
          <a:p>
            <a:r>
              <a:rPr lang="en-US" altLang="ko-KR" dirty="0" smtClean="0"/>
              <a:t>Feature</a:t>
            </a:r>
            <a:endParaRPr lang="en-US" altLang="ko-KR" dirty="0" smtClean="0"/>
          </a:p>
          <a:p>
            <a:r>
              <a:rPr lang="en-US" altLang="ko-KR" dirty="0" smtClean="0"/>
              <a:t>Analysis result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성취도 </a:t>
            </a:r>
            <a:r>
              <a:rPr lang="en-US" altLang="ko-KR" dirty="0" smtClean="0"/>
              <a:t>ideal </a:t>
            </a:r>
            <a:r>
              <a:rPr lang="en-US" altLang="ko-KR" dirty="0"/>
              <a:t>vs </a:t>
            </a:r>
            <a:r>
              <a:rPr lang="ko-KR" altLang="en-US" dirty="0"/>
              <a:t>보통 학생들</a:t>
            </a:r>
          </a:p>
          <a:p>
            <a:pPr lvl="2"/>
            <a:r>
              <a:rPr lang="ko-KR" altLang="en-US" dirty="0" smtClean="0"/>
              <a:t>형성 </a:t>
            </a:r>
            <a:r>
              <a:rPr lang="ko-KR" altLang="en-US" dirty="0"/>
              <a:t>평가를 통해서 </a:t>
            </a:r>
            <a:r>
              <a:rPr lang="ko-KR" altLang="en-US" u="sng" dirty="0"/>
              <a:t>어떻게 나오는게 좋은지 데이터 형태 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강의의 난이도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학생들의 이벤트 데이터로 난이도 측정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액션간</a:t>
            </a:r>
            <a:r>
              <a:rPr lang="ko-KR" altLang="en-US" dirty="0" smtClean="0"/>
              <a:t> </a:t>
            </a:r>
            <a:r>
              <a:rPr lang="ko-KR" altLang="en-US" dirty="0"/>
              <a:t>시간 간격은 </a:t>
            </a:r>
            <a:r>
              <a:rPr lang="ko-KR" altLang="en-US" dirty="0" err="1"/>
              <a:t>의미없음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학생들이 의도한 대로 프로그래밍하지 않음</a:t>
            </a:r>
            <a:r>
              <a:rPr lang="en-US" altLang="ko-KR" dirty="0" smtClean="0"/>
              <a:t>r </a:t>
            </a:r>
            <a:r>
              <a:rPr lang="ko-KR" altLang="en-US" dirty="0" smtClean="0"/>
              <a:t>강의가 </a:t>
            </a:r>
            <a:r>
              <a:rPr lang="ko-KR" altLang="en-US" dirty="0"/>
              <a:t>변별력을 갖고있지 않다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모범답안을 </a:t>
            </a:r>
            <a:r>
              <a:rPr lang="ko-KR" altLang="en-US" dirty="0"/>
              <a:t>찾는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???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특허로 </a:t>
            </a:r>
            <a:r>
              <a:rPr lang="ko-KR" altLang="en-US" dirty="0"/>
              <a:t>낸다면 어떻게 표현을 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ko-KR" altLang="en-US" dirty="0"/>
              <a:t>정답이 없는 강의에서만 모범 답안을 찾는 것이 의미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657115"/>
            <a:ext cx="4527378" cy="33173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8" y="2975999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0" name="사각형 설명선 19"/>
          <p:cNvSpPr/>
          <p:nvPr/>
        </p:nvSpPr>
        <p:spPr bwMode="auto">
          <a:xfrm>
            <a:off x="2773890" y="5659061"/>
            <a:ext cx="3263016" cy="639959"/>
          </a:xfrm>
          <a:prstGeom prst="wedgeRectCallout">
            <a:avLst>
              <a:gd name="adj1" fmla="val -60108"/>
              <a:gd name="adj2" fmla="val -1370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Log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가 존재하는 </a:t>
            </a: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Data space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의 크기가 가장 큼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가장 어려운 강의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이벤트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#event(rank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en-US" altLang="ko-KR" dirty="0" smtClean="0">
                <a:solidFill>
                  <a:srgbClr val="0070C0"/>
                </a:solidFill>
              </a:rPr>
              <a:t>#event (rank 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#event(rank 1)=</a:t>
            </a:r>
            <a:r>
              <a:rPr lang="en-US" altLang="ko-KR" dirty="0">
                <a:solidFill>
                  <a:srgbClr val="FF0000"/>
                </a:solidFill>
              </a:rPr>
              <a:t>10 / </a:t>
            </a:r>
            <a:r>
              <a:rPr lang="en-US" altLang="ko-KR" dirty="0" smtClean="0">
                <a:solidFill>
                  <a:srgbClr val="FF0000"/>
                </a:solidFill>
              </a:rPr>
              <a:t>#event(rank 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81" y="3321035"/>
            <a:ext cx="5240049" cy="30162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43650" y="3488093"/>
            <a:ext cx="495300" cy="27213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34437" y="5531384"/>
            <a:ext cx="485114" cy="6609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3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4" y="2963531"/>
            <a:ext cx="3840030" cy="244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5" y="2963531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549049" y="3087684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48564" y="5504008"/>
            <a:ext cx="3686202" cy="7953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User 170</a:t>
            </a:r>
            <a:r>
              <a:rPr lang="ko-KR" altLang="en-US" sz="1100" b="1" dirty="0" smtClean="0">
                <a:latin typeface="+mn-ea"/>
              </a:rPr>
              <a:t>은 </a:t>
            </a:r>
            <a:r>
              <a:rPr lang="en-US" altLang="ko-KR" sz="1100" b="1" dirty="0" smtClean="0">
                <a:latin typeface="+mn-ea"/>
              </a:rPr>
              <a:t>4-8</a:t>
            </a:r>
            <a:r>
              <a:rPr lang="ko-KR" altLang="en-US" sz="1100" b="1" dirty="0" smtClean="0">
                <a:latin typeface="+mn-ea"/>
              </a:rPr>
              <a:t>에서 형성 평가의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도움으로 성장했다면 </a:t>
            </a:r>
            <a:r>
              <a:rPr lang="en-US" altLang="ko-KR" sz="1100" b="1" dirty="0" smtClean="0">
                <a:latin typeface="+mn-ea"/>
              </a:rPr>
              <a:t/>
            </a:r>
            <a:br>
              <a:rPr lang="en-US" altLang="ko-KR" sz="1100" b="1" dirty="0" smtClean="0">
                <a:latin typeface="+mn-ea"/>
              </a:rPr>
            </a:br>
            <a:r>
              <a:rPr lang="ko-KR" altLang="en-US" sz="1100" b="1" dirty="0" smtClean="0">
                <a:latin typeface="+mn-ea"/>
              </a:rPr>
              <a:t>위와 같은 모습을 보일 수 있음</a:t>
            </a:r>
            <a:endParaRPr lang="en-US" altLang="ko-KR" sz="11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User 173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대조군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4215976" y="3726384"/>
            <a:ext cx="37636" cy="116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40306" y="5589188"/>
            <a:ext cx="2298080" cy="5860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성취도가 높은 학생</a:t>
            </a:r>
            <a:r>
              <a:rPr lang="en-US" altLang="ko-KR" sz="1100" b="1" dirty="0" smtClean="0">
                <a:latin typeface="+mn-ea"/>
              </a:rPr>
              <a:t>: User 1</a:t>
            </a: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성취도가 낮은 학생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: User 17</a:t>
            </a:r>
            <a:endParaRPr lang="ko-KR" altLang="en-US" sz="11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9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ranking plot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2" y="2485704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484867" y="4806376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70585" y="4596825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60965" y="4739702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19163" y="2821129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7106" y="4095784"/>
            <a:ext cx="1663588" cy="1222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유효성을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보일 수 있는 예제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패턴과 모범 패턴과의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event </a:t>
                </a:r>
                <a:r>
                  <a:rPr lang="ko-KR" altLang="en-US" dirty="0" smtClean="0"/>
                  <a:t>횟수 비교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#(user event)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#(</a:t>
                </a:r>
                <a:r>
                  <a:rPr lang="ko-KR" altLang="en-US" dirty="0" smtClean="0"/>
                  <a:t>모범 </a:t>
                </a:r>
                <a:r>
                  <a:rPr lang="en-US" altLang="ko-KR" dirty="0" smtClean="0"/>
                  <a:t>event)</a:t>
                </a:r>
                <a:r>
                  <a:rPr lang="ko-KR" altLang="en-US" dirty="0" smtClean="0"/>
                  <a:t>의 차이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𝑢𝑠𝑒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𝑙𝑒𝑐𝑡𝑢𝑟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r>
                  <a:rPr lang="ko-KR" altLang="en-US" dirty="0" smtClean="0">
                    <a:solidFill>
                      <a:srgbClr val="00B050"/>
                    </a:solidFill>
                  </a:rPr>
                  <a:t>강의가 진행될수록 모범 답안과의 차이가 줄어드는가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𝑢𝑠𝑒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𝑙𝑒𝑐𝑡𝑢𝑟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𝑢𝑠𝑒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𝑙𝑒𝑐𝑡𝑢𝑟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06279" y="4236097"/>
            <a:ext cx="3320692" cy="1939157"/>
          </a:xfrm>
          <a:prstGeom prst="wedgeRoundRectCallout">
            <a:avLst>
              <a:gd name="adj1" fmla="val 68584"/>
              <a:gd name="adj2" fmla="val -2057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sz="1600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발생으로</a:t>
            </a:r>
            <a:r>
              <a:rPr kumimoji="1" lang="en-US" altLang="ko-KR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문제</a:t>
            </a:r>
            <a:r>
              <a:rPr kumimoji="1" lang="en-US" altLang="ko-KR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해결</a:t>
            </a:r>
            <a:endParaRPr kumimoji="1" lang="en-US" altLang="ko-KR" sz="12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모범답안은 </a:t>
            </a:r>
            <a:r>
              <a:rPr kumimoji="1" lang="en-US" altLang="ko-KR" sz="12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2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발생으로 문제 해결</a:t>
            </a:r>
            <a:endParaRPr kumimoji="1" lang="en-US" altLang="ko-KR" sz="1600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79348" y="4305878"/>
            <a:ext cx="215675" cy="17628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659388" y="1604983"/>
            <a:ext cx="629841" cy="33809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11807" y="3001411"/>
            <a:ext cx="1545755" cy="94848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16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  <a:endParaRPr lang="en-US" altLang="ko-KR" sz="16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 smtClean="0">
                <a:solidFill>
                  <a:schemeClr val="tx1"/>
                </a:solidFill>
                <a:ea typeface="굴림" charset="-127"/>
              </a:rPr>
              <a:t>Course 4</a:t>
            </a:r>
            <a:r>
              <a:rPr lang="en-US" altLang="ko-KR" sz="800" b="1" dirty="0">
                <a:solidFill>
                  <a:schemeClr val="tx1"/>
                </a:solidFill>
                <a:ea typeface="굴림" charset="-127"/>
              </a:rPr>
              <a:t>:</a:t>
            </a:r>
            <a:r>
              <a:rPr lang="ko-KR" altLang="en-US" sz="800" b="1" dirty="0" smtClean="0">
                <a:solidFill>
                  <a:schemeClr val="tx1"/>
                </a:solidFill>
                <a:ea typeface="굴림" charset="-127"/>
              </a:rPr>
              <a:t> 분기</a:t>
            </a:r>
            <a:r>
              <a:rPr lang="en-US" altLang="ko-KR" sz="800" b="1" dirty="0" smtClean="0">
                <a:solidFill>
                  <a:schemeClr val="tx1"/>
                </a:solidFill>
                <a:ea typeface="굴림" charset="-127"/>
              </a:rPr>
              <a:t>,</a:t>
            </a:r>
            <a:r>
              <a:rPr lang="ko-KR" altLang="en-US" sz="800" b="1" dirty="0" smtClean="0">
                <a:solidFill>
                  <a:schemeClr val="tx1"/>
                </a:solidFill>
                <a:ea typeface="굴림" charset="-127"/>
              </a:rPr>
              <a:t> 반복 개념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571590" y="4794604"/>
            <a:ext cx="691138" cy="3354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chemeClr val="tx1"/>
                </a:solidFill>
                <a:ea typeface="굴림" charset="-127"/>
              </a:rPr>
              <a:t>잘함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패턴과 모범 패턴과의 비교 </a:t>
            </a:r>
            <a:r>
              <a:rPr lang="en-US" altLang="ko-KR" dirty="0" smtClean="0"/>
              <a:t>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0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다음 이벤트 발생까지 걸린 시간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시간이 짧다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smtClean="0">
                    <a:solidFill>
                      <a:srgbClr val="00B050"/>
                    </a:solidFill>
                  </a:rPr>
                  <a:t>망설임없이 프로그래밍을 한다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. 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즉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, CT</a:t>
                </a:r>
                <a:r>
                  <a:rPr lang="ko-KR" altLang="en-US" dirty="0" smtClean="0">
                    <a:solidFill>
                      <a:srgbClr val="00B050"/>
                    </a:solidFill>
                  </a:rPr>
                  <a:t>를 발휘</a:t>
                </a:r>
                <a:endParaRPr lang="en-US" altLang="ko-K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ko-KR" altLang="en-US" dirty="0" smtClean="0"/>
                  <a:t>고려할 것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마우스를 조심스럽게 움직이느라 드는 시간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잠깐 그만 두는 </a:t>
                </a:r>
                <a:r>
                  <a:rPr lang="ko-KR" altLang="en-US" dirty="0" smtClean="0"/>
                  <a:t>경우 </a:t>
                </a:r>
                <a:r>
                  <a:rPr lang="en-US" altLang="ko-KR" dirty="0" smtClean="0"/>
                  <a:t>(outlier)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smtClean="0"/>
              <a:t>학생 별로 이벤트 사이 시간 </a:t>
            </a:r>
            <a:r>
              <a:rPr lang="en-US" altLang="ko-KR" dirty="0" smtClean="0"/>
              <a:t>plot (12 samples)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해석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틀리든 맞든 망설임없이 블록을 사용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강의에서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(course 4)</a:t>
            </a:r>
            <a:endParaRPr lang="en-US" altLang="ko-KR" dirty="0"/>
          </a:p>
          <a:p>
            <a:pPr lvl="1"/>
            <a:r>
              <a:rPr lang="ko-KR" altLang="en-US" dirty="0" smtClean="0"/>
              <a:t>각 강의가 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66393" y="4723477"/>
            <a:ext cx="1731563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학생의 성취도 평가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성취도</a:t>
            </a:r>
            <a:r>
              <a:rPr lang="en-US" altLang="ko-KR" dirty="0" smtClean="0"/>
              <a:t>=</a:t>
            </a:r>
            <a:r>
              <a:rPr lang="ko-KR" altLang="en-US" dirty="0" smtClean="0"/>
              <a:t>소속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소속 </a:t>
            </a:r>
            <a:r>
              <a:rPr lang="en-US" altLang="ko-KR" dirty="0"/>
              <a:t>cluster </a:t>
            </a:r>
            <a:r>
              <a:rPr lang="ko-KR" altLang="en-US" dirty="0"/>
              <a:t>변화 추이</a:t>
            </a:r>
            <a:endParaRPr lang="en-US" altLang="ko-KR" dirty="0"/>
          </a:p>
          <a:p>
            <a:pPr lvl="1"/>
            <a:r>
              <a:rPr lang="ko-KR" altLang="en-US" dirty="0"/>
              <a:t>모범 패턴과의 비교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B050"/>
                </a:solidFill>
              </a:rPr>
              <a:t>형성 평가의 유효성을 입증할 수 있는 방법 제시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3"/>
            <a:r>
              <a:rPr lang="ko-KR" altLang="en-US" dirty="0" smtClean="0"/>
              <a:t>성취도 그래프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Ideal </a:t>
            </a:r>
            <a:r>
              <a:rPr lang="en-US" altLang="ko-KR" dirty="0"/>
              <a:t>vs </a:t>
            </a:r>
            <a:r>
              <a:rPr lang="ko-KR" altLang="en-US" dirty="0"/>
              <a:t>보통 학생들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강의가 변별력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사이 </a:t>
            </a:r>
            <a:r>
              <a:rPr lang="ko-KR" altLang="en-US" dirty="0"/>
              <a:t>시간 </a:t>
            </a:r>
            <a:r>
              <a:rPr lang="ko-KR" altLang="en-US" dirty="0" smtClean="0"/>
              <a:t>간격이 대체로 짧음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너무 낮은 난이도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학생이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" y="2749740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2016-3-22</a:t>
            </a:r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71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.slidesharecdn.com/20121102seminar-121102055512-phpapp01/95/introduction-to-data-mining-for-newbies-11-638.jpg?cb=13518372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7147"/>
          <a:stretch/>
        </p:blipFill>
        <p:spPr bwMode="auto">
          <a:xfrm>
            <a:off x="3193256" y="3649592"/>
            <a:ext cx="5524500" cy="2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 데이터</a:t>
            </a:r>
            <a:endParaRPr lang="en-US" altLang="ko-KR" dirty="0" smtClean="0"/>
          </a:p>
          <a:p>
            <a:r>
              <a:rPr lang="ko-KR" altLang="en-US" dirty="0"/>
              <a:t>한계 </a:t>
            </a:r>
            <a:r>
              <a:rPr lang="en-US" altLang="ko-KR" dirty="0"/>
              <a:t>(160222 </a:t>
            </a:r>
            <a:r>
              <a:rPr lang="ko-KR" altLang="en-US" dirty="0"/>
              <a:t>발표</a:t>
            </a:r>
            <a:r>
              <a:rPr lang="en-US" altLang="ko-KR" dirty="0"/>
              <a:t>) </a:t>
            </a:r>
            <a:r>
              <a:rPr lang="ko-KR" altLang="en-US" dirty="0"/>
              <a:t>해결 </a:t>
            </a:r>
            <a:endParaRPr lang="en-US" altLang="ko-KR" dirty="0" smtClean="0"/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코딩 주간 </a:t>
            </a:r>
            <a:r>
              <a:rPr lang="en-US" altLang="ko-KR" dirty="0" smtClean="0"/>
              <a:t>, 2015.12.01~12.07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로그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발생한 이벤트의 </a:t>
            </a:r>
            <a:r>
              <a:rPr lang="ko-KR" altLang="en-US" dirty="0" smtClean="0"/>
              <a:t>집합이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로그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이상의 강의를 수행한 학생 대상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통계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수 </a:t>
            </a:r>
            <a:r>
              <a:rPr lang="en-US" altLang="ko-KR" dirty="0" smtClean="0"/>
              <a:t>: 0.4M</a:t>
            </a:r>
          </a:p>
          <a:p>
            <a:pPr lvl="1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20K</a:t>
            </a:r>
          </a:p>
          <a:p>
            <a:pPr lvl="1"/>
            <a:r>
              <a:rPr lang="ko-KR" altLang="en-US" dirty="0" smtClean="0"/>
              <a:t>한 학생이 </a:t>
            </a:r>
            <a:r>
              <a:rPr lang="ko-KR" altLang="en-US" dirty="0"/>
              <a:t>만들어내는 로그의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 : 45 / Min : 10 / Mean : 20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45</a:t>
            </a:r>
            <a:r>
              <a:rPr lang="ko-KR" altLang="en-US" dirty="0" smtClean="0"/>
              <a:t>개의 강의를 듣고 평균적으로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강의를 들음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한계 </a:t>
            </a:r>
            <a:r>
              <a:rPr lang="en-US" altLang="ko-KR" dirty="0" smtClean="0">
                <a:effectLst/>
              </a:rPr>
              <a:t>(160222 </a:t>
            </a:r>
            <a:r>
              <a:rPr lang="ko-KR" altLang="en-US" dirty="0" smtClean="0">
                <a:effectLst/>
              </a:rPr>
              <a:t>발표</a:t>
            </a:r>
            <a:r>
              <a:rPr lang="en-US" altLang="ko-KR" dirty="0" smtClean="0">
                <a:effectLst/>
              </a:rPr>
              <a:t>) </a:t>
            </a:r>
            <a:r>
              <a:rPr lang="ko-KR" altLang="en-US" dirty="0" smtClean="0">
                <a:effectLst/>
              </a:rPr>
              <a:t>해결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Q1: </a:t>
            </a:r>
            <a:r>
              <a:rPr lang="ko-KR" altLang="en-US" dirty="0" smtClean="0">
                <a:solidFill>
                  <a:srgbClr val="FF0000"/>
                </a:solidFill>
              </a:rPr>
              <a:t>학생의 로그 속엔 성공 여부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A1: </a:t>
            </a:r>
            <a:r>
              <a:rPr lang="ko-KR" altLang="en-US" dirty="0" smtClean="0">
                <a:solidFill>
                  <a:srgbClr val="0070C0"/>
                </a:solidFill>
              </a:rPr>
              <a:t>학생의 </a:t>
            </a:r>
            <a:r>
              <a:rPr lang="en-US" altLang="ko-KR" dirty="0">
                <a:solidFill>
                  <a:srgbClr val="0070C0"/>
                </a:solidFill>
              </a:rPr>
              <a:t>4-(</a:t>
            </a:r>
            <a:r>
              <a:rPr lang="en-US" altLang="ko-KR" dirty="0" err="1">
                <a:solidFill>
                  <a:srgbClr val="0070C0"/>
                </a:solidFill>
              </a:rPr>
              <a:t>i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강의 로그 </a:t>
            </a:r>
            <a:r>
              <a:rPr lang="ko-KR" altLang="en-US" dirty="0" smtClean="0">
                <a:solidFill>
                  <a:srgbClr val="0070C0"/>
                </a:solidFill>
              </a:rPr>
              <a:t>존재한다면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	4-1</a:t>
            </a:r>
            <a:r>
              <a:rPr lang="ko-KR" altLang="en-US" dirty="0">
                <a:solidFill>
                  <a:srgbClr val="0070C0"/>
                </a:solidFill>
              </a:rPr>
              <a:t>부터 </a:t>
            </a:r>
            <a:r>
              <a:rPr lang="en-US" altLang="ko-KR" dirty="0">
                <a:solidFill>
                  <a:srgbClr val="0070C0"/>
                </a:solidFill>
              </a:rPr>
              <a:t>4-(i-1)</a:t>
            </a:r>
            <a:r>
              <a:rPr lang="ko-KR" altLang="en-US" dirty="0" smtClean="0">
                <a:solidFill>
                  <a:srgbClr val="0070C0"/>
                </a:solidFill>
              </a:rPr>
              <a:t>까지 성공이라고 볼 수 있음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예외 상황 존재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4-3</a:t>
            </a:r>
            <a:r>
              <a:rPr lang="ko-KR" altLang="en-US" dirty="0" smtClean="0"/>
              <a:t>만 있는 경우</a:t>
            </a:r>
            <a:r>
              <a:rPr lang="en-US" altLang="ko-KR" dirty="0" smtClean="0"/>
              <a:t>, run</a:t>
            </a:r>
            <a:r>
              <a:rPr lang="ko-KR" altLang="en-US" dirty="0" smtClean="0"/>
              <a:t>만으로 통과한 경우</a:t>
            </a:r>
            <a:endParaRPr lang="en-US" altLang="ko-KR" dirty="0" smtClean="0"/>
          </a:p>
          <a:p>
            <a:pPr lvl="2"/>
            <a:endParaRPr lang="en-US" altLang="ko-KR" sz="19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7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Q2: </a:t>
            </a:r>
            <a:r>
              <a:rPr lang="ko-KR" altLang="en-US" dirty="0">
                <a:solidFill>
                  <a:srgbClr val="FF0000"/>
                </a:solidFill>
              </a:rPr>
              <a:t>강의 당 정답 코드 없음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en-US" dirty="0"/>
              <a:t>설령 있더라도 </a:t>
            </a:r>
            <a:r>
              <a:rPr lang="ko-KR" altLang="en-US" dirty="0" smtClean="0"/>
              <a:t>학생의 </a:t>
            </a:r>
            <a:r>
              <a:rPr lang="ko-KR" altLang="en-US" dirty="0"/>
              <a:t>코드와 정답 코드의 </a:t>
            </a:r>
            <a:r>
              <a:rPr lang="ko-KR" altLang="en-US" dirty="0" err="1"/>
              <a:t>유사도를</a:t>
            </a:r>
            <a:r>
              <a:rPr lang="ko-KR" altLang="en-US" dirty="0"/>
              <a:t> 명확하게 정의하기 어려움</a:t>
            </a:r>
            <a:endParaRPr lang="en-US" altLang="ko-KR" dirty="0"/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A2: </a:t>
            </a:r>
            <a:r>
              <a:rPr lang="ko-KR" altLang="en-US" dirty="0">
                <a:solidFill>
                  <a:srgbClr val="0070C0"/>
                </a:solidFill>
              </a:rPr>
              <a:t>각 강의의 모범 예제 선정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최소한의 액션만으로 성공한 </a:t>
            </a:r>
            <a:r>
              <a:rPr lang="ko-KR" altLang="en-US" dirty="0" smtClean="0"/>
              <a:t>학생의 </a:t>
            </a:r>
            <a:r>
              <a:rPr lang="ko-KR" altLang="en-US" dirty="0"/>
              <a:t>예제 </a:t>
            </a:r>
            <a:r>
              <a:rPr lang="en-US" altLang="ko-KR" dirty="0"/>
              <a:t>(X) (outlier </a:t>
            </a:r>
            <a:r>
              <a:rPr lang="ko-KR" altLang="en-US" dirty="0"/>
              <a:t>존재로 인해 실패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액션 횟수가 </a:t>
            </a:r>
            <a:r>
              <a:rPr lang="en-US" altLang="ko-KR" b="1" dirty="0">
                <a:solidFill>
                  <a:srgbClr val="0070C0"/>
                </a:solidFill>
              </a:rPr>
              <a:t>top 10 percentile</a:t>
            </a:r>
            <a:r>
              <a:rPr lang="ko-KR" altLang="en-US" b="1" dirty="0">
                <a:solidFill>
                  <a:srgbClr val="0070C0"/>
                </a:solidFill>
              </a:rPr>
              <a:t>인 </a:t>
            </a:r>
            <a:r>
              <a:rPr lang="ko-KR" altLang="en-US" b="1" dirty="0" smtClean="0">
                <a:solidFill>
                  <a:srgbClr val="0070C0"/>
                </a:solidFill>
              </a:rPr>
              <a:t>학생의 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(O)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엔트리 코딩 주간 로그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</a:p>
          <a:p>
            <a:r>
              <a:rPr lang="en-US" altLang="ko-KR" dirty="0" smtClean="0"/>
              <a:t>Lecture</a:t>
            </a:r>
          </a:p>
          <a:p>
            <a:r>
              <a:rPr lang="en-US" altLang="ko-KR" dirty="0" smtClean="0"/>
              <a:t>Event</a:t>
            </a:r>
          </a:p>
          <a:p>
            <a:pPr lvl="1"/>
            <a:r>
              <a:rPr lang="en-US" altLang="ko-KR" dirty="0" smtClean="0"/>
              <a:t>Action</a:t>
            </a:r>
          </a:p>
          <a:p>
            <a:pPr lvl="2"/>
            <a:r>
              <a:rPr lang="en-US" altLang="ko-KR" dirty="0" smtClean="0"/>
              <a:t>Run, </a:t>
            </a:r>
            <a:r>
              <a:rPr lang="en-US" altLang="ko-KR" dirty="0" err="1" smtClean="0"/>
              <a:t>InsertBlock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SeperateBlock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en-US" altLang="ko-KR" dirty="0" smtClean="0"/>
              <a:t>Repeat, If, </a:t>
            </a:r>
            <a:r>
              <a:rPr lang="en-US" altLang="ko-KR" dirty="0" err="1" smtClean="0"/>
              <a:t>GoEast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GoWest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Timestamp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한계 </a:t>
            </a:r>
            <a:r>
              <a:rPr lang="en-US" altLang="ko-KR" dirty="0">
                <a:effectLst/>
              </a:rPr>
              <a:t>(160222 </a:t>
            </a:r>
            <a:r>
              <a:rPr lang="ko-KR" altLang="en-US" dirty="0">
                <a:effectLst/>
              </a:rPr>
              <a:t>발표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해결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Q3: </a:t>
            </a:r>
            <a:r>
              <a:rPr lang="ko-KR" altLang="en-US" dirty="0" smtClean="0">
                <a:solidFill>
                  <a:srgbClr val="FF0000"/>
                </a:solidFill>
              </a:rPr>
              <a:t>블록의 </a:t>
            </a:r>
            <a:r>
              <a:rPr lang="ko-KR" altLang="en-US" dirty="0">
                <a:solidFill>
                  <a:srgbClr val="FF0000"/>
                </a:solidFill>
              </a:rPr>
              <a:t>특성을 알아내기가 간단하지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Parsing </a:t>
            </a:r>
            <a:r>
              <a:rPr lang="ko-KR" altLang="en-US" dirty="0"/>
              <a:t>복잡도</a:t>
            </a:r>
          </a:p>
          <a:p>
            <a:pPr lvl="2"/>
            <a:r>
              <a:rPr lang="ko-KR" altLang="en-US" dirty="0"/>
              <a:t>블록이 분기인지 반복인지 </a:t>
            </a:r>
            <a:endParaRPr lang="en-US" altLang="ko-KR" dirty="0"/>
          </a:p>
          <a:p>
            <a:pPr lvl="3"/>
            <a:r>
              <a:rPr lang="ko-KR" altLang="en-US" dirty="0" smtClean="0"/>
              <a:t>실제 코드 내용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Jr_if_speed</a:t>
            </a:r>
            <a:r>
              <a:rPr lang="en-US" altLang="ko-KR" dirty="0"/>
              <a:t>, </a:t>
            </a:r>
            <a:r>
              <a:rPr lang="en-US" altLang="ko-KR" dirty="0" err="1"/>
              <a:t>jr_if_construction</a:t>
            </a:r>
            <a:r>
              <a:rPr lang="en-US" altLang="ko-KR" dirty="0"/>
              <a:t>, </a:t>
            </a:r>
            <a:r>
              <a:rPr lang="en-US" altLang="ko-KR" dirty="0" err="1" smtClean="0"/>
              <a:t>jr_repeat_until_dest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Jr_west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블록 간의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A3: code </a:t>
            </a:r>
            <a:r>
              <a:rPr lang="en-US" altLang="ko-KR" dirty="0">
                <a:solidFill>
                  <a:srgbClr val="0070C0"/>
                </a:solidFill>
              </a:rPr>
              <a:t>snapshot</a:t>
            </a:r>
            <a:r>
              <a:rPr lang="ko-KR" altLang="en-US" dirty="0">
                <a:solidFill>
                  <a:srgbClr val="0070C0"/>
                </a:solidFill>
              </a:rPr>
              <a:t>을</a:t>
            </a:r>
            <a:r>
              <a:rPr lang="en-US" altLang="ko-KR" dirty="0">
                <a:solidFill>
                  <a:srgbClr val="0070C0"/>
                </a:solidFill>
              </a:rPr>
              <a:t> parsing</a:t>
            </a:r>
            <a:r>
              <a:rPr lang="ko-KR" altLang="en-US" dirty="0">
                <a:solidFill>
                  <a:srgbClr val="0070C0"/>
                </a:solidFill>
              </a:rPr>
              <a:t>하여 추출</a:t>
            </a:r>
          </a:p>
          <a:p>
            <a:pPr lvl="1"/>
            <a:r>
              <a:rPr lang="ko-KR" altLang="en-US" dirty="0" smtClean="0"/>
              <a:t>블록의 특성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{ </a:t>
            </a:r>
            <a:r>
              <a:rPr lang="en-US" altLang="ko-KR" dirty="0"/>
              <a:t>Action : ‘</a:t>
            </a:r>
            <a:r>
              <a:rPr lang="en-US" altLang="ko-KR" dirty="0" err="1"/>
              <a:t>insert_block</a:t>
            </a:r>
            <a:r>
              <a:rPr lang="en-US" altLang="ko-KR" dirty="0"/>
              <a:t>’, id: ‘</a:t>
            </a:r>
            <a:r>
              <a:rPr lang="en-US" altLang="ko-KR" dirty="0" err="1"/>
              <a:t>abcd</a:t>
            </a:r>
            <a:r>
              <a:rPr lang="en-US" altLang="ko-KR" dirty="0"/>
              <a:t>’, value : [code snapshot] </a:t>
            </a:r>
            <a:r>
              <a:rPr lang="en-US" altLang="ko-KR" dirty="0" smtClean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</a:t>
            </a:r>
            <a:r>
              <a:rPr lang="ko-KR" altLang="en-US" dirty="0" smtClean="0">
                <a:effectLst/>
              </a:rPr>
              <a:t>정제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분석할 액션 타입 선택</a:t>
            </a:r>
          </a:p>
          <a:p>
            <a:pPr lvl="1"/>
            <a:r>
              <a:rPr lang="ko-KR" altLang="en-US" dirty="0"/>
              <a:t>엔트리에서 제공하는 액션 타입</a:t>
            </a:r>
            <a:endParaRPr lang="en-US" altLang="ko-KR" dirty="0"/>
          </a:p>
          <a:p>
            <a:pPr lvl="2"/>
            <a:r>
              <a:rPr lang="en-US" altLang="ko-KR" dirty="0"/>
              <a:t>Run, add, insert, separate, move, destroy</a:t>
            </a:r>
          </a:p>
          <a:p>
            <a:pPr lvl="1"/>
            <a:r>
              <a:rPr lang="ko-KR" altLang="en-US" dirty="0"/>
              <a:t>실제 코드에 반영이 되는 액션 타입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Run, insert, separate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분석할 액션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분석할 블록 타입 선택</a:t>
            </a:r>
            <a:endParaRPr lang="en-US" altLang="ko-KR" dirty="0"/>
          </a:p>
          <a:p>
            <a:pPr lvl="1"/>
            <a:r>
              <a:rPr lang="en-US" altLang="ko-KR" dirty="0"/>
              <a:t>if, repeat, others 3 </a:t>
            </a:r>
            <a:r>
              <a:rPr lang="ko-KR" altLang="en-US" dirty="0"/>
              <a:t>부류로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others type: go east, go west, turn left…</a:t>
            </a:r>
          </a:p>
          <a:p>
            <a:pPr lvl="1"/>
            <a:r>
              <a:rPr lang="ko-KR" altLang="en-US" dirty="0" smtClean="0"/>
              <a:t>로그 속에 있는 </a:t>
            </a:r>
            <a:r>
              <a:rPr lang="en-US" altLang="ko-KR" dirty="0" smtClean="0"/>
              <a:t>code snapshot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parsing</a:t>
            </a:r>
            <a:r>
              <a:rPr lang="ko-KR" altLang="en-US" dirty="0" smtClean="0"/>
              <a:t>하여 추출</a:t>
            </a:r>
            <a:endParaRPr lang="ko-KR" altLang="en-US" dirty="0"/>
          </a:p>
          <a:p>
            <a:pPr lvl="2"/>
            <a:r>
              <a:rPr lang="en-US" altLang="ko-KR" dirty="0" smtClean="0"/>
              <a:t>{ Action </a:t>
            </a:r>
            <a:r>
              <a:rPr lang="en-US" altLang="ko-KR" dirty="0"/>
              <a:t>: ‘insert_block’, </a:t>
            </a:r>
            <a:r>
              <a:rPr lang="en-US" altLang="ko-KR" dirty="0" smtClean="0"/>
              <a:t>id</a:t>
            </a:r>
            <a:r>
              <a:rPr lang="en-US" altLang="ko-KR" dirty="0"/>
              <a:t>: ‘abcd’, </a:t>
            </a:r>
            <a:r>
              <a:rPr lang="en-US" altLang="ko-KR" dirty="0" smtClean="0"/>
              <a:t>value </a:t>
            </a:r>
            <a:r>
              <a:rPr lang="en-US" altLang="ko-KR" dirty="0"/>
              <a:t>: </a:t>
            </a:r>
            <a:r>
              <a:rPr lang="en-US" altLang="ko-KR" dirty="0" smtClean="0"/>
              <a:t>[code snapshot] }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이벤트 </a:t>
            </a:r>
            <a:r>
              <a:rPr lang="en-US" altLang="ko-KR" b="1" u="sng" dirty="0">
                <a:solidFill>
                  <a:srgbClr val="0070C0"/>
                </a:solidFill>
              </a:rPr>
              <a:t>= </a:t>
            </a:r>
            <a:r>
              <a:rPr lang="ko-KR" altLang="en-US" b="1" u="sng" dirty="0">
                <a:solidFill>
                  <a:srgbClr val="0070C0"/>
                </a:solidFill>
              </a:rPr>
              <a:t>액션</a:t>
            </a:r>
            <a:r>
              <a:rPr lang="en-US" altLang="ko-KR" b="1" u="sng" dirty="0">
                <a:solidFill>
                  <a:srgbClr val="0070C0"/>
                </a:solidFill>
              </a:rPr>
              <a:t>+</a:t>
            </a:r>
            <a:r>
              <a:rPr lang="ko-KR" altLang="en-US" b="1" u="sng" dirty="0">
                <a:solidFill>
                  <a:srgbClr val="0070C0"/>
                </a:solidFill>
              </a:rPr>
              <a:t>블록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분석 단위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run, +normal, +repeat, +if, -normal, -repeat, -if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|</a:t>
                </a:r>
                <a:r>
                  <a:rPr lang="en-US" altLang="ko-KR" dirty="0"/>
                  <a:t>User| x |Lecture| x |Event| x |Timestamp|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9604"/>
                  </p:ext>
                </p:extLst>
              </p:nvPr>
            </p:nvGraphicFramePr>
            <p:xfrm>
              <a:off x="659833" y="3807164"/>
              <a:ext cx="7911873" cy="1644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2459" r="-391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2459" r="-39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2459" r="-39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82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</a:t>
            </a:r>
            <a:r>
              <a:rPr lang="en-US" altLang="ko-KR" dirty="0" smtClean="0"/>
              <a:t>lecture, </a:t>
            </a:r>
            <a:r>
              <a:rPr lang="en-US" altLang="ko-KR" dirty="0"/>
              <a:t>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 smtClean="0"/>
              <a:t>가 강의 </a:t>
            </a:r>
            <a:r>
              <a:rPr lang="en-US" altLang="ko-KR" dirty="0"/>
              <a:t>L</a:t>
            </a:r>
            <a:r>
              <a:rPr lang="ko-KR" altLang="en-US" dirty="0" smtClean="0"/>
              <a:t>에서 보인 </a:t>
            </a:r>
            <a:r>
              <a:rPr lang="en-US" altLang="ko-KR" dirty="0"/>
              <a:t>feature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event </a:t>
            </a:r>
            <a:r>
              <a:rPr lang="en-US" altLang="ko-KR" dirty="0"/>
              <a:t>dist</a:t>
            </a:r>
            <a:r>
              <a:rPr lang="ko-KR" altLang="en-US" dirty="0"/>
              <a:t>와 </a:t>
            </a:r>
            <a:r>
              <a:rPr lang="ko-KR" altLang="en-US" dirty="0" smtClean="0"/>
              <a:t>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2"/>
            <a:r>
              <a:rPr lang="ko-KR" altLang="en-US" dirty="0" smtClean="0"/>
              <a:t>학생 </a:t>
            </a:r>
            <a:r>
              <a:rPr lang="en-US" altLang="ko-KR" dirty="0" smtClean="0"/>
              <a:t>#(event)</a:t>
            </a:r>
            <a:r>
              <a:rPr lang="ko-KR" altLang="en-US" dirty="0" smtClean="0"/>
              <a:t>와 </a:t>
            </a:r>
            <a:r>
              <a:rPr lang="ko-KR" altLang="en-US" dirty="0"/>
              <a:t> 모범 </a:t>
            </a:r>
            <a:r>
              <a:rPr lang="en-US" altLang="ko-KR" dirty="0"/>
              <a:t>#(event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비교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#(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𝒓𝒖𝒏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𝒏𝒐𝒓𝒎𝒂𝒍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𝒓𝒆𝒑𝒆𝒂𝒕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#(+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ko-KR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48" y="5296201"/>
                <a:ext cx="231717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5424052" y="5711700"/>
            <a:ext cx="1033996" cy="123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1666360" y="4428323"/>
            <a:ext cx="1645010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36692" y="5677255"/>
            <a:ext cx="1673266" cy="44994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8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user, :, :)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잘하는 </a:t>
            </a:r>
            <a:r>
              <a:rPr lang="ko-KR" altLang="en-US" dirty="0"/>
              <a:t>점 </a:t>
            </a:r>
            <a:r>
              <a:rPr lang="en-US" altLang="ko-KR" dirty="0"/>
              <a:t>/ </a:t>
            </a:r>
            <a:r>
              <a:rPr lang="ko-KR" altLang="en-US" dirty="0"/>
              <a:t>부족한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성장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6703501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565246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84795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  <a:gridCol w="1753895">
                  <a:extLst>
                    <a:ext uri="{9D8B030D-6E8A-4147-A177-3AD203B41FA5}">
                      <a16:colId xmlns:a16="http://schemas.microsoft.com/office/drawing/2014/main" val="1996099565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All lecture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5,4,2,3 (14)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4,8,1,6 (19)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1,5,2,3 (11)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5683113" y="4412343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683113" y="5614196"/>
            <a:ext cx="2018785" cy="53703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1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(:, lecture, :)</a:t>
            </a:r>
            <a:endParaRPr lang="en-US" altLang="ko-KR" dirty="0"/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에서 </a:t>
            </a:r>
            <a:r>
              <a:rPr lang="ko-KR" altLang="en-US" dirty="0"/>
              <a:t>전반적으로 보인 </a:t>
            </a:r>
            <a:r>
              <a:rPr lang="en-US" altLang="ko-KR" dirty="0" smtClean="0"/>
              <a:t>feature (</a:t>
            </a:r>
            <a:r>
              <a:rPr lang="ko-KR" altLang="en-US" dirty="0" smtClean="0"/>
              <a:t>여러 학생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난이도 측정</a:t>
            </a:r>
          </a:p>
          <a:p>
            <a:pPr lvl="2"/>
            <a:r>
              <a:rPr lang="ko-KR" altLang="en-US" dirty="0"/>
              <a:t>측정할 수 있는 </a:t>
            </a:r>
            <a:r>
              <a:rPr lang="en-US" altLang="ko-KR" dirty="0"/>
              <a:t>CT</a:t>
            </a:r>
            <a:r>
              <a:rPr lang="ko-KR" altLang="en-US" dirty="0"/>
              <a:t>가 </a:t>
            </a:r>
            <a:r>
              <a:rPr lang="ko-KR" altLang="en-US" dirty="0" smtClean="0"/>
              <a:t>무엇인가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58444" y="4079278"/>
          <a:ext cx="4667365" cy="204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704451773"/>
                    </a:ext>
                  </a:extLst>
                </a:gridCol>
                <a:gridCol w="1475991">
                  <a:extLst>
                    <a:ext uri="{9D8B030D-6E8A-4147-A177-3AD203B41FA5}">
                      <a16:colId xmlns:a16="http://schemas.microsoft.com/office/drawing/2014/main" val="2328607974"/>
                    </a:ext>
                  </a:extLst>
                </a:gridCol>
                <a:gridCol w="645746">
                  <a:extLst>
                    <a:ext uri="{9D8B030D-6E8A-4147-A177-3AD203B41FA5}">
                      <a16:colId xmlns:a16="http://schemas.microsoft.com/office/drawing/2014/main" val="1297018083"/>
                    </a:ext>
                  </a:extLst>
                </a:gridCol>
                <a:gridCol w="1653883">
                  <a:extLst>
                    <a:ext uri="{9D8B030D-6E8A-4147-A177-3AD203B41FA5}">
                      <a16:colId xmlns:a16="http://schemas.microsoft.com/office/drawing/2014/main" val="1986937309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Lecture 4-1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Lecture 4-9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0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1,5,0,2 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4,9,2,2 (17)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552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2,9,0,4 (15)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7,8,3,5 (23)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2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6342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모범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1,5,0,1 (7)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1,5,1,2 (9) 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807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1639461" y="3821503"/>
            <a:ext cx="1668417" cy="246110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패턴 </a:t>
            </a:r>
            <a:r>
              <a:rPr lang="en-US" altLang="ko-KR" dirty="0" smtClean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 smtClean="0"/>
                  <a:t>: #(</a:t>
                </a:r>
                <a:r>
                  <a:rPr lang="ko-KR" altLang="en-US" dirty="0" smtClean="0"/>
                  <a:t>이벤트 발생 시간 구간</a:t>
                </a:r>
                <a:r>
                  <a:rPr lang="en-US" altLang="ko-KR" dirty="0" smtClean="0"/>
                  <a:t>) 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Sim, 4-2, 12, 2, 1, 0,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다음 이벤트 발생까지 걸린 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사전에 생각을 하고 프로그래밍을 한다면 </a:t>
                </a:r>
                <a:r>
                  <a:rPr lang="ko-KR" altLang="en-US" dirty="0" smtClean="0"/>
                  <a:t>망설임이 없다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+If</a:t>
                </a:r>
                <a:r>
                  <a:rPr lang="ko-KR" altLang="en-US" dirty="0"/>
                  <a:t>나 </a:t>
                </a:r>
                <a:r>
                  <a:rPr lang="en-US" altLang="ko-KR" dirty="0"/>
                  <a:t>+</a:t>
                </a:r>
                <a:r>
                  <a:rPr lang="en-US" altLang="ko-KR" dirty="0" smtClean="0"/>
                  <a:t>repeat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이벤트 이후 다음 </a:t>
                </a:r>
                <a:r>
                  <a:rPr lang="ko-KR" altLang="en-US" dirty="0"/>
                  <a:t>이벤트까지 걸린 </a:t>
                </a:r>
                <a:r>
                  <a:rPr lang="ko-KR" altLang="en-US" dirty="0" smtClean="0"/>
                  <a:t>시간 분석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해당 </a:t>
                </a:r>
                <a:r>
                  <a:rPr lang="en-US" altLang="ko-KR" dirty="0" smtClean="0"/>
                  <a:t>CT</a:t>
                </a:r>
                <a:r>
                  <a:rPr lang="ko-KR" altLang="en-US" dirty="0" smtClean="0"/>
                  <a:t>를 생각하고 프로그래밍을 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ko-KR" altLang="en-US" dirty="0" smtClean="0"/>
                  <a:t>하지만 마우스 움직임 기준이기에 모호할 수 있음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</a:t>
            </a:r>
            <a:r>
              <a:rPr lang="en-US" altLang="ko-KR" dirty="0" smtClean="0"/>
              <a:t>cluster</a:t>
            </a:r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r>
              <a:rPr lang="ko-KR" altLang="en-US" dirty="0" smtClean="0"/>
              <a:t>이벤트 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분포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 패턴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횟수와 </a:t>
            </a:r>
            <a:r>
              <a:rPr lang="ko-KR" altLang="en-US" dirty="0"/>
              <a:t> 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횟수를 비교</a:t>
            </a:r>
            <a:endParaRPr lang="en-US" altLang="ko-KR" dirty="0" smtClean="0"/>
          </a:p>
          <a:p>
            <a:pPr lvl="1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#(user event)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event)</a:t>
            </a:r>
            <a:r>
              <a:rPr lang="ko-KR" altLang="en-US" dirty="0" smtClean="0"/>
              <a:t>의 차이의 크기</a:t>
            </a:r>
            <a:endParaRPr lang="ko-KR" altLang="en-US" dirty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/>
              <a:t>성장 과정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강의가 진행될수록 모범 답안과의 차이가 줄어드는가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2"/>
          <a:srcRect t="66148" r="51950"/>
          <a:stretch/>
        </p:blipFill>
        <p:spPr>
          <a:xfrm>
            <a:off x="3957247" y="4068740"/>
            <a:ext cx="4978886" cy="210651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206279" y="3708401"/>
            <a:ext cx="3629121" cy="24668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강의에서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ko-KR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vs </a:t>
            </a:r>
            <a:r>
              <a:rPr kumimoji="1" lang="en-US" altLang="ko-KR" b="1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4-2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 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583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발생</a:t>
            </a:r>
            <a:endParaRPr kumimoji="1" lang="en-US" altLang="ko-KR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Guide 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kumimoji="1" lang="ko-KR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번 이벤트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발생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4360617" y="1501776"/>
            <a:ext cx="1227383" cy="54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성장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0" y="3009039"/>
            <a:ext cx="2057400" cy="7839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분기</a:t>
            </a:r>
            <a:r>
              <a:rPr lang="en-US" altLang="ko-KR" sz="2000" b="1" dirty="0" smtClean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반복 </a:t>
            </a:r>
            <a:endParaRPr lang="en-US" altLang="ko-KR" sz="2000" b="1" dirty="0" smtClean="0">
              <a:solidFill>
                <a:schemeClr val="tx1"/>
              </a:solidFill>
              <a:ea typeface="굴림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어려워함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60617" y="4692219"/>
            <a:ext cx="1113084" cy="5401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chemeClr val="tx1"/>
                </a:solidFill>
                <a:ea typeface="굴림" charset="-127"/>
              </a:rPr>
              <a:t>잘함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(cont’d)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63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분석 데이터 셋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147620"/>
                  </p:ext>
                </p:extLst>
              </p:nvPr>
            </p:nvGraphicFramePr>
            <p:xfrm>
              <a:off x="659833" y="3293980"/>
              <a:ext cx="7911873" cy="201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repeat,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 smtClean="0"/>
                            <a:t> (separate,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),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dirty="0" smtClean="0"/>
                            <a:t>(insert, normal,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 … </a:t>
                          </a:r>
                          <a:endParaRPr lang="en-US" altLang="ko-KR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(insert, 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),</a:t>
                          </a:r>
                          <a:r>
                            <a:rPr lang="en-US" altLang="ko-KR" dirty="0"/>
                            <a:t> (insert, </a:t>
                          </a:r>
                          <a:r>
                            <a:rPr lang="en-US" altLang="ko-KR" dirty="0" smtClean="0"/>
                            <a:t>if,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),</a:t>
                          </a:r>
                          <a:r>
                            <a:rPr lang="en-US" altLang="ko-KR" dirty="0"/>
                            <a:t> (run, 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dirty="0">
                              <a:latin typeface="Cambria Math" panose="02040503050406030204" pitchFamily="18" charset="0"/>
                            </a:rPr>
                            <a:t> ) …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…</a:t>
                          </a:r>
                          <a:endParaRPr lang="en-US" altLang="ko-KR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8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147620"/>
                  </p:ext>
                </p:extLst>
              </p:nvPr>
            </p:nvGraphicFramePr>
            <p:xfrm>
              <a:off x="659833" y="3293980"/>
              <a:ext cx="7911873" cy="201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457">
                      <a:extLst>
                        <a:ext uri="{9D8B030D-6E8A-4147-A177-3AD203B41FA5}">
                          <a16:colId xmlns:a16="http://schemas.microsoft.com/office/drawing/2014/main" val="3667128326"/>
                        </a:ext>
                      </a:extLst>
                    </a:gridCol>
                    <a:gridCol w="930789">
                      <a:extLst>
                        <a:ext uri="{9D8B030D-6E8A-4147-A177-3AD203B41FA5}">
                          <a16:colId xmlns:a16="http://schemas.microsoft.com/office/drawing/2014/main" val="1997458369"/>
                        </a:ext>
                      </a:extLst>
                    </a:gridCol>
                    <a:gridCol w="6226627">
                      <a:extLst>
                        <a:ext uri="{9D8B030D-6E8A-4147-A177-3AD203B41FA5}">
                          <a16:colId xmlns:a16="http://schemas.microsoft.com/office/drawing/2014/main" val="1998955022"/>
                        </a:ext>
                      </a:extLst>
                    </a:gridCol>
                  </a:tblGrid>
                  <a:tr h="5316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user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lecture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[ (action, block,</a:t>
                          </a:r>
                          <a:r>
                            <a:rPr lang="en-US" altLang="ko-KR" baseline="0" dirty="0" smtClean="0"/>
                            <a:t> timestamp</a:t>
                          </a:r>
                          <a:r>
                            <a:rPr lang="en-US" altLang="ko-KR" dirty="0" smtClean="0"/>
                            <a:t>) …. 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45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 smtClean="0"/>
                            <a:t>Sim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150820" r="-39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14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Kim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250820" r="-39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689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Ahn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4-9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202" t="-350820" r="-39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767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Cambria Math" panose="02040503050406030204" pitchFamily="18" charset="0"/>
                            </a:rPr>
                            <a:t>…</a:t>
                          </a:r>
                          <a:endParaRPr lang="en-US" altLang="ko-KR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84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03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 cluster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 smtClean="0"/>
              <a:t>학생의 이벤트 분포 평균을 기준으로 클러스터링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(normal</a:t>
            </a:r>
            <a:r>
              <a:rPr lang="en-US" altLang="ko-KR" dirty="0"/>
              <a:t>, repeat, </a:t>
            </a:r>
            <a:r>
              <a:rPr lang="en-US" altLang="ko-KR" dirty="0" smtClean="0"/>
              <a:t>if) from course 4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medoids</a:t>
            </a:r>
            <a:r>
              <a:rPr lang="en-US" altLang="ko-KR" dirty="0" smtClean="0"/>
              <a:t> clustering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무엇을 알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비슷한 패턴을 보이는 유저들을 같은 그룹으로 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패턴이 바람직한 패턴인지 예측 </a:t>
            </a:r>
            <a:r>
              <a:rPr lang="en-US" altLang="ko-KR" dirty="0" smtClean="0"/>
              <a:t>(classification)</a:t>
            </a:r>
          </a:p>
          <a:p>
            <a:pPr lvl="1"/>
            <a:r>
              <a:rPr lang="ko-KR" altLang="en-US" dirty="0" smtClean="0"/>
              <a:t>학생이 아직 수행하지 않은 강의에서 보일 패턴 예상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41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Finding knee</a:t>
            </a:r>
          </a:p>
          <a:p>
            <a:pPr lvl="2"/>
            <a:r>
              <a:rPr lang="en-US" altLang="ko-KR" dirty="0" smtClean="0"/>
              <a:t>(K, sum(distances within-cluster))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382426" y="2982039"/>
            <a:ext cx="4093398" cy="3193215"/>
            <a:chOff x="2430051" y="2846776"/>
            <a:chExt cx="4093398" cy="3193215"/>
          </a:xfrm>
        </p:grpSpPr>
        <p:pic>
          <p:nvPicPr>
            <p:cNvPr id="9" name="내용 개체 틀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051" y="2846776"/>
              <a:ext cx="4093398" cy="3193215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 bwMode="auto">
            <a:xfrm>
              <a:off x="4400550" y="5162099"/>
              <a:ext cx="0" cy="51525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6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r>
              <a:rPr lang="en-US" altLang="ko-KR" dirty="0"/>
              <a:t> cluster 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025" y="1579454"/>
            <a:ext cx="6517760" cy="467518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 rot="15982402">
            <a:off x="731315" y="4363063"/>
            <a:ext cx="679423" cy="2579928"/>
            <a:chOff x="70756" y="4146901"/>
            <a:chExt cx="67942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32661" y="5134572"/>
              <a:ext cx="117518" cy="35392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487141" y="4704798"/>
                  <a:ext cx="1762125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6907551" y="1872924"/>
            <a:ext cx="2345389" cy="646331"/>
            <a:chOff x="1177406" y="4849326"/>
            <a:chExt cx="2345389" cy="441453"/>
          </a:xfrm>
        </p:grpSpPr>
        <p:sp>
          <p:nvSpPr>
            <p:cNvPr id="18" name="아래쪽 화살표 17"/>
            <p:cNvSpPr/>
            <p:nvPr/>
          </p:nvSpPr>
          <p:spPr bwMode="auto">
            <a:xfrm rot="3964246">
              <a:off x="1598227" y="4930736"/>
              <a:ext cx="71500" cy="55491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800" dirty="0" smtClean="0"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7406" y="4849326"/>
              <a:ext cx="2345389" cy="4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The worst point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786927" y="168825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(k=5)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내 이벤트 횟수 비교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모범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vs (</a:t>
            </a:r>
            <a:r>
              <a:rPr lang="ko-KR" altLang="en-US" dirty="0" smtClean="0"/>
              <a:t>학생들의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횟수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Guide(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), median(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), mean(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6" y="1532185"/>
            <a:ext cx="1794794" cy="101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80" y="3048915"/>
            <a:ext cx="2259253" cy="24425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17" y="3013919"/>
            <a:ext cx="2165187" cy="251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Mean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낮은 난이도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78" y="5528923"/>
                <a:ext cx="3015569" cy="646331"/>
              </a:xfrm>
              <a:prstGeom prst="rect">
                <a:avLst/>
              </a:prstGeom>
              <a:blipFill>
                <a:blip r:embed="rId6"/>
                <a:stretch>
                  <a:fillRect l="-1616" t="-5660" r="-1010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Guide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Median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≪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Mean 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높은 난이도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1" y="5566336"/>
                <a:ext cx="2993127" cy="646331"/>
              </a:xfrm>
              <a:prstGeom prst="rect">
                <a:avLst/>
              </a:prstGeom>
              <a:blipFill>
                <a:blip r:embed="rId7"/>
                <a:stretch>
                  <a:fillRect l="-1629" t="-4717" r="-815" b="-15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lecture</a:t>
            </a:r>
            <a:r>
              <a:rPr lang="ko-KR" altLang="en-US" dirty="0"/>
              <a:t>당 이벤트 횟수 비교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1" y="2449745"/>
            <a:ext cx="5800130" cy="35125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6888166" y="2616500"/>
            <a:ext cx="242880" cy="33457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45184" y="5037427"/>
            <a:ext cx="200727" cy="881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7238" y="2364768"/>
            <a:ext cx="2730399" cy="308607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강의에서의 </a:t>
            </a:r>
            <a:endParaRPr kumimoji="1" lang="en-US" altLang="ko-KR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이벤트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4-9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강의에서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모범 답안의 이벤트 횟수는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학생들의 이벤트 횟수의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중간 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11,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평균값은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2896" y="5931979"/>
            <a:ext cx="154746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2-2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쉬움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63072" y="5931979"/>
            <a:ext cx="1676028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4-4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3" y="1484599"/>
            <a:ext cx="1794794" cy="10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674660"/>
            <a:ext cx="321566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분포 </a:t>
            </a:r>
            <a:r>
              <a:rPr lang="en-US" altLang="ko-KR" dirty="0"/>
              <a:t>- </a:t>
            </a:r>
            <a:r>
              <a:rPr lang="ko-KR" altLang="en-US" dirty="0"/>
              <a:t>강의 </a:t>
            </a:r>
            <a:r>
              <a:rPr lang="en-US" altLang="ko-KR" dirty="0" smtClean="0"/>
              <a:t>(</a:t>
            </a:r>
            <a:r>
              <a:rPr lang="en-US" altLang="ko-KR" dirty="0"/>
              <a:t>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난이도 </a:t>
            </a:r>
            <a:endParaRPr lang="en-US" altLang="ko-KR" dirty="0"/>
          </a:p>
          <a:p>
            <a:pPr lvl="2"/>
            <a:r>
              <a:rPr lang="en-US" altLang="ko-KR" dirty="0" smtClean="0"/>
              <a:t>2-12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난이도 </a:t>
            </a:r>
            <a:endParaRPr lang="en-US" altLang="ko-KR" dirty="0"/>
          </a:p>
          <a:p>
            <a:pPr lvl="2"/>
            <a:r>
              <a:rPr lang="en-US" altLang="ko-KR" dirty="0" smtClean="0"/>
              <a:t>4-9</a:t>
            </a:r>
            <a:r>
              <a:rPr lang="ko-KR" altLang="en-US" dirty="0" smtClean="0"/>
              <a:t>는 높고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낮음</a:t>
            </a:r>
            <a:endParaRPr lang="en-US" altLang="ko-KR" dirty="0" smtClean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3746357"/>
            <a:ext cx="4903205" cy="2625172"/>
          </a:xfrm>
          <a:prstGeom prst="rect">
            <a:avLst/>
          </a:prstGeom>
        </p:spPr>
      </p:pic>
      <p:pic>
        <p:nvPicPr>
          <p:cNvPr id="8" name="내용 개체 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24" y="2788037"/>
            <a:ext cx="3651956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03" y="3746357"/>
            <a:ext cx="3393631" cy="240336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574167" y="3847030"/>
            <a:ext cx="242880" cy="250054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368618" y="4061962"/>
            <a:ext cx="520634" cy="227322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827791" y="5064400"/>
            <a:ext cx="200727" cy="12831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59943" y="5244298"/>
            <a:ext cx="473305" cy="10604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이벤트 발생까지 걸린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이벤트 발생까지 걸린 시간이 짧다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망설임없이 프로그래밍을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CT</a:t>
            </a:r>
            <a:r>
              <a:rPr lang="ko-KR" altLang="en-US" dirty="0" smtClean="0"/>
              <a:t>를 발휘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고려할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마우스를 조심스럽게 움직이느라 드는 시간</a:t>
            </a:r>
            <a:endParaRPr lang="en-US" altLang="ko-KR" dirty="0" smtClean="0"/>
          </a:p>
          <a:p>
            <a:pPr lvl="2"/>
            <a:r>
              <a:rPr lang="ko-KR" altLang="en-US" dirty="0"/>
              <a:t>잠깐 그만 두는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(outlier)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-312" t="-1942" r="50458" b="1942"/>
          <a:stretch/>
        </p:blipFill>
        <p:spPr>
          <a:xfrm>
            <a:off x="4347369" y="4213104"/>
            <a:ext cx="4060032" cy="19621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 bwMode="auto">
          <a:xfrm>
            <a:off x="206279" y="4114799"/>
            <a:ext cx="3629121" cy="20604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 interval bucket</a:t>
            </a:r>
            <a:endParaRPr kumimoji="1" lang="en-US" altLang="ko-KR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kumimoji="1" lang="ko-KR" alt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</a:t>
            </a:r>
            <a:r>
              <a:rPr kumimoji="1" lang="en-US" altLang="ko-KR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bucket</a:t>
            </a:r>
            <a:r>
              <a:rPr kumimoji="1" lang="ko-KR" alt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</a:t>
            </a:r>
            <a:r>
              <a:rPr kumimoji="1" lang="en-US" altLang="ko-KR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frequency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예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user 261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은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89%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의 확률로 </a:t>
            </a:r>
            <a:endParaRPr kumimoji="1" lang="en-US" altLang="ko-KR" sz="14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(0~5)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초 사이에 다음 이벤트를 발생시킨다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시간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의미 있는 정도로 오래 걸리는 경우가 빈번하지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해석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틀리든 맞든 망설임없이 블록을 움직인다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1" y="2914082"/>
            <a:ext cx="7800930" cy="33593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2326" y="4593736"/>
            <a:ext cx="2453474" cy="8799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강의에서 학생들이 다음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발생까지 걸린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 smtClean="0"/>
              <a:t>강의가 요구하는 생각의 시간을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4" y="2651622"/>
            <a:ext cx="6412877" cy="3863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94806" y="4583518"/>
            <a:ext cx="2162772" cy="534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은 오랜 시간의 </a:t>
            </a:r>
            <a:endParaRPr lang="en-US" altLang="ko-KR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생각을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요구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사이 시간 </a:t>
            </a:r>
            <a:r>
              <a:rPr lang="en-US" altLang="ko-KR" dirty="0"/>
              <a:t>-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repeat </a:t>
            </a:r>
            <a:r>
              <a:rPr lang="ko-KR" altLang="en-US" dirty="0" smtClean="0"/>
              <a:t>사용 후 </a:t>
            </a:r>
            <a:r>
              <a:rPr lang="ko-KR" altLang="en-US" dirty="0"/>
              <a:t>다음 이벤트 </a:t>
            </a:r>
            <a:r>
              <a:rPr lang="ko-KR" altLang="en-US" dirty="0" smtClean="0"/>
              <a:t>발생까지 걸린 시간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블록을 사용하고 추후 동작까지 걸린 시간이 짧은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블록을 사용하기 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논리를 생각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2" y="3334182"/>
            <a:ext cx="3459138" cy="3037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00" y="3360010"/>
            <a:ext cx="3501606" cy="3010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9196" y="2883227"/>
            <a:ext cx="175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Bad user?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5602" y="2883227"/>
            <a:ext cx="21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50"/>
                </a:solidFill>
              </a:rPr>
              <a:t>Good user</a:t>
            </a:r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868725" y="3283337"/>
            <a:ext cx="2062867" cy="1561146"/>
          </a:xfrm>
          <a:prstGeom prst="roundRect">
            <a:avLst>
              <a:gd name="adj" fmla="val 80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9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분석을 위한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행동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발생 횟수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lecture y </a:t>
            </a:r>
            <a:r>
              <a:rPr lang="ko-KR" altLang="en-US" dirty="0" smtClean="0"/>
              <a:t>이벤트 발생 횟수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#event = 42</a:t>
            </a:r>
          </a:p>
          <a:p>
            <a:pPr lvl="1"/>
            <a:r>
              <a:rPr lang="ko-KR" altLang="en-US" dirty="0" smtClean="0"/>
              <a:t>액션 분포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/>
              <a:t>lecture </a:t>
            </a:r>
            <a:r>
              <a:rPr lang="en-US" altLang="ko-KR" dirty="0" smtClean="0"/>
              <a:t>y</a:t>
            </a:r>
            <a:r>
              <a:rPr lang="ko-KR" altLang="en-US" dirty="0"/>
              <a:t> </a:t>
            </a:r>
            <a:r>
              <a:rPr lang="ko-KR" altLang="en-US" dirty="0" smtClean="0"/>
              <a:t>액션 분포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(#normal=10, </a:t>
            </a:r>
            <a:r>
              <a:rPr lang="en-US" altLang="ko-KR" dirty="0"/>
              <a:t>#</a:t>
            </a:r>
            <a:r>
              <a:rPr lang="en-US" altLang="ko-KR" dirty="0" smtClean="0"/>
              <a:t>repeat=3, </a:t>
            </a:r>
            <a:r>
              <a:rPr lang="en-US" altLang="ko-KR" dirty="0"/>
              <a:t>#</a:t>
            </a:r>
            <a:r>
              <a:rPr lang="en-US" altLang="ko-KR" dirty="0" smtClean="0"/>
              <a:t>if=5)</a:t>
            </a:r>
          </a:p>
          <a:p>
            <a:pPr lvl="1"/>
            <a:r>
              <a:rPr lang="ko-KR" altLang="en-US" dirty="0"/>
              <a:t>모범 행동 패턴과의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lecture y</a:t>
            </a:r>
            <a:r>
              <a:rPr lang="ko-KR" altLang="en-US" dirty="0" smtClean="0"/>
              <a:t>의 모범 행동 패턴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#</a:t>
            </a:r>
            <a:r>
              <a:rPr lang="en-US" altLang="ko-KR" dirty="0"/>
              <a:t>event = </a:t>
            </a:r>
            <a:r>
              <a:rPr lang="en-US" altLang="ko-KR" dirty="0" smtClean="0"/>
              <a:t>10, (#</a:t>
            </a:r>
            <a:r>
              <a:rPr lang="en-US" altLang="ko-KR" dirty="0"/>
              <a:t>normal=10, #repeat=3, #if=5)</a:t>
            </a:r>
          </a:p>
          <a:p>
            <a:pPr lvl="1"/>
            <a:r>
              <a:rPr lang="ko-KR" altLang="en-US" dirty="0" smtClean="0"/>
              <a:t>다음 액션까지 걸린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User 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en-US" altLang="ko-KR" dirty="0"/>
              <a:t>lecture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에서 보인 시간 분포</a:t>
            </a:r>
            <a:endParaRPr lang="en-US" altLang="ko-KR" dirty="0"/>
          </a:p>
          <a:p>
            <a:pPr lvl="3"/>
            <a:r>
              <a:rPr lang="en-US" altLang="ko-KR" dirty="0" smtClean="0"/>
              <a:t>(#(0~5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)=0.9, #(5~10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)=0.07, #(10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~30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)=0.03, …)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좀 더 의미 있는 </a:t>
            </a:r>
            <a:r>
              <a:rPr lang="en-US" altLang="ko-KR" dirty="0" smtClean="0"/>
              <a:t>User clustering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적절한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Event distribution</a:t>
            </a:r>
            <a:r>
              <a:rPr lang="ko-KR" altLang="en-US" dirty="0" smtClean="0"/>
              <a:t>간의 유사도 측정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 </a:t>
            </a:r>
            <a:r>
              <a:rPr lang="en-US" altLang="ko-KR" dirty="0">
                <a:effectLst/>
              </a:rPr>
              <a:t>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데이터 </a:t>
                </a:r>
                <a:r>
                  <a:rPr lang="ko-KR" altLang="en-US" dirty="0"/>
                  <a:t>최종 포맷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,[(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 ...]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/>
                  <a:t>Sim, 4-2, (run, 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),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(insert, repeat,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),</a:t>
                </a:r>
                <a:r>
                  <a:rPr lang="en-US" altLang="ko-KR" dirty="0" smtClean="0"/>
                  <a:t> (separate, if,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), … </a:t>
                </a:r>
              </a:p>
              <a:p>
                <a:pPr lvl="3"/>
                <a:endParaRPr lang="en-US" altLang="ko-KR" dirty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/>
                  <a:t>무시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#(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𝑟𝑒𝑝𝑒𝑎𝑡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2, 4, 3, 4, …</a:t>
                </a:r>
              </a:p>
              <a:p>
                <a:pPr lvl="2"/>
                <a:r>
                  <a:rPr lang="en-US" altLang="ko-KR" dirty="0" smtClean="0"/>
                  <a:t>Kim, 4-3, </a:t>
                </a:r>
                <a:r>
                  <a:rPr lang="en-US" altLang="ko-KR" dirty="0"/>
                  <a:t>2, 4, 3, 4, …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Timestamp </a:t>
                </a:r>
                <a:r>
                  <a:rPr lang="ko-KR" altLang="en-US" dirty="0" smtClean="0"/>
                  <a:t>고려 </a:t>
                </a:r>
                <a:r>
                  <a:rPr lang="en-US" altLang="ko-KR" dirty="0"/>
                  <a:t>- #(action</a:t>
                </a:r>
                <a:r>
                  <a:rPr lang="ko-KR" altLang="en-US" dirty="0"/>
                  <a:t>사이의 </a:t>
                </a:r>
                <a:r>
                  <a:rPr lang="en-US" altLang="ko-KR" dirty="0"/>
                  <a:t>interval)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#(0~5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#(5~10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#(10~30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…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Sim, 4-2, 12, 2, 1, 0,</a:t>
                </a:r>
                <a:endParaRPr lang="en-US" altLang="ko-KR" dirty="0"/>
              </a:p>
              <a:p>
                <a:pPr marL="1306513" lvl="3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" t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(normal, </a:t>
            </a:r>
            <a:r>
              <a:rPr lang="en-US" altLang="ko-KR" dirty="0" smtClean="0"/>
              <a:t>repeat)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73" y="1500188"/>
            <a:ext cx="608188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(normal</a:t>
            </a:r>
            <a:r>
              <a:rPr lang="en-US" altLang="ko-KR" dirty="0" smtClean="0"/>
              <a:t>, </a:t>
            </a:r>
            <a:r>
              <a:rPr lang="en-US" altLang="ko-KR" dirty="0"/>
              <a:t>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48" y="1500188"/>
            <a:ext cx="6151930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cluster </a:t>
            </a:r>
            <a:r>
              <a:rPr lang="en-US" altLang="ko-KR" dirty="0"/>
              <a:t> </a:t>
            </a:r>
            <a:r>
              <a:rPr lang="en-US" altLang="ko-KR" dirty="0" smtClean="0"/>
              <a:t>(repeat</a:t>
            </a:r>
            <a:r>
              <a:rPr lang="en-US" altLang="ko-KR" dirty="0"/>
              <a:t>, if)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14" y="1500188"/>
            <a:ext cx="6067197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강의 </a:t>
            </a:r>
            <a:r>
              <a:rPr lang="en-US" altLang="ko-KR" dirty="0"/>
              <a:t>L</a:t>
            </a:r>
            <a:r>
              <a:rPr lang="ko-KR" altLang="en-US" dirty="0"/>
              <a:t>에서 보인 </a:t>
            </a:r>
            <a:r>
              <a:rPr lang="en-US" altLang="ko-KR" dirty="0" smtClean="0"/>
              <a:t>feature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/>
              <a:t>U</a:t>
            </a:r>
            <a:r>
              <a:rPr lang="ko-KR" altLang="en-US" dirty="0"/>
              <a:t>가 전반적으로 보인 </a:t>
            </a:r>
            <a:r>
              <a:rPr lang="en-US" altLang="ko-KR" dirty="0"/>
              <a:t>feature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강의</a:t>
            </a:r>
            <a:r>
              <a:rPr lang="en-US" altLang="ko-KR" dirty="0" smtClean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강의 </a:t>
            </a:r>
            <a:r>
              <a:rPr lang="en-US" altLang="ko-KR" dirty="0"/>
              <a:t>L</a:t>
            </a:r>
            <a:r>
              <a:rPr lang="ko-KR" altLang="en-US" dirty="0"/>
              <a:t>에서 전반적으로 보인 </a:t>
            </a:r>
            <a:r>
              <a:rPr lang="en-US" altLang="ko-KR" dirty="0"/>
              <a:t>feature (</a:t>
            </a:r>
            <a:r>
              <a:rPr lang="ko-KR" altLang="en-US" dirty="0"/>
              <a:t>여러 학생</a:t>
            </a:r>
            <a:r>
              <a:rPr lang="en-US" altLang="ko-KR" dirty="0"/>
              <a:t>)</a:t>
            </a:r>
          </a:p>
          <a:p>
            <a:pPr marL="928687" lvl="1" indent="-457200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시간 관점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이벤트 사이 걸린 시간 분석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모범과 </a:t>
            </a:r>
            <a:r>
              <a:rPr lang="ko-KR" altLang="en-US" dirty="0"/>
              <a:t>비교</a:t>
            </a:r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1"/>
            <a:r>
              <a:rPr lang="en-US" altLang="ko-KR" b="1" dirty="0"/>
              <a:t>User</a:t>
            </a:r>
            <a:r>
              <a:rPr lang="ko-KR" altLang="en-US" b="1" dirty="0"/>
              <a:t>가 한 </a:t>
            </a:r>
            <a:r>
              <a:rPr lang="en-US" altLang="ko-KR" b="1" dirty="0"/>
              <a:t>lec</a:t>
            </a:r>
            <a:r>
              <a:rPr lang="ko-KR" altLang="en-US" b="1" dirty="0"/>
              <a:t>에서 보인 </a:t>
            </a:r>
            <a:r>
              <a:rPr lang="en-US" altLang="ko-KR" b="1" dirty="0"/>
              <a:t>event#</a:t>
            </a:r>
            <a:r>
              <a:rPr lang="ko-KR" altLang="en-US" b="1" dirty="0"/>
              <a:t>와  모범 </a:t>
            </a:r>
            <a:r>
              <a:rPr lang="en-US" altLang="ko-KR" b="1" dirty="0"/>
              <a:t>event#</a:t>
            </a:r>
            <a:r>
              <a:rPr lang="ko-KR" altLang="en-US" b="1" dirty="0"/>
              <a:t>와 비교  </a:t>
            </a:r>
            <a:r>
              <a:rPr lang="en-US" altLang="ko-KR" b="1" dirty="0"/>
              <a:t>// 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b="1" dirty="0" smtClean="0"/>
              <a:t>학생이 </a:t>
            </a:r>
            <a:r>
              <a:rPr lang="ko-KR" altLang="en-US" b="1" dirty="0"/>
              <a:t>잘하는 점 </a:t>
            </a:r>
            <a:r>
              <a:rPr lang="en-US" altLang="ko-KR" b="1" dirty="0"/>
              <a:t>/ </a:t>
            </a:r>
            <a:r>
              <a:rPr lang="ko-KR" altLang="en-US" b="1" dirty="0"/>
              <a:t>부족한 </a:t>
            </a:r>
            <a:r>
              <a:rPr lang="ko-KR" altLang="en-US" b="1" dirty="0" smtClean="0"/>
              <a:t>점</a:t>
            </a:r>
            <a:endParaRPr lang="ko-KR" altLang="en-US" b="1" dirty="0"/>
          </a:p>
          <a:p>
            <a:pPr lvl="1"/>
            <a:r>
              <a:rPr lang="ko-KR" altLang="en-US" b="1" dirty="0"/>
              <a:t>학생의 성장 과정 </a:t>
            </a:r>
            <a:r>
              <a:rPr lang="en-US" altLang="ko-KR" b="1" dirty="0"/>
              <a:t>(</a:t>
            </a:r>
            <a:r>
              <a:rPr lang="ko-KR" altLang="en-US" b="1" dirty="0"/>
              <a:t>점점 모범쪽으로 갔다</a:t>
            </a:r>
            <a:r>
              <a:rPr lang="en-US" altLang="ko-KR" b="1" dirty="0" smtClean="0"/>
              <a:t>.)</a:t>
            </a:r>
          </a:p>
          <a:p>
            <a:pPr lvl="1"/>
            <a:r>
              <a:rPr lang="ko-KR" altLang="en-US" b="1" dirty="0"/>
              <a:t>다른 학생과의 </a:t>
            </a:r>
            <a:r>
              <a:rPr lang="ko-KR" altLang="en-US" b="1" dirty="0" smtClean="0"/>
              <a:t>비교 </a:t>
            </a:r>
            <a:r>
              <a:rPr lang="en-US" altLang="ko-KR" b="1" dirty="0"/>
              <a:t>-&gt; clustering</a:t>
            </a: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Lecture </a:t>
            </a:r>
            <a:r>
              <a:rPr lang="ko-KR" altLang="en-US" dirty="0"/>
              <a:t>관점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난이도 측정 </a:t>
            </a:r>
            <a:r>
              <a:rPr lang="en-US" altLang="ko-KR" b="1" dirty="0"/>
              <a:t>(</a:t>
            </a:r>
            <a:r>
              <a:rPr lang="ko-KR" altLang="en-US" b="1" dirty="0"/>
              <a:t>가이드 </a:t>
            </a:r>
            <a:r>
              <a:rPr lang="en-US" altLang="ko-KR" b="1" dirty="0"/>
              <a:t>vs </a:t>
            </a:r>
            <a:r>
              <a:rPr lang="ko-KR" altLang="en-US" b="1" dirty="0"/>
              <a:t>애들의 평균</a:t>
            </a:r>
            <a:r>
              <a:rPr lang="en-US" altLang="ko-KR" b="1" dirty="0"/>
              <a:t>, median)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측정할 수 있는 </a:t>
            </a:r>
            <a:r>
              <a:rPr lang="en-US" altLang="ko-KR" b="1" dirty="0"/>
              <a:t>CT</a:t>
            </a:r>
            <a:r>
              <a:rPr lang="ko-KR" altLang="en-US" b="1" dirty="0"/>
              <a:t>가 무엇인가에 대한 답 </a:t>
            </a:r>
            <a:r>
              <a:rPr lang="en-US" altLang="ko-KR" b="1" dirty="0"/>
              <a:t>(if</a:t>
            </a:r>
            <a:r>
              <a:rPr lang="ko-KR" altLang="en-US" b="1" dirty="0"/>
              <a:t>쪽이 많이 필요하다 라던가</a:t>
            </a:r>
            <a:r>
              <a:rPr lang="en-US" altLang="ko-KR" b="1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Time interval</a:t>
            </a:r>
          </a:p>
          <a:p>
            <a:pPr marL="928687" lvl="1" indent="-457200">
              <a:buFont typeface="+mj-lt"/>
              <a:buAutoNum type="arabicPeriod"/>
            </a:pPr>
            <a:r>
              <a:rPr lang="ko-KR" altLang="en-US" b="1" dirty="0"/>
              <a:t>이벤트 발생 사이 시간 분포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altLang="ko-KR" b="1" dirty="0"/>
              <a:t>+If</a:t>
            </a:r>
            <a:r>
              <a:rPr lang="ko-KR" altLang="en-US" b="1" dirty="0"/>
              <a:t>나 </a:t>
            </a:r>
            <a:r>
              <a:rPr lang="en-US" altLang="ko-KR" b="1" dirty="0"/>
              <a:t>+repeat</a:t>
            </a:r>
            <a:r>
              <a:rPr lang="ko-KR" altLang="en-US" b="1" dirty="0"/>
              <a:t>같은 이벤트 이후 추후 이벤트까지 걸린 시간 분포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각 유저의 평균적인 행동 패턴 </a:t>
            </a:r>
          </a:p>
          <a:p>
            <a:pPr lvl="2">
              <a:buFont typeface="+mj-lt"/>
              <a:buAutoNum type="arabicPeriod"/>
            </a:pPr>
            <a:r>
              <a:rPr lang="ko-KR" altLang="en-US" b="1" dirty="0"/>
              <a:t>강의당 평균적인 행동 패턴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2016-04-19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r>
              <a:rPr lang="en-US" altLang="ko-KR" dirty="0" smtClean="0"/>
              <a:t>Pre-processing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Ranking plot</a:t>
            </a:r>
          </a:p>
          <a:p>
            <a:r>
              <a:rPr lang="en-US" altLang="ko-KR" smtClean="0"/>
              <a:t>Computational Thinking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분포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강의의 로그들을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/>
              <a:t>학생의 소속 </a:t>
            </a:r>
            <a:r>
              <a:rPr lang="en-US" altLang="ko-KR" dirty="0"/>
              <a:t>cluster </a:t>
            </a:r>
            <a:r>
              <a:rPr lang="ko-KR" altLang="en-US" dirty="0"/>
              <a:t>변화 추이 </a:t>
            </a:r>
            <a:endParaRPr lang="en-US" altLang="ko-KR" dirty="0"/>
          </a:p>
          <a:p>
            <a:pPr lvl="1"/>
            <a:r>
              <a:rPr lang="ko-KR" altLang="en-US" dirty="0" smtClean="0"/>
              <a:t>학생 패턴과 모범 패턴과의 비교</a:t>
            </a:r>
            <a:endParaRPr lang="en-US" altLang="ko-KR" dirty="0" smtClean="0"/>
          </a:p>
          <a:p>
            <a:r>
              <a:rPr lang="ko-KR" altLang="en-US" dirty="0" smtClean="0"/>
              <a:t>이벤트 사이 시간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관점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log dataset,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/>
              <a:t>: </a:t>
            </a:r>
            <a:r>
              <a:rPr lang="en-US" altLang="ko-KR" dirty="0" smtClean="0"/>
              <a:t>user</a:t>
            </a:r>
            <a:endParaRPr lang="en-US" altLang="ko-KR" dirty="0"/>
          </a:p>
          <a:p>
            <a:r>
              <a:rPr lang="en-US" altLang="ko-KR" dirty="0"/>
              <a:t>Output: user</a:t>
            </a:r>
            <a:r>
              <a:rPr lang="ko-KR" altLang="en-US" dirty="0"/>
              <a:t>의 각 </a:t>
            </a:r>
            <a:r>
              <a:rPr lang="ko-KR" altLang="en-US" dirty="0" smtClean="0"/>
              <a:t>강의에서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13" y="3948912"/>
            <a:ext cx="4032460" cy="22239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/>
              <a:t>까지 완료한 학생의 </a:t>
            </a:r>
            <a:r>
              <a:rPr lang="en-US" altLang="ko-KR" dirty="0" smtClean="0"/>
              <a:t>log </a:t>
            </a:r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4-2,4-3,…,4-10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 </a:t>
            </a:r>
          </a:p>
          <a:p>
            <a:pPr lvl="3"/>
            <a:r>
              <a:rPr lang="en-US" altLang="ko-KR" dirty="0" smtClean="0"/>
              <a:t>4-1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만 필요하므로 제외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번째 강좌를 제외한 나머지 강좌는 제외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“run”</a:t>
            </a:r>
            <a:r>
              <a:rPr lang="ko-KR" altLang="en-US" dirty="0" smtClean="0"/>
              <a:t>만 필요하거나 블록이 다양하지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#user = 8053</a:t>
            </a:r>
          </a:p>
          <a:p>
            <a:pPr lvl="1"/>
            <a:r>
              <a:rPr lang="en-US" altLang="ko-KR" dirty="0" smtClean="0"/>
              <a:t>#(user, lecture</a:t>
            </a:r>
            <a:r>
              <a:rPr lang="en-US" altLang="ko-KR" dirty="0"/>
              <a:t>)</a:t>
            </a:r>
            <a:r>
              <a:rPr lang="en-US" altLang="ko-KR" dirty="0" smtClean="0"/>
              <a:t>= 70270</a:t>
            </a:r>
          </a:p>
          <a:p>
            <a:pPr lvl="2"/>
            <a:r>
              <a:rPr lang="en-US" altLang="ko-KR" dirty="0" smtClean="0"/>
              <a:t>70270≠ 9*8053 (</a:t>
            </a:r>
            <a:r>
              <a:rPr lang="ko-KR" altLang="en-US" dirty="0" smtClean="0"/>
              <a:t>누락된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#if) point 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4" y="4227725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458658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" y="2707066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4247848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2841163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" y="2749740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657115"/>
            <a:ext cx="4527378" cy="33173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8" y="2975999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>
                <a:solidFill>
                  <a:srgbClr val="0070C0"/>
                </a:solidFill>
              </a:rPr>
              <a:t>#action(rank 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#action(rank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1" y="3321035"/>
            <a:ext cx="5240049" cy="30162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43650" y="3488093"/>
            <a:ext cx="495300" cy="27213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34437" y="5531384"/>
            <a:ext cx="485114" cy="6609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06899"/>
            <a:ext cx="3840030" cy="244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/>
              <a:t>clustering (</a:t>
            </a:r>
            <a:r>
              <a:rPr lang="en-US" altLang="ko-KR" dirty="0" smtClean="0"/>
              <a:t>K-</a:t>
            </a:r>
            <a:r>
              <a:rPr lang="en-US" altLang="ko-KR" dirty="0" err="1" smtClean="0"/>
              <a:t>medoid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(#normal, #repeat, #if) point </a:t>
            </a:r>
            <a:r>
              <a:rPr lang="en-US" altLang="ko-KR" dirty="0" smtClean="0"/>
              <a:t>= user behavior 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Cluster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Plot (K</a:t>
            </a:r>
            <a:r>
              <a:rPr lang="en-US" altLang="ko-KR" dirty="0"/>
              <a:t>, sum(distances within-cluster))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사각형 설명선 5"/>
          <p:cNvSpPr/>
          <p:nvPr/>
        </p:nvSpPr>
        <p:spPr bwMode="auto">
          <a:xfrm>
            <a:off x="4564874" y="4698091"/>
            <a:ext cx="4051263" cy="1526231"/>
          </a:xfrm>
          <a:prstGeom prst="wedgeRectCallout">
            <a:avLst>
              <a:gd name="adj1" fmla="val -58374"/>
              <a:gd name="adj2" fmla="val -145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각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축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해당 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action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횟수</a:t>
            </a:r>
            <a:endParaRPr kumimoji="1" lang="en-US" altLang="ko-KR" sz="1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파란색에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가까운 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cluster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가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잘하는 </a:t>
            </a:r>
            <a:r>
              <a:rPr kumimoji="1" lang="en-US" altLang="ko-KR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user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그룹</a:t>
            </a:r>
            <a:endParaRPr kumimoji="1" lang="en-US" altLang="ko-KR" sz="1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Cluster center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는 원형 점으로 표기</a:t>
            </a:r>
            <a:endParaRPr kumimoji="1" lang="en-US" altLang="ko-KR" sz="1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원의 크기는 </a:t>
            </a:r>
            <a:r>
              <a:rPr kumimoji="1" lang="ko-KR" alt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클러스터 소속 데이터 개수에 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비례</a:t>
            </a:r>
            <a:endParaRPr kumimoji="1" lang="en-US" altLang="ko-KR" sz="14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5" y="4156296"/>
            <a:ext cx="3646731" cy="2117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95" y="2513443"/>
            <a:ext cx="2345447" cy="1831616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 bwMode="auto">
          <a:xfrm>
            <a:off x="7322379" y="3121305"/>
            <a:ext cx="517454" cy="307946"/>
          </a:xfrm>
          <a:prstGeom prst="wedgeRectCallout">
            <a:avLst>
              <a:gd name="adj1" fmla="val 90645"/>
              <a:gd name="adj2" fmla="val 2058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K=9</a:t>
            </a:r>
          </a:p>
        </p:txBody>
      </p:sp>
    </p:spTree>
    <p:extLst>
      <p:ext uri="{BB962C8B-B14F-4D97-AF65-F5344CB8AC3E}">
        <p14:creationId xmlns:p14="http://schemas.microsoft.com/office/powerpoint/2010/main" val="40134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8" y="3686173"/>
            <a:ext cx="5633226" cy="24890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77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458658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" y="2707066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4247848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2841163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사각형 설명선 13"/>
          <p:cNvSpPr/>
          <p:nvPr/>
        </p:nvSpPr>
        <p:spPr bwMode="auto">
          <a:xfrm>
            <a:off x="3498620" y="5634227"/>
            <a:ext cx="3129102" cy="639959"/>
          </a:xfrm>
          <a:prstGeom prst="wedgeRectCallout">
            <a:avLst>
              <a:gd name="adj1" fmla="val -60108"/>
              <a:gd name="adj2" fmla="val -1370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상위 랭크의 </a:t>
            </a: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cluster center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의 크기가 압도적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indent="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굴림" pitchFamily="50" charset="-127"/>
              <a:buNone/>
              <a:tabLst/>
            </a:pPr>
            <a:r>
              <a:rPr kumimoji="1" lang="en-US" altLang="ko-KR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kumimoji="1" lang="ko-KR" altLang="en-US" sz="12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대부분의 학생이 수월하게 진행한 강의</a:t>
            </a:r>
            <a:endParaRPr kumimoji="1" lang="en-US" altLang="ko-KR" sz="1200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2134</TotalTime>
  <Words>4047</Words>
  <Application>Microsoft Office PowerPoint</Application>
  <PresentationFormat>화면 슬라이드 쇼(4:3)</PresentationFormat>
  <Paragraphs>1113</Paragraphs>
  <Slides>86</Slides>
  <Notes>20</Notes>
  <HiddenSlides>67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8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이 슬라이드의 목표</vt:lpstr>
      <vt:lpstr>로그 데이터</vt:lpstr>
      <vt:lpstr>엔트리 코딩 주간 로그 데이터</vt:lpstr>
      <vt:lpstr>분석 데이터 셋</vt:lpstr>
      <vt:lpstr>패턴 분석을 위한 feature</vt:lpstr>
      <vt:lpstr>분석 결과</vt:lpstr>
      <vt:lpstr>Clustering</vt:lpstr>
      <vt:lpstr>Clustering result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학생 패턴과 모범 패턴과의 비교</vt:lpstr>
      <vt:lpstr>학생 패턴과 모범 패턴과의 비교 (cont’d)</vt:lpstr>
      <vt:lpstr>이벤트 사이 시간</vt:lpstr>
      <vt:lpstr>이벤트 사이 시간 - 학생</vt:lpstr>
      <vt:lpstr>이벤트 사이 시간 - 강의</vt:lpstr>
      <vt:lpstr>결론</vt:lpstr>
      <vt:lpstr>Appendix</vt:lpstr>
      <vt:lpstr>Clustering result (cont’d)</vt:lpstr>
      <vt:lpstr>이벤트 분포 - 강의</vt:lpstr>
      <vt:lpstr>이벤트 분포 - 강의 (cont’d)</vt:lpstr>
      <vt:lpstr>이벤트 분포 - 강의 (cont’d)</vt:lpstr>
      <vt:lpstr>엔트리 로그 분석</vt:lpstr>
      <vt:lpstr>목차</vt:lpstr>
      <vt:lpstr>로그 데이터</vt:lpstr>
      <vt:lpstr>한계 (160222 발표) 해결 </vt:lpstr>
      <vt:lpstr>한계 (160222 발표) 해결 (cont’d)</vt:lpstr>
      <vt:lpstr>한계 (160222 발표) 해결 (cont’d)</vt:lpstr>
      <vt:lpstr>데이터 정제</vt:lpstr>
      <vt:lpstr>데이터 정제 (cont’d)</vt:lpstr>
      <vt:lpstr>패턴 (cont’d) </vt:lpstr>
      <vt:lpstr>패턴 (cont’d) </vt:lpstr>
      <vt:lpstr>패턴 (cont’d) </vt:lpstr>
      <vt:lpstr>패턴 (cont’d)</vt:lpstr>
      <vt:lpstr>분석 결과</vt:lpstr>
      <vt:lpstr>이벤트 분포 - 학생 패턴</vt:lpstr>
      <vt:lpstr>이벤트 분포 - 학생 패턴 (cont’d)</vt:lpstr>
      <vt:lpstr>이벤트 분포 - 학생 cluster </vt:lpstr>
      <vt:lpstr>이벤트 분포 - 학생 cluster  (cont’d)</vt:lpstr>
      <vt:lpstr>이벤트 분포 - 학생 cluster  (cont’d)</vt:lpstr>
      <vt:lpstr>이벤트 분포 - 강의</vt:lpstr>
      <vt:lpstr>이벤트 분포 - 강의 (cont’d)</vt:lpstr>
      <vt:lpstr>이벤트 분포 - 강의 (cont’d)</vt:lpstr>
      <vt:lpstr>이벤트 사이 시간</vt:lpstr>
      <vt:lpstr>이벤트 사이 시간 - 학생</vt:lpstr>
      <vt:lpstr>이벤트 사이 시간 - 강의</vt:lpstr>
      <vt:lpstr>이벤트 사이 시간 - CT</vt:lpstr>
      <vt:lpstr>추후 계획</vt:lpstr>
      <vt:lpstr>데이터 정제 (cont’d)</vt:lpstr>
      <vt:lpstr>User cluster  (normal, repeat)</vt:lpstr>
      <vt:lpstr>User cluster  (normal, if)</vt:lpstr>
      <vt:lpstr>User cluster  (repeat, if)</vt:lpstr>
      <vt:lpstr>패턴 정리</vt:lpstr>
      <vt:lpstr>패턴 정리</vt:lpstr>
      <vt:lpstr>패턴 별 결과</vt:lpstr>
      <vt:lpstr>로그분석</vt:lpstr>
      <vt:lpstr>목차</vt:lpstr>
      <vt:lpstr>Goal</vt:lpstr>
      <vt:lpstr>Pre-processing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컴퓨팅 사고능력</vt:lpstr>
      <vt:lpstr>알고리즘과 절차</vt:lpstr>
      <vt:lpstr>순차,반복,조건</vt:lpstr>
      <vt:lpstr>테스팅과 디버깅</vt:lpstr>
      <vt:lpstr>Appendix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118</cp:revision>
  <dcterms:created xsi:type="dcterms:W3CDTF">2016-04-11T10:45:30Z</dcterms:created>
  <dcterms:modified xsi:type="dcterms:W3CDTF">2016-05-10T06:21:15Z</dcterms:modified>
</cp:coreProperties>
</file>