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0" r:id="rId3"/>
    <p:sldId id="273" r:id="rId4"/>
    <p:sldId id="275" r:id="rId5"/>
    <p:sldId id="274" r:id="rId6"/>
    <p:sldId id="276" r:id="rId7"/>
    <p:sldId id="287" r:id="rId8"/>
    <p:sldId id="289" r:id="rId9"/>
    <p:sldId id="277" r:id="rId10"/>
    <p:sldId id="272" r:id="rId11"/>
    <p:sldId id="278" r:id="rId12"/>
    <p:sldId id="290" r:id="rId13"/>
    <p:sldId id="295" r:id="rId14"/>
    <p:sldId id="296" r:id="rId15"/>
    <p:sldId id="292" r:id="rId16"/>
    <p:sldId id="291" r:id="rId17"/>
    <p:sldId id="294" r:id="rId18"/>
    <p:sldId id="293" r:id="rId19"/>
    <p:sldId id="270" r:id="rId20"/>
    <p:sldId id="281" r:id="rId21"/>
    <p:sldId id="283" r:id="rId22"/>
    <p:sldId id="285" r:id="rId23"/>
    <p:sldId id="265" r:id="rId24"/>
    <p:sldId id="269" r:id="rId25"/>
    <p:sldId id="266" r:id="rId26"/>
    <p:sldId id="264" r:id="rId27"/>
    <p:sldId id="271" r:id="rId28"/>
    <p:sldId id="279" r:id="rId29"/>
    <p:sldId id="288" r:id="rId30"/>
    <p:sldId id="286" r:id="rId31"/>
    <p:sldId id="28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6C4C45-0A14-42C8-8A79-2731653866A8}">
          <p14:sldIdLst>
            <p14:sldId id="256"/>
            <p14:sldId id="280"/>
            <p14:sldId id="273"/>
            <p14:sldId id="275"/>
            <p14:sldId id="274"/>
            <p14:sldId id="276"/>
            <p14:sldId id="287"/>
            <p14:sldId id="289"/>
            <p14:sldId id="277"/>
            <p14:sldId id="272"/>
            <p14:sldId id="278"/>
            <p14:sldId id="290"/>
            <p14:sldId id="295"/>
            <p14:sldId id="296"/>
            <p14:sldId id="292"/>
          </p14:sldIdLst>
        </p14:section>
        <p14:section name="제목 없는 구역" id="{390D57A8-5AD9-4590-8A0C-56882CCC68FB}">
          <p14:sldIdLst>
            <p14:sldId id="291"/>
            <p14:sldId id="294"/>
            <p14:sldId id="293"/>
          </p14:sldIdLst>
        </p14:section>
        <p14:section name="제목 없는 구역" id="{493D2AAA-D54E-46B7-ABE9-53F977060D3B}">
          <p14:sldIdLst>
            <p14:sldId id="270"/>
            <p14:sldId id="281"/>
            <p14:sldId id="283"/>
            <p14:sldId id="285"/>
            <p14:sldId id="265"/>
            <p14:sldId id="269"/>
            <p14:sldId id="266"/>
            <p14:sldId id="264"/>
            <p14:sldId id="271"/>
            <p14:sldId id="279"/>
            <p14:sldId id="288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5969" autoAdjust="0"/>
  </p:normalViewPr>
  <p:slideViewPr>
    <p:cSldViewPr snapToGrid="0">
      <p:cViewPr varScale="1">
        <p:scale>
          <a:sx n="100" d="100"/>
          <a:sy n="100" d="100"/>
        </p:scale>
        <p:origin x="194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4F44-55FA-4646-A205-4EF44B26B8A1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5605-D020-453F-B633-AEF3692D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1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6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가 평가하는 컴퓨팅사고력 요소를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CSTA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 컴퓨팅사고력과 비교해보면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는 첫 번째 행의 요소들은 평가하고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번째 행의 요소들은 평가하지 않는 다는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 중에서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자료수집과 자료분석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오프라인 교육환경에서</a:t>
            </a:r>
            <a:r>
              <a:rPr lang="ko-KR" altLang="en-US" baseline="0" dirty="0" smtClean="0"/>
              <a:t>만 평가할 수 있는</a:t>
            </a:r>
            <a:r>
              <a:rPr lang="ko-KR" altLang="en-US" dirty="0" smtClean="0"/>
              <a:t> 단계이기 때문에 온라인환경에서는 고려하지 않겠습니다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다른 사람들과의 커뮤니케이션 활동을 의미하는데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클래스팅이나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소셜네트워크와</a:t>
            </a:r>
            <a:r>
              <a:rPr lang="ko-KR" altLang="en-US" dirty="0" smtClean="0"/>
              <a:t> 연동하면 해결할 수 있는 문제이기 때문에 다루지 않겠습니다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재사용과 재조합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코드 일부분을 다시 재사용하고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사람들과 코드의 일부를 공유하는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ko-KR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블록프로그래밍 플랫폼환경 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코드를 공유할 수 있는 기능을 제공하지 않고 있기 때문에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고려하지 않도록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이 요소들을 제외하고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살펴보면</a:t>
            </a:r>
            <a:r>
              <a:rPr lang="en-US" altLang="ko-KR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&gt;click&gt;</a:t>
            </a:r>
            <a:r>
              <a:rPr lang="ko-KR" altLang="en-US" dirty="0" smtClean="0"/>
              <a:t> </a:t>
            </a:r>
            <a:r>
              <a:rPr lang="ko-KR" altLang="en-US" sz="1200" i="1" strike="sngStrike" dirty="0" smtClean="0"/>
              <a:t>중요한 컴퓨팅사고력 요소를 평가하지 않는다</a:t>
            </a:r>
            <a:r>
              <a:rPr lang="en-US" altLang="ko-KR" sz="1200" i="1" strike="sngStrike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Dr.Scratch</a:t>
            </a:r>
            <a:r>
              <a:rPr lang="ko-KR" altLang="en-US" dirty="0" smtClean="0"/>
              <a:t>는 중요한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아래의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컴퓨팅사고력</a:t>
            </a:r>
            <a:r>
              <a:rPr lang="ko-KR" altLang="en-US" baseline="0" dirty="0" smtClean="0"/>
              <a:t>들에 대해 평가하고 있지 않는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문제를 해결하기 위해 알고리즘을 설계하는 과정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현대 사회에서는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다양한 사고방식으로 </a:t>
            </a:r>
            <a:r>
              <a:rPr lang="ko-KR" altLang="en-US" b="0" baseline="0" dirty="0" smtClean="0"/>
              <a:t>새로운 형태의 문제에 접근할 수 있는 능력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을 갖게 하는 </a:t>
            </a:r>
            <a:r>
              <a:rPr lang="en-US" altLang="ko-KR" b="0" baseline="0" dirty="0" smtClean="0"/>
              <a:t/>
            </a:r>
            <a:br>
              <a:rPr lang="en-US" altLang="ko-KR" b="0" baseline="0" dirty="0" smtClean="0"/>
            </a:b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고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리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즘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적 사고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키우는 것이 매우 중요합니다</a:t>
            </a:r>
            <a:r>
              <a:rPr lang="en-US" altLang="ko-KR" b="0" baseline="0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0" baseline="0" dirty="0" smtClean="0"/>
              <a:t>이를 통해 학습자들은 </a:t>
            </a:r>
            <a:r>
              <a:rPr lang="ko-KR" altLang="ko-KR" b="0" dirty="0" smtClean="0"/>
              <a:t>일상생활에서 </a:t>
            </a:r>
            <a:r>
              <a:rPr lang="ko-KR" altLang="en-US" b="0" dirty="0" smtClean="0"/>
              <a:t>다양한 </a:t>
            </a:r>
            <a:r>
              <a:rPr lang="ko-KR" altLang="ko-KR" b="0" dirty="0" smtClean="0"/>
              <a:t>문제들을 효율적으로 해결할 수 있</a:t>
            </a:r>
            <a:r>
              <a:rPr lang="ko-KR" altLang="en-US" b="0" dirty="0" smtClean="0"/>
              <a:t>게 됩니다</a:t>
            </a:r>
            <a:r>
              <a:rPr lang="en-US" altLang="ko-KR" b="0" dirty="0" smtClean="0"/>
              <a:t>. </a:t>
            </a:r>
            <a:br>
              <a:rPr lang="en-US" altLang="ko-KR" b="0" dirty="0" smtClean="0"/>
            </a:br>
            <a:r>
              <a:rPr lang="ko-KR" altLang="en-US" b="0" dirty="0" smtClean="0"/>
              <a:t>그래서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해결하는 데 필요한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 알고리즘을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설계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하는 이 사고력은 컴퓨팅사고력에서 매우 중요합니다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기존 평가프레임워크들은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학습자들의 알고리즘을 평가하기 위해</a:t>
            </a:r>
            <a:r>
              <a:rPr lang="en-US" altLang="ko-KR" b="0" baseline="0" dirty="0" smtClean="0"/>
              <a:t>, ‘</a:t>
            </a:r>
            <a:r>
              <a:rPr lang="ko-KR" altLang="en-US" b="0" baseline="0" dirty="0" smtClean="0"/>
              <a:t>구현완성도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평가합니다</a:t>
            </a:r>
            <a:r>
              <a:rPr lang="en-US" altLang="ko-KR" b="0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하지만 이는 학습자의 최종 프로그래밍 결과에 대해서만 분석한 것이기 때문에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아무리 구현완성도가 높다고 하더라도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학습자들이 알고리즘적 사고에 기반하여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알고리즘을 설계하고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해결하였는지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파악할 수 없습니다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&gt;click_</a:t>
            </a:r>
            <a:r>
              <a:rPr lang="ko-KR" altLang="en-US" b="0" i="1" u="sng" strike="sngStrike" baseline="0" dirty="0" smtClean="0"/>
              <a:t>로그</a:t>
            </a:r>
            <a:r>
              <a:rPr lang="en-US" altLang="ko-KR" b="0" baseline="0" dirty="0" smtClean="0"/>
              <a:t>&gt;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그래서 저희는 로그를 통해 학습자의 프로그래밍행동을 파악하여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알고리즘과 절차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에 대해 평가하고자 합니다</a:t>
            </a:r>
            <a:r>
              <a:rPr lang="en-US" altLang="ko-KR" b="0" baseline="0" dirty="0" smtClean="0"/>
              <a:t>.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2. </a:t>
            </a:r>
            <a:r>
              <a:rPr lang="ko-KR" altLang="en-US" b="0" i="0" baseline="0" dirty="0" smtClean="0"/>
              <a:t>점진적인 개발은 </a:t>
            </a:r>
            <a:r>
              <a:rPr lang="ko-KR" altLang="en-US" sz="1200" b="0" i="0" dirty="0" smtClean="0"/>
              <a:t>처음 원했던 결과를 얻는 것을 넘어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점진적으로 추가적인 구현을 하는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스스로 새로운 아이디어와 문제를 제시하고</a:t>
            </a:r>
            <a:r>
              <a:rPr lang="en-US" altLang="ko-KR" sz="1200" b="0" i="0" dirty="0" smtClean="0"/>
              <a:t>,</a:t>
            </a:r>
            <a:r>
              <a:rPr lang="ko-KR" altLang="en-US" sz="1200" b="0" i="0" dirty="0" smtClean="0"/>
              <a:t> 이를 해결하기 위해 추가적인 개발을 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이</a:t>
            </a:r>
            <a:r>
              <a:rPr lang="ko-KR" altLang="en-US" sz="1200" b="0" i="0" baseline="0" dirty="0" smtClean="0"/>
              <a:t> 사고력도 반드시 평가해야만 합니다</a:t>
            </a:r>
            <a:r>
              <a:rPr lang="en-US" altLang="ko-KR" sz="1200" b="0" i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3. </a:t>
            </a:r>
            <a:r>
              <a:rPr lang="ko-KR" altLang="en-US" b="0" i="0" baseline="0" dirty="0" smtClean="0"/>
              <a:t>또한 </a:t>
            </a:r>
            <a:r>
              <a:rPr lang="ko-KR" altLang="en-US" b="0" i="0" baseline="0" dirty="0" err="1" smtClean="0"/>
              <a:t>테스팅과</a:t>
            </a:r>
            <a:r>
              <a:rPr lang="ko-KR" altLang="en-US" b="0" i="0" baseline="0" dirty="0" smtClean="0"/>
              <a:t> 디버깅은 </a:t>
            </a:r>
            <a:r>
              <a:rPr lang="ko-KR" altLang="en-US" sz="1200" b="0" i="0" dirty="0" smtClean="0"/>
              <a:t>에러가 발생했을 때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이를 해결하기 위해 다시 수정하고 시도해보는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수많은 시행착오를 통해 </a:t>
            </a:r>
            <a:r>
              <a:rPr lang="ko-KR" altLang="en-US" sz="1200" b="0" i="0" dirty="0" err="1" smtClean="0"/>
              <a:t>테스팅해보고</a:t>
            </a:r>
            <a:r>
              <a:rPr lang="ko-KR" altLang="en-US" sz="1200" b="0" i="0" dirty="0" smtClean="0"/>
              <a:t> 다양한 해결방법을 구상하여 문제를 해결하는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학습자들의 </a:t>
            </a:r>
            <a:r>
              <a:rPr lang="en-US" altLang="ko-KR" sz="1200" b="0" i="0" dirty="0" smtClean="0"/>
              <a:t>‘</a:t>
            </a:r>
            <a:r>
              <a:rPr lang="ko-KR" altLang="en-US" sz="1200" b="0" i="0" dirty="0" smtClean="0"/>
              <a:t>로그</a:t>
            </a:r>
            <a:r>
              <a:rPr lang="en-US" altLang="ko-KR" sz="1200" b="0" i="0" dirty="0" smtClean="0"/>
              <a:t>’</a:t>
            </a:r>
            <a:r>
              <a:rPr lang="ko-KR" altLang="en-US" sz="1200" b="0" i="0" dirty="0" smtClean="0"/>
              <a:t>를 바탕으로 이 사고력도 평가하고자 합니다</a:t>
            </a:r>
            <a:r>
              <a:rPr lang="en-US" altLang="ko-KR" sz="1200" b="0" i="0" dirty="0" smtClean="0"/>
              <a:t>. 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</a:t>
            </a:r>
            <a:r>
              <a:rPr lang="en-US" altLang="ko-KR" dirty="0" err="1" smtClean="0"/>
              <a:t>Dr.scratch</a:t>
            </a:r>
            <a:r>
              <a:rPr lang="ko-KR" altLang="en-US" dirty="0" smtClean="0"/>
              <a:t>가 평가하는 컴퓨팅사고력도 평가할 뿐만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알고리즘과절차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점진적인개발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테스팅과디버깅에</a:t>
            </a:r>
            <a:r>
              <a:rPr lang="ko-KR" altLang="en-US" dirty="0" smtClean="0"/>
              <a:t> 대해서도 평가하고자 합니다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학습자들은 알고리즘적 사고를 바탕으로 일상생활에서 여러 문제들을 효율적으로 해결할 수 있다</a:t>
            </a:r>
            <a:r>
              <a:rPr lang="en-US" altLang="ko-KR" sz="1300" i="1" dirty="0" smtClean="0"/>
              <a:t>. [2, 21]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b="1" i="1" dirty="0" smtClean="0"/>
              <a:t>스스로 새로운 아이디어와 문제를 제시하고</a:t>
            </a:r>
            <a:r>
              <a:rPr lang="en-US" altLang="ko-KR" sz="1300" b="1" i="1" dirty="0" smtClean="0"/>
              <a:t>,</a:t>
            </a:r>
            <a:r>
              <a:rPr lang="ko-KR" altLang="en-US" sz="1300" b="1" i="1" dirty="0" smtClean="0"/>
              <a:t> 해결해</a:t>
            </a:r>
            <a:r>
              <a:rPr lang="en-US" altLang="ko-KR" sz="1300" b="1" i="1" dirty="0" smtClean="0"/>
              <a:t> </a:t>
            </a:r>
            <a:r>
              <a:rPr lang="ko-KR" altLang="en-US" sz="1300" b="1" i="1" dirty="0" smtClean="0"/>
              <a:t>나가는 과정은 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수많은 시행착오를 통해 </a:t>
            </a:r>
            <a:r>
              <a:rPr lang="ko-KR" altLang="en-US" sz="1300" i="1" dirty="0" err="1" smtClean="0"/>
              <a:t>테스팅해보고</a:t>
            </a:r>
            <a:r>
              <a:rPr lang="ko-KR" altLang="en-US" sz="1300" i="1" dirty="0" smtClean="0"/>
              <a:t> 다양한 해결방법을 구상하여 문제를 해결하는 과정은 </a:t>
            </a:r>
            <a:r>
              <a:rPr lang="en-US" altLang="ko-KR" sz="1300" i="1" dirty="0" smtClean="0"/>
              <a:t/>
            </a:r>
            <a:br>
              <a:rPr lang="en-US" altLang="ko-KR" sz="1300" i="1" dirty="0" smtClean="0"/>
            </a:br>
            <a:r>
              <a:rPr lang="en-US" altLang="ko-KR" sz="1300" i="1" dirty="0" smtClean="0"/>
              <a:t>        </a:t>
            </a:r>
            <a:r>
              <a:rPr lang="ko-KR" altLang="en-US" sz="1300" i="1" dirty="0" smtClean="0"/>
              <a:t>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예를 들어 학급 월간 독서량을 시각적으로 보여주는 프로그램을 만든다고 </a:t>
            </a:r>
            <a:r>
              <a:rPr lang="ko-KR" altLang="en-US" dirty="0" smtClean="0"/>
              <a:t>해볼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학급의 독서량 정보를 수집하는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수집</a:t>
            </a:r>
            <a:r>
              <a:rPr lang="en-US" altLang="ko-KR" dirty="0" smtClean="0"/>
              <a:t>’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이를 월 단위로 분류하고 최댓값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최솟값을 구하는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sz="1200" dirty="0" smtClean="0"/>
              <a:t>다른 사람들에게 자신의 프로그램을 소개하거나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소셜네트워크를</a:t>
            </a:r>
            <a:r>
              <a:rPr lang="ko-KR" altLang="en-US" sz="1200" dirty="0" smtClean="0"/>
              <a:t> 통한 커뮤니케이션 활동</a:t>
            </a:r>
            <a:r>
              <a:rPr lang="ko-KR" altLang="en-US" dirty="0" smtClean="0"/>
              <a:t>이기 때문에 고려하지 않기로 결정하였습니다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1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4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본 시스템에서는 앞에서</a:t>
            </a:r>
            <a:r>
              <a:rPr lang="ko-KR" altLang="en-US" b="1" baseline="0" dirty="0" smtClean="0"/>
              <a:t> 설명했던 </a:t>
            </a:r>
            <a:r>
              <a:rPr lang="en-US" altLang="ko-KR" b="1" baseline="0" dirty="0" smtClean="0"/>
              <a:t>entry</a:t>
            </a:r>
            <a:r>
              <a:rPr lang="ko-KR" altLang="en-US" b="1" dirty="0" smtClean="0"/>
              <a:t>로그를 이용해서 컴퓨팅사고력을 요소</a:t>
            </a:r>
            <a:r>
              <a:rPr lang="ko-KR" altLang="en-US" b="1" baseline="0" dirty="0" smtClean="0"/>
              <a:t> 별로 평가하였습니다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알고리즘과 절차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알고리즘과 절차에 대한 사고력을 판단하기 위해서는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학습자들이 알고리즘을 설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계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하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여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프로그래밍하는지 파악해야 합니다</a:t>
            </a:r>
            <a:r>
              <a:rPr lang="en-US" altLang="ko-KR" b="1" baseline="0" dirty="0" smtClean="0"/>
              <a:t>.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0" dirty="0" smtClean="0"/>
              <a:t>SW</a:t>
            </a:r>
            <a:r>
              <a:rPr lang="ko-KR" altLang="en-US" b="0" dirty="0" smtClean="0"/>
              <a:t>교육 강의에는 자율성이</a:t>
            </a:r>
            <a:r>
              <a:rPr lang="ko-KR" altLang="en-US" b="0" baseline="0" dirty="0" smtClean="0"/>
              <a:t> 높은 강의가 존재하는 반면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반드시 구현해야 할 알고리즘이 포함된 강의도 있습니다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 </a:t>
            </a:r>
            <a:endParaRPr lang="en-US" altLang="ko-KR" b="0" dirty="0" smtClean="0"/>
          </a:p>
          <a:p>
            <a:pPr marL="170032" indent="-170032">
              <a:buFont typeface="Arial" pitchFamily="34" charset="0"/>
              <a:buChar char="•"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ko-KR" dirty="0" smtClean="0"/>
              <a:t>실제 </a:t>
            </a:r>
            <a:r>
              <a:rPr lang="ko-KR" altLang="en-US" dirty="0" smtClean="0"/>
              <a:t>교육환경에서</a:t>
            </a:r>
            <a:r>
              <a:rPr lang="ko-KR" altLang="en-US" baseline="0" dirty="0" smtClean="0"/>
              <a:t> 알고리즘이 포함된 강의가 진행될 때</a:t>
            </a:r>
            <a:r>
              <a:rPr lang="en-US" altLang="ko-KR" baseline="0" dirty="0" smtClean="0"/>
              <a:t>,</a:t>
            </a:r>
            <a:r>
              <a:rPr lang="ko-KR" altLang="ko-KR" dirty="0" smtClean="0"/>
              <a:t> 교육자는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학습자들이 </a:t>
            </a:r>
            <a:r>
              <a:rPr lang="ko-KR" altLang="en-US" dirty="0" smtClean="0"/>
              <a:t>온라인환경에서 프로그래밍 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오프라인환경에서 알고리즘을 먼</a:t>
            </a:r>
            <a:r>
              <a:rPr lang="en-US" altLang="ko-KR" dirty="0" smtClean="0"/>
              <a:t>.</a:t>
            </a:r>
            <a:r>
              <a:rPr lang="ko-KR" altLang="ko-KR" dirty="0" smtClean="0"/>
              <a:t>저</a:t>
            </a:r>
            <a:r>
              <a:rPr lang="en-US" altLang="ko-KR" dirty="0" smtClean="0"/>
              <a:t>.</a:t>
            </a:r>
            <a:r>
              <a:rPr lang="ko-KR" altLang="ko-KR" dirty="0" smtClean="0"/>
              <a:t> 설계하도록 요구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627232" lvl="1" indent="-170032">
              <a:buFont typeface="Arial" pitchFamily="34" charset="0"/>
              <a:buChar char="•"/>
            </a:pPr>
            <a:r>
              <a:rPr lang="ko-KR" altLang="en-US" dirty="0" smtClean="0"/>
              <a:t>예를 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오프라인 수업 중에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학습자들이 스스로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블록을 어느 순서로 맞춰야 하는지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변수들을 이용해야 할지 고민하게 하면서 알고리즘을 사전에 설계하도록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170032" marR="0" indent="-170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그리고 그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설계한 알고리즘을 바탕으로 프로그래밍하도록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학습자들이 오프라인</a:t>
            </a:r>
            <a:r>
              <a:rPr lang="ko-KR" altLang="en-US" dirty="0" smtClean="0"/>
              <a:t>수업</a:t>
            </a:r>
            <a:r>
              <a:rPr lang="ko-KR" altLang="ko-KR" dirty="0" smtClean="0"/>
              <a:t>환경에서 알고리즘을 제대로 설계했다면 시행착오 없이 쉽게 구현할 것</a:t>
            </a:r>
            <a:r>
              <a:rPr lang="ko-KR" altLang="en-US" dirty="0" smtClean="0"/>
              <a:t>입니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그러나 만약 알고리즘</a:t>
            </a:r>
            <a:r>
              <a:rPr lang="ko-KR" altLang="en-US" baseline="0" dirty="0" smtClean="0"/>
              <a:t> 설계를 제대로 하지 않았다면</a:t>
            </a:r>
            <a:r>
              <a:rPr lang="en-US" altLang="ko-KR" baseline="0" dirty="0" smtClean="0"/>
              <a:t>, </a:t>
            </a:r>
            <a:r>
              <a:rPr lang="ko-KR" altLang="en-US" i="1" baseline="0" dirty="0" smtClean="0"/>
              <a:t>시행착오</a:t>
            </a:r>
            <a:r>
              <a:rPr lang="ko-KR" altLang="en-US" baseline="0" dirty="0" smtClean="0"/>
              <a:t>를 통해 문제를 해결하려고 할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&gt;click &gt;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따라서 저희는 학습자들이 알고리즘</a:t>
            </a:r>
            <a:r>
              <a:rPr lang="ko-KR" altLang="ko-KR" dirty="0" smtClean="0"/>
              <a:t>코드를 구현할 때</a:t>
            </a:r>
            <a:r>
              <a:rPr lang="en-US" altLang="ko-KR" dirty="0" smtClean="0"/>
              <a:t>,</a:t>
            </a:r>
            <a:r>
              <a:rPr lang="ko-KR" altLang="ko-KR" dirty="0" smtClean="0"/>
              <a:t> 추가적인 시행착오가 발생</a:t>
            </a:r>
            <a:r>
              <a:rPr lang="ko-KR" altLang="en-US" dirty="0" smtClean="0"/>
              <a:t>했는지 파악하여</a:t>
            </a:r>
            <a:r>
              <a:rPr lang="en-US" altLang="ko-KR" dirty="0" smtClean="0"/>
              <a:t>,</a:t>
            </a:r>
            <a:r>
              <a:rPr lang="ko-KR" altLang="ko-KR" dirty="0" smtClean="0"/>
              <a:t> 알고리즘</a:t>
            </a:r>
            <a:r>
              <a:rPr lang="ko-KR" altLang="en-US" dirty="0" smtClean="0"/>
              <a:t>을 설계하여 프로그래밍하는지 평가하였습니다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이를 위해 로그의 메시지 정보와 알고리즘</a:t>
            </a:r>
            <a:r>
              <a:rPr lang="ko-KR" altLang="en-US" baseline="0" dirty="0" smtClean="0"/>
              <a:t> 블록코드를 분석하여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구현완성도를 측정하였고</a:t>
            </a:r>
            <a:r>
              <a:rPr lang="en-US" altLang="ko-KR" baseline="0" dirty="0" smtClean="0"/>
              <a:t>, </a:t>
            </a:r>
            <a:br>
              <a:rPr lang="en-US" altLang="ko-KR" baseline="0" dirty="0" smtClean="0"/>
            </a:br>
            <a:r>
              <a:rPr lang="ko-KR" altLang="en-US" baseline="0" dirty="0" smtClean="0"/>
              <a:t>학습자들이 알고리즘을 구현하기 위해 얼마나 시행착오가 있었는지 파악하였습니다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예제의 알고리즘코드를 구현하는 </a:t>
            </a:r>
            <a:r>
              <a:rPr lang="ko-KR" altLang="en-US" dirty="0"/>
              <a:t>데 필요한 </a:t>
            </a:r>
            <a:r>
              <a:rPr lang="ko-KR" altLang="en-US" dirty="0" smtClean="0"/>
              <a:t>최소한의 구현횟수는 </a:t>
            </a:r>
            <a:r>
              <a:rPr lang="en-US" altLang="ko-KR" dirty="0"/>
              <a:t>30</a:t>
            </a:r>
            <a:r>
              <a:rPr lang="ko-KR" altLang="en-US" dirty="0" smtClean="0"/>
              <a:t>회입니다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학습자가 알고리즘을 완성하는데 걸린 구현횟수가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회 이상이면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학습자는 사전에 알고리즘을 설계하지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반복적인 시행착오를</a:t>
            </a:r>
            <a:r>
              <a:rPr lang="ko-KR" altLang="en-US" baseline="0" dirty="0" smtClean="0"/>
              <a:t> 통해 프로그래밍했다고 판단할 수 있습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그래서 알고리즘코드를 완성하기까지의 구현횟수와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구현완성도를 분석하여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사고력을 평가하였습니다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 때 최소한의 구현횟수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ko-KR" altLang="en-US" dirty="0" smtClean="0"/>
              <a:t>학습교안에 </a:t>
            </a:r>
            <a:r>
              <a:rPr lang="ko-KR" altLang="en-US" dirty="0"/>
              <a:t>제시된 </a:t>
            </a:r>
            <a:r>
              <a:rPr lang="ko-KR" altLang="en-US" dirty="0" smtClean="0"/>
              <a:t>알고리즘코드를 </a:t>
            </a:r>
            <a:r>
              <a:rPr lang="ko-KR" altLang="en-US" dirty="0"/>
              <a:t>바탕으로 </a:t>
            </a:r>
            <a:r>
              <a:rPr lang="ko-KR" altLang="en-US" dirty="0" smtClean="0"/>
              <a:t>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6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테스팅과</a:t>
            </a:r>
            <a:r>
              <a:rPr lang="ko-KR" altLang="en-US" sz="1500" dirty="0" smtClean="0"/>
              <a:t> 디버깅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에 대한</a:t>
            </a:r>
            <a:r>
              <a:rPr lang="ko-KR" altLang="en-US" sz="1500" baseline="0" dirty="0" smtClean="0"/>
              <a:t> 사고력을 판단하기 위해서는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에러가 발생할 경우 학습자들이 이를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해결하는지 파악해야 합니다</a:t>
            </a:r>
            <a:r>
              <a:rPr lang="en-US" altLang="ko-KR" sz="1500" dirty="0" smtClean="0"/>
              <a:t>.</a:t>
            </a:r>
            <a:r>
              <a:rPr lang="en-US" altLang="ko-KR" sz="1500" baseline="0" dirty="0" smtClean="0"/>
              <a:t>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그러나 블록프로그래밍언어는 언어특징 상 </a:t>
            </a:r>
            <a:r>
              <a:rPr lang="en-US" altLang="ko-KR" sz="1500" baseline="0" dirty="0" smtClean="0"/>
              <a:t>Syntax error</a:t>
            </a:r>
            <a:r>
              <a:rPr lang="ko-KR" altLang="en-US" sz="1500" baseline="0" dirty="0" smtClean="0"/>
              <a:t>가 발생하지 않고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기존 텍스트프로그래밍 개발환경처럼 디버깅 기능이 존재하지 않기 때문에</a:t>
            </a:r>
            <a:r>
              <a:rPr lang="en-US" altLang="ko-KR" sz="1500" baseline="0" dirty="0" smtClean="0"/>
              <a:t>,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</a:t>
            </a:r>
            <a:r>
              <a:rPr lang="ko-KR" altLang="en-US" sz="1500" baseline="0" dirty="0" smtClean="0"/>
              <a:t>학습자들이 에러를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이를 해결하는지 쉽게 파악하기 어렵습니다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하지만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학습자들은 프로그램을 실행해보면서 자신이 원하는 결과가 나오는지 확인하는 경향이 있습니다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그리고 원하는 결과가 나오지 않을 경우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코드를 수정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하고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다시 프로그램을 재실행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하여 제대로 문제를 해결하였는지 </a:t>
            </a:r>
            <a:r>
              <a:rPr lang="ko-KR" altLang="en-US" sz="1500" baseline="0" dirty="0" err="1" smtClean="0"/>
              <a:t>테스팅합니다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저희는 블록프로그래밍환경에서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 사고력을 판단하기 위해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학습자들이 코드를 수정하고 프로그램을 재실행하여 결과를 확인하는 지 파악하고자 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이를 위해 코드를 수정할 때 발생하는 </a:t>
            </a:r>
            <a:r>
              <a:rPr lang="en-US" altLang="ko-KR" sz="1500" baseline="0" dirty="0" smtClean="0"/>
              <a:t>edit</a:t>
            </a:r>
            <a:r>
              <a:rPr lang="ko-KR" altLang="en-US" sz="1500" baseline="0" dirty="0" smtClean="0"/>
              <a:t>로그와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프로그램을 실행할 때 발생하는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로그를 분석합니다</a:t>
            </a:r>
            <a:r>
              <a:rPr lang="en-US" altLang="ko-KR" sz="1500" baseline="0" dirty="0" smtClean="0"/>
              <a:t>.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예를 들어</a:t>
            </a:r>
            <a:r>
              <a:rPr lang="en-US" altLang="ko-KR" sz="1500" baseline="0" dirty="0" smtClean="0"/>
              <a:t> Case 1.</a:t>
            </a:r>
            <a:r>
              <a:rPr lang="ko-KR" altLang="en-US" sz="1500" baseline="0" dirty="0" smtClean="0"/>
              <a:t>의 패턴처럼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고양이객체 코드를 구현한 뒤에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프로그램을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하여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원하는 결과가 나오지 않았음을 인식하고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이를 해결하기 위해 블록을 수정하거나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추가적인 구현을 한 뒤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다시 프로그램을 재실행하여 결과를 확인하는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&gt;click </a:t>
            </a:r>
            <a:r>
              <a:rPr lang="ko-KR" altLang="en-US" sz="1500" baseline="0" dirty="0" smtClean="0"/>
              <a:t>빨강박스</a:t>
            </a:r>
            <a:r>
              <a:rPr lang="en-US" altLang="ko-KR" sz="1500" baseline="0" dirty="0" smtClean="0"/>
              <a:t>&gt;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  </a:t>
            </a:r>
            <a:r>
              <a:rPr lang="ko-KR" altLang="en-US" sz="1500" baseline="0" dirty="0" smtClean="0"/>
              <a:t>이런 패턴의 로그가 발생한다면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err="1" smtClean="0"/>
              <a:t>테스팅과</a:t>
            </a:r>
            <a:r>
              <a:rPr lang="ko-KR" altLang="en-US" sz="1500" baseline="0" dirty="0" smtClean="0"/>
              <a:t> 디버깅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을 수행했다고 평가합니다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그리고 만약 학습자가 화면 왼쪽블록조합 코드의 문제를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오른쪽블록조합 코드처럼 구현해서 문제를 해결하고자 할 때에는</a:t>
            </a:r>
            <a:r>
              <a:rPr lang="en-US" altLang="ko-KR" sz="1500" baseline="0" dirty="0" smtClean="0"/>
              <a:t> Case 2.</a:t>
            </a:r>
            <a:r>
              <a:rPr lang="ko-KR" altLang="en-US" sz="1500" baseline="0" dirty="0" smtClean="0"/>
              <a:t>와 같은 패턴이 나타날 것입니다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왜냐하면 오른쪽블록조합으로 변경하고자 할 때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이동방향으로 </a:t>
            </a:r>
            <a:r>
              <a:rPr lang="en-US" altLang="ko-KR" sz="1500" baseline="0" dirty="0" smtClean="0"/>
              <a:t>10</a:t>
            </a:r>
            <a:r>
              <a:rPr lang="ko-KR" altLang="en-US" sz="1500" baseline="0" dirty="0" smtClean="0"/>
              <a:t>만큼 움직이기 블록을</a:t>
            </a:r>
            <a:r>
              <a:rPr lang="en-US" altLang="ko-KR" sz="1500" baseline="0" dirty="0" smtClean="0"/>
              <a:t>’ 2</a:t>
            </a:r>
            <a:r>
              <a:rPr lang="ko-KR" altLang="en-US" sz="1500" baseline="0" dirty="0" smtClean="0"/>
              <a:t>번 삭제하고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반복하기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블록을 새로 추가하면서 여러 수정작업이 발생하기 때문입니다</a:t>
            </a:r>
            <a:r>
              <a:rPr lang="en-US" altLang="ko-KR" sz="1500" baseline="0" dirty="0" smtClean="0"/>
              <a:t>.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따라서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사이에 많은 수정이 이루어집니다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이런 </a:t>
            </a:r>
            <a:r>
              <a:rPr lang="en-US" altLang="ko-KR" sz="1500" baseline="0" dirty="0" smtClean="0"/>
              <a:t>Case1, 2</a:t>
            </a:r>
            <a:r>
              <a:rPr lang="ko-KR" altLang="en-US" sz="1500" baseline="0" dirty="0" smtClean="0"/>
              <a:t>처럼 </a:t>
            </a:r>
            <a:r>
              <a:rPr lang="ko-KR" altLang="en-US" sz="1600" dirty="0" smtClean="0"/>
              <a:t>동일한 객체나 블록조합을 대상으로 연속적으로 코드를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수정하고 재실행하면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테스팅과</a:t>
            </a:r>
            <a:r>
              <a:rPr lang="ko-KR" altLang="en-US" sz="1600" dirty="0" smtClean="0"/>
              <a:t> 디버깅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수행했다고</a:t>
            </a:r>
            <a:r>
              <a:rPr lang="ko-KR" altLang="en-US" sz="1600" baseline="0" dirty="0" smtClean="0"/>
              <a:t> 평가하였습니다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=================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Q) </a:t>
            </a:r>
            <a:r>
              <a:rPr lang="ko-KR" altLang="en-US" sz="1600" baseline="0" dirty="0" err="1" smtClean="0"/>
              <a:t>화진예상질문</a:t>
            </a:r>
            <a:r>
              <a:rPr lang="en-US" altLang="ko-KR" sz="1600" baseline="0" dirty="0" smtClean="0"/>
              <a:t>. </a:t>
            </a:r>
            <a:r>
              <a:rPr lang="ko-KR" altLang="en-US" sz="1600" baseline="0" dirty="0" smtClean="0"/>
              <a:t>왜 오른쪽블록처럼 </a:t>
            </a:r>
            <a:r>
              <a:rPr lang="en-US" altLang="ko-KR" sz="1600" baseline="0" dirty="0" smtClean="0"/>
              <a:t>edit run edit</a:t>
            </a:r>
            <a:r>
              <a:rPr lang="ko-KR" altLang="en-US" sz="1600" baseline="0" dirty="0" smtClean="0"/>
              <a:t>은 </a:t>
            </a:r>
            <a:r>
              <a:rPr lang="ko-KR" altLang="en-US" sz="1600" baseline="0" dirty="0" err="1" smtClean="0"/>
              <a:t>테스팅</a:t>
            </a:r>
            <a:r>
              <a:rPr lang="ko-KR" altLang="en-US" sz="1600" baseline="0" dirty="0" smtClean="0"/>
              <a:t> 대상이 </a:t>
            </a:r>
            <a:r>
              <a:rPr lang="ko-KR" altLang="en-US" sz="1600" baseline="0" dirty="0" err="1" smtClean="0"/>
              <a:t>아닌건가</a:t>
            </a:r>
            <a:r>
              <a:rPr lang="en-US" altLang="ko-KR" sz="1600" baseline="0" dirty="0" smtClean="0"/>
              <a:t>?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그러면 너무 범위가 많다</a:t>
            </a:r>
            <a:r>
              <a:rPr lang="en-US" altLang="ko-KR" sz="1600" baseline="0" dirty="0" smtClean="0"/>
              <a:t>.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 smtClean="0"/>
              <a:t>이 컴퓨팅사고력 요소들부터는 닥터스크래치를 참조하여 평가하였습니다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그래서 저희는 이 컴퓨팅사고력 요소들을 평가하기 위해서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학습자가</a:t>
            </a: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각각의 컴퓨팅사고력에 해당하는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개념블록을 사용하거나</a:t>
            </a:r>
            <a:r>
              <a:rPr lang="en-US" altLang="ko-KR" baseline="0" dirty="0" smtClean="0"/>
              <a:t>’, </a:t>
            </a:r>
            <a:r>
              <a:rPr lang="ko-KR" altLang="en-US" baseline="0" dirty="0" smtClean="0"/>
              <a:t>각 컴퓨팅사고력을 위한 조건을 만족하는지 측정하여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세부적인 평가방법은 시간관계상 생략하도록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dirty="0" err="1" smtClean="0"/>
              <a:t>Dr.scratch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Scratch</a:t>
            </a:r>
            <a:r>
              <a:rPr lang="ko-KR" altLang="en-US" dirty="0" smtClean="0"/>
              <a:t>를 기준으로 평가하였기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Entry</a:t>
            </a:r>
            <a:r>
              <a:rPr lang="ko-KR" altLang="en-US" baseline="0" dirty="0" smtClean="0"/>
              <a:t> 플랫폼에 맞추어서 기준을 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4.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baseline="0" dirty="0" smtClean="0">
                <a:latin typeface="+mn-lt"/>
              </a:rPr>
              <a:t>병렬화 </a:t>
            </a:r>
            <a:r>
              <a:rPr lang="en-US" altLang="ko-KR" sz="1200" baseline="0" dirty="0" smtClean="0">
                <a:latin typeface="+mn-lt"/>
              </a:rPr>
              <a:t>: </a:t>
            </a:r>
            <a:r>
              <a:rPr lang="ko-KR" altLang="en-US" sz="1200" dirty="0" smtClean="0"/>
              <a:t>이벤트블록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신호블록이</a:t>
            </a:r>
            <a:r>
              <a:rPr lang="en-US" altLang="ko-KR" sz="1200" dirty="0" smtClean="0"/>
              <a:t> </a:t>
            </a:r>
            <a:r>
              <a:rPr lang="ko-KR" altLang="ko-KR" sz="1200" b="1" dirty="0" smtClean="0"/>
              <a:t>두</a:t>
            </a:r>
            <a:r>
              <a:rPr lang="ko-KR" altLang="en-US" sz="1200" b="1" dirty="0" smtClean="0"/>
              <a:t> 개 이상의</a:t>
            </a:r>
            <a:r>
              <a:rPr lang="ko-KR" altLang="ko-KR" sz="1200" b="1" dirty="0" smtClean="0"/>
              <a:t> </a:t>
            </a:r>
            <a:r>
              <a:rPr lang="ko-KR" altLang="en-US" sz="1200" b="1" dirty="0" smtClean="0"/>
              <a:t>코드조합과</a:t>
            </a:r>
            <a:r>
              <a:rPr lang="ko-KR" altLang="en-US" sz="1200" dirty="0" smtClean="0"/>
              <a:t> 사용되는지 측정</a:t>
            </a:r>
            <a:endParaRPr lang="en-US" altLang="ko-KR" sz="1200" dirty="0" smtClean="0"/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동기화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여러 작업 사이의 </a:t>
            </a:r>
            <a:r>
              <a:rPr lang="en-US" altLang="ko-KR" sz="1200" dirty="0" smtClean="0">
                <a:latin typeface="+mn-lt"/>
              </a:rPr>
              <a:t>‘</a:t>
            </a:r>
            <a:r>
              <a:rPr lang="ko-KR" altLang="ko-KR" sz="1200" dirty="0" smtClean="0">
                <a:latin typeface="+mn-lt"/>
              </a:rPr>
              <a:t>수행 시기를 맞추는</a:t>
            </a:r>
            <a:r>
              <a:rPr lang="en-US" altLang="ko-KR" sz="1200" dirty="0" smtClean="0">
                <a:latin typeface="+mn-lt"/>
              </a:rPr>
              <a:t>’</a:t>
            </a:r>
            <a:r>
              <a:rPr lang="ko-KR" altLang="ko-KR" sz="1200" dirty="0" smtClean="0">
                <a:latin typeface="+mn-lt"/>
              </a:rPr>
              <a:t>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추상화 및 문제분해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어려운 문제나 복잡하게 얽혀있는 문제를 해결하기 위해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ko-KR" sz="1200" dirty="0" smtClean="0">
                <a:latin typeface="+mn-lt"/>
              </a:rPr>
              <a:t>작은 단위로 문제를 나누어 단순화시키는 과정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dirty="0" smtClean="0"/>
              <a:t>  ‘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블록코드조합들의 가장 큰 단위</a:t>
            </a:r>
            <a:endParaRPr lang="en-US" altLang="ko-KR" dirty="0" smtClean="0"/>
          </a:p>
          <a:p>
            <a:pPr marL="471487" lvl="1" indent="0"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r>
              <a:rPr lang="en-US" altLang="ko-KR" sz="1200" dirty="0" smtClean="0">
                <a:latin typeface="+mn-lt"/>
              </a:rPr>
              <a:t>7.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이벤트</a:t>
            </a:r>
            <a:r>
              <a:rPr lang="ko-KR" altLang="en-US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어떠한 사건이 발생하는 것</a:t>
            </a: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baseline="0" dirty="0" smtClean="0">
                <a:latin typeface="+mn-lt"/>
              </a:rPr>
              <a:t>               </a:t>
            </a:r>
            <a:r>
              <a:rPr lang="ko-KR" altLang="en-US" sz="1200" dirty="0" smtClean="0">
                <a:latin typeface="+mn-lt"/>
              </a:rPr>
              <a:t>마우스를 클릭하거나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smtClean="0">
                <a:latin typeface="+mn-lt"/>
              </a:rPr>
              <a:t>새로운 </a:t>
            </a:r>
            <a:r>
              <a:rPr lang="ko-KR" altLang="en-US" sz="1200" dirty="0" err="1" smtClean="0">
                <a:latin typeface="+mn-lt"/>
              </a:rPr>
              <a:t>스프라이트를</a:t>
            </a:r>
            <a:r>
              <a:rPr lang="ko-KR" altLang="en-US" sz="1200" dirty="0" smtClean="0">
                <a:latin typeface="+mn-lt"/>
              </a:rPr>
              <a:t> 추가하는 등 어떤 동작이 일어나면 이벤트가 발생했다고 한다</a:t>
            </a:r>
            <a:r>
              <a:rPr lang="en-US" altLang="ko-KR" sz="1200" dirty="0" smtClean="0">
                <a:latin typeface="+mn-lt"/>
              </a:rPr>
              <a:t>. </a:t>
            </a:r>
          </a:p>
          <a:p>
            <a:pPr>
              <a:buFont typeface="+mj-lt"/>
              <a:buAutoNum type="arabicPeriod" startAt="6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8"/>
            </a:pPr>
            <a:r>
              <a:rPr lang="ko-KR" altLang="en-US" sz="1200" dirty="0" smtClean="0">
                <a:latin typeface="+mn-lt"/>
              </a:rPr>
              <a:t>자료표현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정보를 효과적으로 표현하는 시각화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r>
              <a:rPr lang="ko-KR" altLang="en-US" sz="1200" dirty="0" smtClean="0">
                <a:latin typeface="+mn-lt"/>
              </a:rPr>
              <a:t>논리적 사고와 조건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논리적인 사고과정을 통해 여러 연산작업을 수행하고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조건문을</a:t>
            </a:r>
            <a:r>
              <a:rPr lang="ko-KR" altLang="en-US" sz="1200" dirty="0" smtClean="0">
                <a:latin typeface="+mn-lt"/>
              </a:rPr>
              <a:t> 상황에 맞게 사용하는 지에 대한 사고력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endParaRPr lang="en-US" altLang="ko-KR" sz="1200" dirty="0" smtClean="0">
              <a:latin typeface="+mn-lt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ko-KR" altLang="en-US" sz="1200" dirty="0" smtClean="0">
                <a:latin typeface="+mn-lt"/>
              </a:rPr>
              <a:t>순차와 반복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순차적으로 실행되는 것과 반복적으로 실행되는 것을 적절히 사용하는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4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‘</a:t>
            </a:r>
            <a:r>
              <a:rPr lang="ko-KR" altLang="en-US" dirty="0" smtClean="0"/>
              <a:t>점진적인 개발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</a:t>
            </a:r>
            <a:r>
              <a:rPr lang="ko-KR" altLang="ko-KR" dirty="0" smtClean="0"/>
              <a:t>처음 계획했던 결과를 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</a:t>
            </a:r>
            <a:r>
              <a:rPr lang="ko-KR" altLang="ko-KR" dirty="0" smtClean="0"/>
              <a:t>추가적</a:t>
            </a:r>
            <a:r>
              <a:rPr lang="ko-KR" altLang="en-US" dirty="0" smtClean="0"/>
              <a:t>으로</a:t>
            </a:r>
            <a:r>
              <a:rPr lang="ko-KR" altLang="ko-KR" dirty="0" smtClean="0"/>
              <a:t> 계획을 세우고 프로그래밍하는 것</a:t>
            </a:r>
            <a:r>
              <a:rPr lang="ko-KR" altLang="en-US" dirty="0" smtClean="0"/>
              <a:t>을 의미합니다</a:t>
            </a:r>
            <a:r>
              <a:rPr lang="en-US" altLang="ko-KR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기존</a:t>
            </a:r>
            <a:r>
              <a:rPr lang="ko-KR" altLang="en-US" sz="1200" baseline="0" dirty="0" smtClean="0"/>
              <a:t> 교육환경에서 학습자들은 빈 화면에서 프로그래밍을 시작하지 않습니다</a:t>
            </a:r>
            <a:r>
              <a:rPr lang="en-US" altLang="ko-KR" sz="1200" baseline="0" dirty="0" smtClean="0"/>
              <a:t>. </a:t>
            </a:r>
            <a:br>
              <a:rPr lang="en-US" altLang="ko-KR" sz="1200" baseline="0" dirty="0" smtClean="0"/>
            </a:br>
            <a:r>
              <a:rPr lang="ko-KR" altLang="en-US" sz="1200" baseline="0" dirty="0" smtClean="0"/>
              <a:t>왜냐하면 강의에서는 </a:t>
            </a:r>
            <a:r>
              <a:rPr lang="ko-KR" altLang="en-US" sz="1200" dirty="0" smtClean="0"/>
              <a:t>다음 화면과 같이</a:t>
            </a:r>
            <a:r>
              <a:rPr lang="en-US" altLang="ko-KR" sz="1200" dirty="0" smtClean="0"/>
              <a:t>, 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배경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등이 기본적으로 구현된 프로젝트를 학습자에게 제공하기 때문입니다</a:t>
            </a:r>
            <a:r>
              <a:rPr lang="en-US" altLang="ko-KR" sz="1200" dirty="0" smtClean="0"/>
              <a:t>.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이를 통해 학습자는 새로운 객체를 추가할 필요 없이 그냥 프로그래밍을 시작하면 됩니다</a:t>
            </a:r>
            <a:r>
              <a:rPr lang="en-US" altLang="ko-KR" sz="1200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</a:t>
            </a:r>
            <a:r>
              <a:rPr lang="ko-KR" altLang="en-US" sz="1200" dirty="0" smtClean="0"/>
              <a:t>학습자가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기존 강의 내용을 넘어서 </a:t>
            </a:r>
            <a:r>
              <a:rPr lang="en-US" altLang="ko-KR" sz="1200" baseline="0" dirty="0" smtClean="0"/>
              <a:t>‘</a:t>
            </a:r>
            <a:r>
              <a:rPr lang="ko-KR" altLang="en-US" sz="1200" baseline="0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변수 등을 추가하여 프로그래밍하면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점진적인 개발을 했다고 판단할 수 있습니다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블록프로그래밍언어에서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프로그램을 구성하는 블록조합들의 가장 큰 단위이기 때문에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학습자가 객체를 추가하면 스스로 새로운 아이디어를 제시하고 구현하는 것이라고 할 수 있습니다</a:t>
            </a:r>
            <a:r>
              <a:rPr lang="en-US" altLang="ko-KR" dirty="0" smtClean="0"/>
              <a:t>.</a:t>
            </a:r>
            <a:r>
              <a:rPr lang="en-US" altLang="ko-KR" sz="1200" baseline="0" dirty="0" smtClean="0"/>
              <a:t>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그래서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등을 추가할 때 발생하는 메시지로그를 분석하여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학습자들이 점진적인 개발을 하고</a:t>
            </a:r>
            <a:r>
              <a:rPr lang="ko-KR" altLang="en-US" sz="1200" baseline="0" dirty="0" smtClean="0"/>
              <a:t> 있는 지 평가하였습니다</a:t>
            </a:r>
            <a:r>
              <a:rPr lang="en-US" altLang="ko-KR" sz="1200" baseline="0" dirty="0" smtClean="0"/>
              <a:t>. 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새로운 객체를 추가할 때 발생하는 로그를 분석하면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학습자들이 강의에서 제시된 내용을 넘어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ko-KR" altLang="en-US" sz="1200" dirty="0" smtClean="0"/>
              <a:t>새로운 아이디어와 문제를 제시하고 해결하는지 파악할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2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C33F08-7CA8-4260-BB5E-F55B7ED9FDAF}" type="datetime1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2016 </a:t>
            </a:r>
            <a:r>
              <a:rPr lang="ko-KR" altLang="en-US" dirty="0" err="1" smtClean="0"/>
              <a:t>코딩주간</a:t>
            </a:r>
            <a:r>
              <a:rPr lang="ko-KR" altLang="en-US" dirty="0" smtClean="0"/>
              <a:t> 로그분석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심 동 진</a:t>
            </a:r>
            <a:endParaRPr lang="en-US" altLang="ko-KR" dirty="0" smtClean="0"/>
          </a:p>
          <a:p>
            <a:r>
              <a:rPr lang="en-US" altLang="ko-KR" dirty="0" smtClean="0"/>
              <a:t>2016-04-19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8" y="3557576"/>
            <a:ext cx="4248150" cy="24681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center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rgbClr val="00B050"/>
                </a:solidFill>
              </a:rPr>
              <a:t>강의의 난이도 측정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강의 </a:t>
            </a:r>
            <a:r>
              <a:rPr lang="en-US" altLang="ko-KR" dirty="0" smtClean="0">
                <a:solidFill>
                  <a:srgbClr val="0070C0"/>
                </a:solidFill>
              </a:rPr>
              <a:t>4-4) </a:t>
            </a:r>
            <a:r>
              <a:rPr lang="en-US" altLang="ko-KR" dirty="0">
                <a:solidFill>
                  <a:srgbClr val="0070C0"/>
                </a:solidFill>
              </a:rPr>
              <a:t>#action(rank 1</a:t>
            </a:r>
            <a:r>
              <a:rPr lang="en-US" altLang="ko-KR" dirty="0" smtClean="0">
                <a:solidFill>
                  <a:srgbClr val="0070C0"/>
                </a:solidFill>
              </a:rPr>
              <a:t>)=2 </a:t>
            </a:r>
            <a:r>
              <a:rPr lang="en-US" altLang="ko-KR" dirty="0">
                <a:solidFill>
                  <a:srgbClr val="0070C0"/>
                </a:solidFill>
              </a:rPr>
              <a:t>/ #action(rank </a:t>
            </a:r>
            <a:r>
              <a:rPr lang="en-US" altLang="ko-KR" dirty="0" smtClean="0">
                <a:solidFill>
                  <a:srgbClr val="0070C0"/>
                </a:solidFill>
              </a:rPr>
              <a:t>9)=5</a:t>
            </a:r>
            <a:endParaRPr lang="ko-KR" altLang="en-US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강의 </a:t>
            </a:r>
            <a:r>
              <a:rPr lang="en-US" altLang="ko-KR" dirty="0" smtClean="0">
                <a:solidFill>
                  <a:srgbClr val="FF0000"/>
                </a:solidFill>
              </a:rPr>
              <a:t>4-10) #action(rank 1)=</a:t>
            </a:r>
            <a:r>
              <a:rPr lang="en-US" altLang="ko-KR" dirty="0">
                <a:solidFill>
                  <a:srgbClr val="FF0000"/>
                </a:solidFill>
              </a:rPr>
              <a:t>10 / #action(rank </a:t>
            </a:r>
            <a:r>
              <a:rPr lang="en-US" altLang="ko-KR" dirty="0" smtClean="0">
                <a:solidFill>
                  <a:srgbClr val="FF0000"/>
                </a:solidFill>
              </a:rPr>
              <a:t>9)=43 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06" y="3580838"/>
            <a:ext cx="4163869" cy="239680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8067463" y="3710915"/>
            <a:ext cx="393577" cy="213665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848232" y="5395704"/>
            <a:ext cx="385483" cy="5016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418059" y="5418777"/>
            <a:ext cx="385483" cy="5016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32421" y="3857626"/>
            <a:ext cx="393577" cy="20396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27" y="325574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92884" y="328057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41227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학생의 성취도 측정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형성평가의 </a:t>
            </a:r>
            <a:r>
              <a:rPr lang="ko-KR" altLang="en-US" b="1" dirty="0">
                <a:solidFill>
                  <a:srgbClr val="00B050"/>
                </a:solidFill>
              </a:rPr>
              <a:t>유효성 </a:t>
            </a:r>
            <a:r>
              <a:rPr lang="ko-KR" altLang="en-US" b="1" dirty="0" smtClean="0">
                <a:solidFill>
                  <a:srgbClr val="00B050"/>
                </a:solidFill>
              </a:rPr>
              <a:t>입증을 위한 </a:t>
            </a:r>
            <a:r>
              <a:rPr lang="en-US" altLang="ko-KR" b="1" dirty="0" smtClean="0">
                <a:solidFill>
                  <a:srgbClr val="00B050"/>
                </a:solidFill>
              </a:rPr>
              <a:t>measure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2594" y="982750"/>
            <a:ext cx="2539096" cy="1617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57" y="3706899"/>
            <a:ext cx="3807621" cy="24683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7658761" y="3831052"/>
            <a:ext cx="904876" cy="19335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244232" y="2827908"/>
            <a:ext cx="2829057" cy="8602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User 170</a:t>
            </a:r>
            <a:r>
              <a:rPr lang="ko-KR" altLang="en-US" sz="1200" b="1" dirty="0" smtClean="0">
                <a:latin typeface="+mn-ea"/>
              </a:rPr>
              <a:t>은 </a:t>
            </a:r>
            <a:r>
              <a:rPr lang="en-US" altLang="ko-KR" sz="1200" b="1" dirty="0" smtClean="0">
                <a:latin typeface="+mn-ea"/>
              </a:rPr>
              <a:t>4-8</a:t>
            </a:r>
            <a:r>
              <a:rPr lang="ko-KR" altLang="en-US" sz="1200" b="1" dirty="0" smtClean="0">
                <a:latin typeface="+mn-ea"/>
              </a:rPr>
              <a:t>에서 형성 평가를 받고 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(user 173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11" y="3533527"/>
            <a:ext cx="3677444" cy="25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3" y="2289429"/>
            <a:ext cx="6588796" cy="3885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6503528" y="4610101"/>
            <a:ext cx="535447" cy="1162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89246" y="4400550"/>
            <a:ext cx="1125653" cy="14402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779626" y="4543427"/>
            <a:ext cx="516397" cy="12287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37824" y="2624854"/>
            <a:ext cx="1125653" cy="14402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81612" y="3469430"/>
            <a:ext cx="1525178" cy="1525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279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형성 평가를 받고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(user 312,320)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interval between actions - 2016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 </a:t>
            </a:r>
            <a:r>
              <a:rPr lang="ko-KR" altLang="en-US" dirty="0"/>
              <a:t>사용 후 바로 다음 블록 사용까지 걸린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(=</a:t>
            </a:r>
            <a:r>
              <a:rPr lang="ko-KR" altLang="en-US" dirty="0" smtClean="0"/>
              <a:t>액션 간 </a:t>
            </a:r>
            <a:r>
              <a:rPr lang="ko-KR" altLang="en-US" dirty="0"/>
              <a:t>시간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 별로 평균 액션 간 시간 빈도 측정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 간격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빈도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49" y="3293962"/>
            <a:ext cx="6989763" cy="323371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257479" y="3293962"/>
            <a:ext cx="2162233" cy="107149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185247" y="5460495"/>
            <a:ext cx="2306696" cy="10671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581106" y="4573848"/>
            <a:ext cx="1525178" cy="6739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latin typeface="+mn-ea"/>
              </a:rPr>
              <a:t>가장 쉬운 </a:t>
            </a:r>
            <a:r>
              <a:rPr lang="en-US" altLang="ko-KR" sz="1200" b="1" dirty="0">
                <a:latin typeface="+mn-ea"/>
              </a:rPr>
              <a:t>4-4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가장 어려운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4-10</a:t>
            </a:r>
          </a:p>
        </p:txBody>
      </p:sp>
    </p:spTree>
    <p:extLst>
      <p:ext uri="{BB962C8B-B14F-4D97-AF65-F5344CB8AC3E}">
        <p14:creationId xmlns:p14="http://schemas.microsoft.com/office/powerpoint/2010/main" val="37718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interval between actions - 2015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85</a:t>
            </a:r>
            <a:r>
              <a:rPr lang="ko-KR" altLang="en-US" dirty="0" smtClean="0"/>
              <a:t>퍼센트 이상이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 이내로 이루어진 액션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1" y="2019300"/>
            <a:ext cx="7529310" cy="45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알고리즘과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알고리즘을 설계하고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블록을 사용 후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</a:rPr>
              <a:t> 바로 다음 블록을 사용하는데 망설임 없는가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액션 횟수와 상관 관계가 있음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68" y="2462516"/>
            <a:ext cx="8122832" cy="35891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031" y="4594049"/>
            <a:ext cx="1899831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강의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에선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어려움을 겪음</a:t>
            </a:r>
          </a:p>
        </p:txBody>
      </p:sp>
    </p:spTree>
    <p:extLst>
      <p:ext uri="{BB962C8B-B14F-4D97-AF65-F5344CB8AC3E}">
        <p14:creationId xmlns:p14="http://schemas.microsoft.com/office/powerpoint/2010/main" val="412180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 사고능력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001000" cy="49531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 프로그래밍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에서 추출할 수 있는 </a:t>
            </a:r>
            <a:r>
              <a:rPr lang="en-US" altLang="ko-KR" dirty="0" smtClean="0"/>
              <a:t>CT</a:t>
            </a:r>
          </a:p>
          <a:p>
            <a:pPr lvl="1"/>
            <a:r>
              <a:rPr lang="ko-KR" altLang="en-US" dirty="0" smtClean="0"/>
              <a:t>알고리즘과 절차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문제를 해결하기 위해 알고리즘을 설계하는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Normal, Repeat, If</a:t>
            </a:r>
          </a:p>
          <a:p>
            <a:pPr lvl="1"/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해결하기 위해 다시 수정하고 시도해보는 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22522"/>
              </p:ext>
            </p:extLst>
          </p:nvPr>
        </p:nvGraphicFramePr>
        <p:xfrm>
          <a:off x="790575" y="4804770"/>
          <a:ext cx="7524749" cy="14622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8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7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CSTA</a:t>
                      </a:r>
                      <a:endParaRPr lang="ko-KR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MIT media lab</a:t>
                      </a:r>
                      <a:endParaRPr lang="ko-KR" alt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</a:t>
                      </a:r>
                      <a:endParaRPr lang="ko-KR" altLang="ko-KR" sz="16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</a:rPr>
                        <a:t>알고리즘과 절차</a:t>
                      </a:r>
                      <a:endParaRPr lang="en-US" altLang="ko-KR" sz="1400" b="1" kern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표현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문제 분해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추상화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자동화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시뮬레이션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수집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분석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순차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ko-KR" sz="1400" b="1" kern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테스팅과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디버깅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추상화와 모듈화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점진적인 개발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재사용과 재조합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표현하기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연결하기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질문하기</a:t>
                      </a:r>
                      <a:endParaRPr lang="en-US" altLang="ko-KR" sz="1050" b="1" strike="sngStrike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개념을 잘 이해하고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사용하는 블록 분포와 모범답안과의 비교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해당 블록을 사용 후 다음 액션을 하는데 망설임 없는가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71" y="3930675"/>
            <a:ext cx="3122552" cy="201005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06" y="4015648"/>
            <a:ext cx="3678237" cy="19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의도한 </a:t>
            </a:r>
            <a:r>
              <a:rPr lang="ko-KR" altLang="en-US" dirty="0"/>
              <a:t>결과가 </a:t>
            </a:r>
            <a:r>
              <a:rPr lang="ko-KR" altLang="en-US" dirty="0" smtClean="0"/>
              <a:t>아님을 </a:t>
            </a:r>
            <a:r>
              <a:rPr lang="ko-KR" altLang="en-US" dirty="0"/>
              <a:t>인식하고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코드를 </a:t>
            </a:r>
            <a:r>
              <a:rPr lang="ko-KR" altLang="en-US" dirty="0" smtClean="0"/>
              <a:t>수정하는가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초보자는 코드 수정과 재실행만으로 문제를 </a:t>
            </a:r>
            <a:r>
              <a:rPr lang="ko-KR" altLang="en-US" dirty="0" err="1" smtClean="0">
                <a:solidFill>
                  <a:srgbClr val="FF0000"/>
                </a:solidFill>
              </a:rPr>
              <a:t>해결하려한다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CT</a:t>
            </a:r>
            <a:r>
              <a:rPr lang="ko-KR" altLang="en-US" dirty="0" smtClean="0">
                <a:solidFill>
                  <a:srgbClr val="FF0000"/>
                </a:solidFill>
              </a:rPr>
              <a:t>에 근거한 프로그래밍이 아님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측정 방법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구간 </a:t>
            </a:r>
            <a:r>
              <a:rPr lang="en-US" altLang="ko-KR" dirty="0" smtClean="0">
                <a:solidFill>
                  <a:srgbClr val="0070C0"/>
                </a:solidFill>
              </a:rPr>
              <a:t>(Run,</a:t>
            </a:r>
            <a:r>
              <a:rPr lang="ko-KR" altLang="en-US" dirty="0" smtClean="0">
                <a:solidFill>
                  <a:srgbClr val="0070C0"/>
                </a:solidFill>
              </a:rPr>
              <a:t>다음 </a:t>
            </a:r>
            <a:r>
              <a:rPr lang="en-US" altLang="ko-KR" dirty="0" smtClean="0">
                <a:solidFill>
                  <a:srgbClr val="0070C0"/>
                </a:solidFill>
              </a:rPr>
              <a:t>Run)</a:t>
            </a:r>
            <a:r>
              <a:rPr lang="ko-KR" altLang="en-US" dirty="0" smtClean="0">
                <a:solidFill>
                  <a:srgbClr val="0070C0"/>
                </a:solidFill>
              </a:rPr>
              <a:t>의 길이 측정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시간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코드 수정 횟수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</a:p>
          <a:p>
            <a:r>
              <a:rPr lang="en-US" altLang="ko-KR" dirty="0" smtClean="0"/>
              <a:t>Pre-processing</a:t>
            </a:r>
          </a:p>
          <a:p>
            <a:r>
              <a:rPr lang="en-US" altLang="ko-KR" dirty="0" smtClean="0"/>
              <a:t>Clustering</a:t>
            </a:r>
          </a:p>
          <a:p>
            <a:r>
              <a:rPr lang="en-US" altLang="ko-KR" dirty="0" smtClean="0"/>
              <a:t>Ranking plot</a:t>
            </a:r>
          </a:p>
          <a:p>
            <a:r>
              <a:rPr lang="en-US" altLang="ko-KR" dirty="0"/>
              <a:t>Time interval between actions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cold start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퍼센트의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관측하기까지 봐야하는 로그의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Geometric probability with the success probability p=0.1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00" y="3077513"/>
            <a:ext cx="4581381" cy="31287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2867025" y="3635519"/>
            <a:ext cx="29337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 bwMode="auto">
          <a:xfrm flipV="1">
            <a:off x="5629275" y="3654569"/>
            <a:ext cx="0" cy="222538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컴퓨팅사고력요소 별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7" y="1500174"/>
            <a:ext cx="8145723" cy="509717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sz="3200" dirty="0" smtClean="0"/>
              <a:t>알고리즘과 절차</a:t>
            </a:r>
            <a:endParaRPr lang="en-US" altLang="ko-KR" sz="3200" dirty="0" smtClean="0"/>
          </a:p>
          <a:p>
            <a:pPr marL="471487" lvl="1" indent="0">
              <a:buNone/>
            </a:pPr>
            <a:endParaRPr lang="en-US" altLang="ko-KR" sz="9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200" b="1" dirty="0" smtClean="0">
                <a:solidFill>
                  <a:srgbClr val="0070C0"/>
                </a:solidFill>
              </a:rPr>
              <a:t>알고리즘을 설계하여 프로그래밍하는지 파악</a:t>
            </a:r>
            <a:endParaRPr lang="en-US" altLang="ko-KR" sz="2200" b="1" dirty="0" smtClean="0">
              <a:solidFill>
                <a:srgbClr val="0070C0"/>
              </a:solidFill>
            </a:endParaRP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900" dirty="0" smtClean="0"/>
              <a:t>추가적인 </a:t>
            </a:r>
            <a:r>
              <a:rPr lang="ko-KR" altLang="en-US" sz="1900" dirty="0"/>
              <a:t>시행착오가 </a:t>
            </a:r>
            <a:r>
              <a:rPr lang="ko-KR" altLang="en-US" sz="1900" dirty="0" smtClean="0"/>
              <a:t>발생하고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구현완성도가 낮을 경우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알고리즘적 사고에 </a:t>
            </a:r>
            <a:r>
              <a:rPr lang="ko-KR" altLang="en-US" sz="1900" dirty="0"/>
              <a:t>기반하여 </a:t>
            </a:r>
            <a:r>
              <a:rPr lang="ko-KR" altLang="en-US" sz="1900" dirty="0" smtClean="0"/>
              <a:t>프로그래밍하지 않았다고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판단가능</a:t>
            </a:r>
            <a:r>
              <a:rPr lang="en-US" altLang="ko-KR" sz="1900" dirty="0" smtClean="0"/>
              <a:t>.</a:t>
            </a:r>
          </a:p>
          <a:p>
            <a:pPr lvl="3">
              <a:buFont typeface="맑은 고딕" pitchFamily="50" charset="-127"/>
              <a:buChar char="–"/>
            </a:pPr>
            <a:r>
              <a:rPr lang="ko-KR" altLang="en-US" sz="1800" dirty="0" smtClean="0"/>
              <a:t>초보프로그래머는 알고리즘적 </a:t>
            </a:r>
            <a:r>
              <a:rPr lang="ko-KR" altLang="en-US" sz="1800" dirty="0"/>
              <a:t>사고에 기반하지 않고</a:t>
            </a:r>
            <a:r>
              <a:rPr lang="en-US" altLang="ko-KR" sz="1800" dirty="0"/>
              <a:t>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시행착오</a:t>
            </a:r>
            <a:r>
              <a:rPr lang="ko-KR" altLang="en-US" sz="1800" dirty="0" smtClean="0"/>
              <a:t>를 통해 문제를 해결한다</a:t>
            </a:r>
            <a:r>
              <a:rPr lang="en-US" altLang="ko-KR" sz="1800" dirty="0"/>
              <a:t>. [2][19</a:t>
            </a:r>
            <a:r>
              <a:rPr lang="en-US" altLang="ko-KR" sz="1800" dirty="0" smtClean="0"/>
              <a:t>]</a:t>
            </a:r>
            <a:endParaRPr lang="en-US" altLang="ko-KR" sz="1800" dirty="0"/>
          </a:p>
          <a:p>
            <a:pPr lvl="3">
              <a:buFont typeface="맑은 고딕" pitchFamily="50" charset="-127"/>
              <a:buChar char="–"/>
            </a:pPr>
            <a:endParaRPr lang="en-US" altLang="ko-KR" sz="1800" dirty="0" smtClean="0"/>
          </a:p>
          <a:p>
            <a:pPr marL="1306513" lvl="3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2100" dirty="0" smtClean="0"/>
              <a:t>분석하는 </a:t>
            </a:r>
            <a:r>
              <a:rPr lang="en-US" altLang="ko-KR" sz="2100" dirty="0" smtClean="0"/>
              <a:t>Log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Object ID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Block</a:t>
            </a:r>
            <a:r>
              <a:rPr lang="ko-KR" altLang="en-US" sz="1800" b="1" i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i="1" dirty="0" smtClean="0">
                <a:solidFill>
                  <a:srgbClr val="002060"/>
                </a:solidFill>
              </a:rPr>
              <a:t>code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Message (edit block) </a:t>
            </a:r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lvl="1"/>
            <a:r>
              <a:rPr lang="ko-KR" altLang="en-US" sz="2100" dirty="0" smtClean="0"/>
              <a:t>측정 및 판단</a:t>
            </a:r>
            <a:endParaRPr lang="en-US" altLang="ko-KR" sz="2100" dirty="0"/>
          </a:p>
          <a:p>
            <a:pPr lvl="2"/>
            <a:r>
              <a:rPr lang="ko-KR" altLang="en-US" sz="1900" b="1" dirty="0" smtClean="0"/>
              <a:t>구현완성도 </a:t>
            </a:r>
            <a:r>
              <a:rPr lang="en-US" altLang="ko-KR" sz="1900" b="1" dirty="0" smtClean="0"/>
              <a:t>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/>
              <a:t>블록 존재여부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순서</a:t>
            </a:r>
            <a:endParaRPr lang="en-US" altLang="ko-KR" sz="1700" dirty="0" smtClean="0"/>
          </a:p>
          <a:p>
            <a:pPr lvl="3">
              <a:buFont typeface="Wingdings" pitchFamily="2" charset="2"/>
              <a:buChar char="§"/>
            </a:pPr>
            <a:endParaRPr lang="en-US" altLang="ko-KR" sz="1700" dirty="0"/>
          </a:p>
          <a:p>
            <a:pPr lvl="2"/>
            <a:r>
              <a:rPr lang="ko-KR" altLang="en-US" sz="1900" b="1" dirty="0" smtClean="0"/>
              <a:t>알고리즘 설계</a:t>
            </a:r>
            <a:endParaRPr lang="en-US" altLang="ko-KR" sz="1900" b="1" dirty="0" smtClean="0"/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 smtClean="0"/>
              <a:t>학습자의 알고리즘코</a:t>
            </a:r>
            <a:r>
              <a:rPr lang="ko-KR" altLang="en-US" sz="1700" dirty="0"/>
              <a:t>드</a:t>
            </a:r>
            <a:r>
              <a:rPr lang="ko-KR" altLang="en-US" sz="1700" dirty="0" smtClean="0"/>
              <a:t> 구</a:t>
            </a:r>
            <a:r>
              <a:rPr lang="ko-KR" altLang="en-US" sz="1700" dirty="0"/>
              <a:t>현</a:t>
            </a:r>
            <a:r>
              <a:rPr lang="ko-KR" altLang="en-US" sz="1700" dirty="0" smtClean="0"/>
              <a:t>횟수가 </a:t>
            </a:r>
            <a:r>
              <a:rPr lang="en-US" altLang="ko-KR" sz="1700" dirty="0" smtClean="0"/>
              <a:t>k</a:t>
            </a:r>
            <a:r>
              <a:rPr lang="ko-KR" altLang="en-US" sz="1700" dirty="0" smtClean="0"/>
              <a:t>보다 크면</a:t>
            </a:r>
            <a:r>
              <a:rPr lang="en-US" altLang="ko-KR" sz="1700" dirty="0" smtClean="0"/>
              <a:t>, </a:t>
            </a:r>
            <a:r>
              <a:rPr lang="ko-KR" altLang="en-US" sz="1700" i="1" dirty="0" smtClean="0"/>
              <a:t>사전에</a:t>
            </a:r>
            <a:r>
              <a:rPr lang="ko-KR" altLang="en-US" sz="1700" dirty="0" smtClean="0"/>
              <a:t> </a:t>
            </a:r>
            <a:r>
              <a:rPr lang="ko-KR" altLang="en-US" sz="1700" i="1" dirty="0" smtClean="0"/>
              <a:t>알고리즘을 설계하지 않았다</a:t>
            </a:r>
            <a:r>
              <a:rPr lang="ko-KR" altLang="en-US" sz="1700" dirty="0" smtClean="0"/>
              <a:t>고 판단</a:t>
            </a:r>
            <a:r>
              <a:rPr lang="en-US" altLang="ko-KR" sz="1700" dirty="0" smtClean="0"/>
              <a:t>.</a:t>
            </a:r>
          </a:p>
          <a:p>
            <a:pPr marL="1306513" lvl="3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( k = </a:t>
            </a:r>
            <a:r>
              <a:rPr lang="ko-KR" altLang="en-US" sz="1700" dirty="0" smtClean="0"/>
              <a:t>알고리즘설계 </a:t>
            </a:r>
            <a:r>
              <a:rPr lang="ko-KR" altLang="en-US" sz="1700" dirty="0"/>
              <a:t>후 </a:t>
            </a:r>
            <a:r>
              <a:rPr lang="ko-KR" altLang="en-US" sz="1700" dirty="0" smtClean="0"/>
              <a:t>구현할 때 최소 로그발생횟수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46" y="3786999"/>
            <a:ext cx="2280337" cy="13162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4177" y="518361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(k=30)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538700" y="51571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알고리즘 코드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382815" y="3451811"/>
            <a:ext cx="159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ONLINE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구현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995936" y="3439650"/>
            <a:ext cx="2372113" cy="2029074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5481" y="3628574"/>
            <a:ext cx="875106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3629923"/>
            <a:ext cx="1080120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 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dit 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 </a:t>
            </a:r>
            <a:r>
              <a:rPr lang="en-US" altLang="ko-KR" sz="1050" b="1" dirty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 smtClean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480" y="321297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ko-KR" altLang="en-US" sz="1050" b="1" dirty="0" smtClean="0"/>
              <a:t>설계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O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2527" y="322795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설계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X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6902" y="5468723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=30</a:t>
            </a:r>
            <a:endParaRPr lang="ko-KR" altLang="en-US" sz="11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83948" y="5471646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45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09718" cy="502517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sz="1200" dirty="0" smtClean="0"/>
          </a:p>
          <a:p>
            <a:pPr marL="471487" lvl="1" indent="0">
              <a:lnSpc>
                <a:spcPct val="170000"/>
              </a:lnSpc>
              <a:buNone/>
            </a:pPr>
            <a:endParaRPr lang="en-US" altLang="ko-KR" sz="300" b="1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원하지 않는 결과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에러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발생할 경우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이를 해결하는지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의도한 결과가 발생하지 않았음을 인식하고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이를 해결하기 위해 코드를 수정하면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디버깅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수행했다고 </a:t>
            </a:r>
            <a:r>
              <a:rPr lang="ko-KR" altLang="en-US" sz="1200" dirty="0" smtClean="0"/>
              <a:t>판단가능</a:t>
            </a:r>
            <a:r>
              <a:rPr lang="en-US" altLang="ko-KR" sz="1200" dirty="0" smtClean="0"/>
              <a:t>.</a:t>
            </a:r>
            <a:endParaRPr lang="en-US" altLang="ko-KR" sz="1050" kern="1200" dirty="0" smtClean="0">
              <a:latin typeface="+mn-ea"/>
              <a:ea typeface="+mn-ea"/>
              <a:cs typeface="+mn-cs"/>
            </a:endParaRPr>
          </a:p>
          <a:p>
            <a:pPr lvl="4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초보프로그래머들은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코드수정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과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재실행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을 통해 문제를 해결하며 </a:t>
            </a:r>
            <a:r>
              <a:rPr lang="ko-KR" altLang="en-US" sz="1050" kern="1200" dirty="0" err="1" smtClean="0">
                <a:latin typeface="+mn-ea"/>
                <a:ea typeface="+mn-ea"/>
                <a:cs typeface="+mn-cs"/>
              </a:rPr>
              <a:t>테스팅한다</a:t>
            </a:r>
            <a:r>
              <a:rPr lang="en-US" altLang="ko-KR" sz="1050" kern="1200" dirty="0" smtClean="0">
                <a:latin typeface="+mn-ea"/>
                <a:ea typeface="+mn-ea"/>
                <a:cs typeface="+mn-cs"/>
              </a:rPr>
              <a:t>.[2]</a:t>
            </a:r>
          </a:p>
          <a:p>
            <a:pPr lvl="2">
              <a:buFont typeface="Wingdings" pitchFamily="2" charset="2"/>
              <a:buChar char="Ø"/>
            </a:pPr>
            <a:endParaRPr lang="en-US" altLang="ko-KR" sz="400" dirty="0" smtClean="0"/>
          </a:p>
          <a:p>
            <a:pPr marL="471487" lvl="1" indent="0">
              <a:buNone/>
            </a:pPr>
            <a:endParaRPr lang="en-US" altLang="ko-KR" sz="1050" dirty="0" smtClean="0"/>
          </a:p>
          <a:p>
            <a:pPr marL="471487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/>
              <a:t>Log</a:t>
            </a:r>
          </a:p>
          <a:p>
            <a:pPr lvl="2"/>
            <a:r>
              <a:rPr lang="en-US" altLang="ko-KR" sz="1200" b="1" i="1" dirty="0">
                <a:solidFill>
                  <a:srgbClr val="002060"/>
                </a:solidFill>
              </a:rPr>
              <a:t>object </a:t>
            </a:r>
            <a:r>
              <a:rPr lang="en-US" altLang="ko-KR" sz="1200" b="1" i="1" dirty="0" smtClean="0">
                <a:solidFill>
                  <a:srgbClr val="002060"/>
                </a:solidFill>
              </a:rPr>
              <a:t>ID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  <a:endParaRPr lang="en-US" altLang="ko-KR" sz="1200" b="1" i="1" dirty="0">
              <a:solidFill>
                <a:srgbClr val="002060"/>
              </a:solidFill>
            </a:endParaRP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‘run’, ‘edit block’</a:t>
            </a: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/>
          </a:p>
          <a:p>
            <a:pPr marL="909637" lvl="2" indent="0">
              <a:buNone/>
            </a:pPr>
            <a:r>
              <a:rPr lang="en-US" altLang="ko-KR" sz="500" dirty="0" smtClean="0"/>
              <a:t> </a:t>
            </a:r>
            <a:endParaRPr lang="en-US" altLang="ko-KR" sz="1000" dirty="0"/>
          </a:p>
          <a:p>
            <a:pPr lvl="1"/>
            <a:r>
              <a:rPr lang="ko-KR" altLang="en-US" sz="1300" dirty="0"/>
              <a:t>측정 및 판단</a:t>
            </a:r>
            <a:endParaRPr lang="en-US" altLang="ko-KR" sz="1300" dirty="0"/>
          </a:p>
          <a:p>
            <a:pPr lvl="2"/>
            <a:r>
              <a:rPr lang="ko-KR" altLang="en-US" sz="1200" dirty="0" smtClean="0"/>
              <a:t>동일한 객체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블록조합을 대상으로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코드를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수정하고 재실행하는지 파악 </a:t>
            </a: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디버깅을 한번이라도 하면 이 사고력이 존재한다고 판단</a:t>
            </a:r>
            <a:endParaRPr lang="en-US" altLang="ko-KR" sz="1200" dirty="0" smtClean="0"/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/>
              <a:t>Case 1.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 smtClean="0"/>
              <a:t>]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 smtClean="0"/>
              <a:t>Case </a:t>
            </a:r>
            <a:r>
              <a:rPr lang="en-US" altLang="ko-KR" sz="1000" i="1" dirty="0"/>
              <a:t>2.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] </a:t>
            </a:r>
            <a:r>
              <a:rPr lang="en-US" altLang="ko-KR" sz="1000" i="1" dirty="0" smtClean="0"/>
              <a:t>… [</a:t>
            </a:r>
            <a:r>
              <a:rPr lang="ko-KR" altLang="en-US" sz="1000" i="1" dirty="0" smtClean="0"/>
              <a:t>수정</a:t>
            </a:r>
            <a:r>
              <a:rPr lang="en-US" altLang="ko-KR" sz="1000" i="1" dirty="0" smtClean="0"/>
              <a:t>, </a:t>
            </a:r>
            <a:r>
              <a:rPr lang="ko-KR" altLang="en-US" sz="1000" i="1" dirty="0" smtClean="0"/>
              <a:t>실행</a:t>
            </a:r>
            <a:r>
              <a:rPr lang="en-US" altLang="ko-KR" sz="1000" i="1" dirty="0" smtClean="0"/>
              <a:t>]</a:t>
            </a:r>
            <a:endParaRPr lang="en-US" altLang="ko-KR" sz="10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09347"/>
            <a:ext cx="619694" cy="560676"/>
          </a:xfrm>
          <a:prstGeom prst="rect">
            <a:avLst/>
          </a:prstGeom>
          <a:noFill/>
          <a:ln w="4445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8836" y="4537876"/>
            <a:ext cx="875106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240" y="4546719"/>
            <a:ext cx="875106" cy="1546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 …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  <a:endParaRPr lang="en-US" altLang="ko-KR" sz="1050" b="1" dirty="0">
              <a:solidFill>
                <a:srgbClr val="FF9900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88068" y="4540806"/>
            <a:ext cx="763450" cy="57606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71636" y="5517232"/>
            <a:ext cx="763450" cy="41254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424664" y="4542261"/>
            <a:ext cx="763450" cy="76890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7" y="3212976"/>
            <a:ext cx="1508489" cy="953418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61" y="3263048"/>
            <a:ext cx="1673162" cy="860100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4664" y="4293096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1.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0154" y="4316112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2.</a:t>
            </a:r>
            <a:endParaRPr lang="ko-KR" altLang="en-US" sz="1200" dirty="0"/>
          </a:p>
        </p:txBody>
      </p:sp>
      <p:cxnSp>
        <p:nvCxnSpPr>
          <p:cNvPr id="9" name="구부러진 연결선 8"/>
          <p:cNvCxnSpPr>
            <a:stCxn id="153602" idx="3"/>
            <a:endCxn id="153603" idx="1"/>
          </p:cNvCxnSpPr>
          <p:nvPr/>
        </p:nvCxnSpPr>
        <p:spPr bwMode="auto">
          <a:xfrm>
            <a:off x="6394856" y="3689685"/>
            <a:ext cx="452705" cy="34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ED9F1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927681" y="3246387"/>
            <a:ext cx="635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Case 2.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3087" y="4542261"/>
            <a:ext cx="12231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과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추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가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7343" y="4546719"/>
            <a:ext cx="1367145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  …</a:t>
            </a:r>
          </a:p>
          <a:p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현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7" grpId="0"/>
      <p:bldP spid="23" grpId="0"/>
      <p:bldP spid="25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최종적으로 어떤 걸 보여주고 싶은 거야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Input : user</a:t>
            </a:r>
          </a:p>
          <a:p>
            <a:pPr lvl="1"/>
            <a:r>
              <a:rPr lang="en-US" altLang="ko-KR" dirty="0"/>
              <a:t>Output: user</a:t>
            </a:r>
            <a:r>
              <a:rPr lang="ko-KR" altLang="en-US" dirty="0"/>
              <a:t>의 각 강의에서의 성취도</a:t>
            </a:r>
            <a:endParaRPr lang="en-US" altLang="ko-KR" dirty="0"/>
          </a:p>
          <a:p>
            <a:pPr lvl="2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랭크</a:t>
            </a:r>
            <a:r>
              <a:rPr lang="en-US" altLang="ko-KR" dirty="0"/>
              <a:t>, </a:t>
            </a:r>
            <a:r>
              <a:rPr lang="ko-KR" altLang="en-US" strike="sngStrike" dirty="0"/>
              <a:t>시간 분포  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en-US" altLang="ko-KR" b="0" dirty="0" smtClean="0"/>
          </a:p>
          <a:p>
            <a:r>
              <a:rPr lang="ko-KR" altLang="en-US" dirty="0" smtClean="0"/>
              <a:t>각 강의에 클러스터링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클러스터 센터 위치 차이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랭킹 변경 추세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strike="sngStrike" dirty="0"/>
              <a:t>사용자의 시간</a:t>
            </a:r>
            <a:r>
              <a:rPr lang="en-US" altLang="ko-KR" strike="sngStrike" dirty="0"/>
              <a:t>+</a:t>
            </a:r>
            <a:r>
              <a:rPr lang="ko-KR" altLang="en-US" strike="sngStrike" dirty="0"/>
              <a:t>이벤트 분포 종합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한 강의에서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pPr lvl="1"/>
            <a:r>
              <a:rPr lang="en-US" altLang="ko-KR" strike="sngStrike" dirty="0"/>
              <a:t>//</a:t>
            </a:r>
            <a:r>
              <a:rPr lang="ko-KR" altLang="en-US" strike="sngStrike" dirty="0"/>
              <a:t>전체적으로 봤을 때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85586"/>
            <a:ext cx="69151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871180"/>
            <a:ext cx="8364117" cy="511563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" y="1161047"/>
            <a:ext cx="7400177" cy="453590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49" y="2045710"/>
            <a:ext cx="7339235" cy="453118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744040"/>
            <a:ext cx="8001000" cy="41874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" y="3452429"/>
            <a:ext cx="1860642" cy="1464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01" y="2874005"/>
            <a:ext cx="3185977" cy="2621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55" y="3016196"/>
            <a:ext cx="3581446" cy="233727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4-8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4" y="3313221"/>
            <a:ext cx="4265744" cy="2523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4" y="3203152"/>
            <a:ext cx="4117398" cy="274317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</a:t>
            </a:r>
            <a:r>
              <a:rPr lang="en-US" altLang="ko-KR" dirty="0"/>
              <a:t>: </a:t>
            </a:r>
            <a:r>
              <a:rPr lang="en-US" altLang="ko-KR" dirty="0" smtClean="0"/>
              <a:t>Entry </a:t>
            </a:r>
            <a:r>
              <a:rPr lang="en-US" altLang="ko-KR" dirty="0"/>
              <a:t>log </a:t>
            </a:r>
            <a:r>
              <a:rPr lang="en-US" altLang="ko-KR" dirty="0" smtClean="0"/>
              <a:t>dataset, user id</a:t>
            </a:r>
            <a:endParaRPr lang="en-US" altLang="ko-KR" dirty="0"/>
          </a:p>
          <a:p>
            <a:r>
              <a:rPr lang="en-US" altLang="ko-KR" dirty="0"/>
              <a:t>Output: user</a:t>
            </a:r>
            <a:r>
              <a:rPr lang="ko-KR" altLang="en-US" dirty="0"/>
              <a:t>의 각 </a:t>
            </a:r>
            <a:r>
              <a:rPr lang="ko-KR" altLang="en-US" dirty="0" smtClean="0"/>
              <a:t>강의에서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성취도</a:t>
            </a:r>
            <a:endParaRPr lang="en-US" altLang="ko-KR" dirty="0"/>
          </a:p>
          <a:p>
            <a:pPr lvl="1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</a:t>
            </a:r>
            <a:r>
              <a:rPr lang="ko-KR" altLang="en-US" dirty="0" smtClean="0"/>
              <a:t>등급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06" y="3649741"/>
            <a:ext cx="2293971" cy="126516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54" y="3386742"/>
            <a:ext cx="4073777" cy="27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6738" y="1340768"/>
            <a:ext cx="8001000" cy="4679032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0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측정방법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컴퓨팅사고력에 대한 개념블록 사용여부 파악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판단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개념블록을 포함하면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컴퓨팅사고력이 충분하다고 판단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하나만 포함할 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해당 컴퓨팅사고력에 대해 이해한다고 판단</a:t>
            </a:r>
            <a:endParaRPr lang="ko-KR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5682059"/>
            <a:ext cx="534142" cy="18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07422"/>
            <a:ext cx="1212393" cy="29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52" y="5661248"/>
            <a:ext cx="860177" cy="22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44309"/>
            <a:ext cx="1682949" cy="28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3432"/>
          <a:stretch/>
        </p:blipFill>
        <p:spPr bwMode="auto">
          <a:xfrm>
            <a:off x="3306149" y="6042454"/>
            <a:ext cx="880811" cy="48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5198667"/>
            <a:ext cx="1365277" cy="3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4412687"/>
            <a:ext cx="1339980" cy="3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2531856"/>
            <a:ext cx="1182100" cy="36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28" y="3386798"/>
            <a:ext cx="1219559" cy="2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68" y="3088888"/>
            <a:ext cx="921444" cy="29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1584"/>
              </p:ext>
            </p:extLst>
          </p:nvPr>
        </p:nvGraphicFramePr>
        <p:xfrm>
          <a:off x="282761" y="2132856"/>
          <a:ext cx="8568953" cy="43982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컴퓨팅사고력</a:t>
                      </a:r>
                      <a:endParaRPr lang="ko-KR" altLang="en-US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개념블록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블록 정보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병렬화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Event block : ‘</a:t>
                      </a:r>
                      <a:r>
                        <a:rPr lang="en-US" altLang="ko-KR" sz="1100" dirty="0" err="1" smtClean="0"/>
                        <a:t>when_run_button_click</a:t>
                      </a:r>
                      <a:r>
                        <a:rPr lang="en-US" altLang="ko-KR" sz="1100" dirty="0" smtClean="0"/>
                        <a:t>', ‘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‘</a:t>
                      </a:r>
                      <a:r>
                        <a:rPr lang="en-US" altLang="ko-KR" sz="1100" dirty="0" err="1" smtClean="0"/>
                        <a:t>when_message_cast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동기화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기다리기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멈추기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Wait block : '</a:t>
                      </a:r>
                      <a:r>
                        <a:rPr lang="en-US" altLang="ko-KR" sz="1100" dirty="0" err="1" smtClean="0"/>
                        <a:t>wait_second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wait_until_true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Stop block : '</a:t>
                      </a:r>
                      <a:r>
                        <a:rPr lang="en-US" altLang="ko-KR" sz="1100" dirty="0" err="1" smtClean="0"/>
                        <a:t>stop_object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restart_project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 : </a:t>
                      </a:r>
                      <a:r>
                        <a:rPr lang="en-US" altLang="ko-KR" sz="1100" dirty="0" err="1" smtClean="0"/>
                        <a:t>message_cast</a:t>
                      </a:r>
                      <a:r>
                        <a:rPr lang="en-US" altLang="ko-KR" sz="1100" dirty="0" smtClean="0"/>
                        <a:t>‘, </a:t>
                      </a:r>
                      <a:r>
                        <a:rPr lang="en-US" altLang="ko-KR" sz="1100" dirty="0" err="1" smtClean="0"/>
                        <a:t>message_cast_wait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추상화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및 문제분해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객체개수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이상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함수 정의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복사</a:t>
                      </a:r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Function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function_general</a:t>
                      </a:r>
                      <a:r>
                        <a:rPr lang="en-US" altLang="ko-KR" sz="1100" dirty="0" smtClean="0"/>
                        <a:t>'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Clone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'when_clone_start','</a:t>
                      </a:r>
                      <a:r>
                        <a:rPr lang="en-US" altLang="ko-KR" sz="1100" dirty="0" err="1" smtClean="0"/>
                        <a:t>create_clone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이벤트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</a:t>
                      </a:r>
                      <a:r>
                        <a:rPr lang="ko-KR" altLang="en-US" sz="1200" baseline="0" dirty="0" smtClean="0"/>
                        <a:t>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소리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‘when_run_button_click',’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Sound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get_sounds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sound_volume_change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자료표현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모양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변수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리스트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Sprite shape block :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en-US" altLang="ko-KR" sz="1100" dirty="0" smtClean="0"/>
                        <a:t>hide','</a:t>
                      </a:r>
                      <a:r>
                        <a:rPr lang="en-US" altLang="ko-KR" sz="1100" dirty="0" err="1" smtClean="0"/>
                        <a:t>add_effect_amount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Variable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get_variable</a:t>
                      </a:r>
                      <a:r>
                        <a:rPr lang="en-US" altLang="ko-KR" sz="1100" dirty="0" smtClean="0"/>
                        <a:t>',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List operation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add_value_to_list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논리적사고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및 조건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조건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연산블록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conditional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'_if', '</a:t>
                      </a:r>
                      <a:r>
                        <a:rPr lang="en-US" altLang="ko-KR" sz="1100" dirty="0" err="1" smtClean="0"/>
                        <a:t>if_else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Logic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</a:t>
                      </a:r>
                      <a:r>
                        <a:rPr lang="en-US" altLang="ko-KR" sz="1100" dirty="0" err="1" smtClean="0"/>
                        <a:t>boolean_and</a:t>
                      </a:r>
                      <a:r>
                        <a:rPr lang="en-US" altLang="ko-KR" sz="1100" dirty="0" smtClean="0"/>
                        <a:t>’, ‘</a:t>
                      </a:r>
                      <a:r>
                        <a:rPr lang="en-US" altLang="ko-KR" sz="1100" dirty="0" err="1" smtClean="0"/>
                        <a:t>boolean_or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순차와 반복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반복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Repeat block :'repeat_basic','repeat_</a:t>
                      </a:r>
                      <a:r>
                        <a:rPr lang="en-US" altLang="ko-KR" sz="1100" dirty="0" err="1" smtClean="0"/>
                        <a:t>inf</a:t>
                      </a:r>
                      <a:r>
                        <a:rPr lang="en-US" altLang="ko-KR" sz="1100" dirty="0" smtClean="0"/>
                        <a:t>','</a:t>
                      </a:r>
                      <a:r>
                        <a:rPr lang="en-US" altLang="ko-KR" sz="1100" dirty="0" err="1" smtClean="0"/>
                        <a:t>repeat_while_true</a:t>
                      </a:r>
                      <a:r>
                        <a:rPr lang="en-US" altLang="ko-KR" sz="1100" dirty="0" smtClean="0"/>
                        <a:t>’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45722" cy="444910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점진적인 개발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추가적인 구현을 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새로운 객체나 변수 등을 </a:t>
            </a:r>
            <a:r>
              <a:rPr lang="ko-KR" altLang="en-US" sz="1200" dirty="0"/>
              <a:t>추가할 때 발생하는 로그를 분석하면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사고력 판단가능</a:t>
            </a:r>
            <a:r>
              <a:rPr lang="en-US" altLang="ko-KR" sz="1200" dirty="0" smtClean="0"/>
              <a:t>.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000" dirty="0" smtClean="0"/>
          </a:p>
          <a:p>
            <a:pPr marL="909637" lvl="2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 smtClean="0"/>
              <a:t>Log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object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’, ‘add </a:t>
            </a:r>
            <a:r>
              <a:rPr lang="en-US" altLang="ko-KR" b="1" i="1" dirty="0">
                <a:solidFill>
                  <a:srgbClr val="002060"/>
                </a:solidFill>
              </a:rPr>
              <a:t>sprite’, </a:t>
            </a:r>
            <a:r>
              <a:rPr lang="en-US" altLang="ko-KR" b="1" i="1" dirty="0" smtClean="0">
                <a:solidFill>
                  <a:srgbClr val="002060"/>
                </a:solidFill>
              </a:rPr>
              <a:t/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‘add </a:t>
            </a:r>
            <a:r>
              <a:rPr lang="en-US" altLang="ko-KR" b="1" i="1" dirty="0">
                <a:solidFill>
                  <a:srgbClr val="002060"/>
                </a:solidFill>
              </a:rPr>
              <a:t>variable’, ‘add list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</a:t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sound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 …</a:t>
            </a:r>
            <a:endParaRPr lang="en-US" altLang="ko-KR" dirty="0"/>
          </a:p>
          <a:p>
            <a:pPr lvl="2"/>
            <a:endParaRPr lang="en-US" altLang="ko-KR" sz="1200" b="1" dirty="0" smtClean="0"/>
          </a:p>
          <a:p>
            <a:pPr lvl="2"/>
            <a:endParaRPr lang="en-US" altLang="ko-KR" sz="1200" b="1" dirty="0"/>
          </a:p>
          <a:p>
            <a:pPr lvl="2"/>
            <a:endParaRPr lang="en-US" altLang="ko-KR" sz="1200" b="1" dirty="0" smtClean="0"/>
          </a:p>
          <a:p>
            <a:pPr lvl="1"/>
            <a:r>
              <a:rPr lang="ko-KR" altLang="en-US" sz="1300" dirty="0" smtClean="0"/>
              <a:t>측정 및 판단</a:t>
            </a:r>
            <a:endParaRPr lang="en-US" altLang="ko-KR" sz="1300" dirty="0" smtClean="0"/>
          </a:p>
          <a:p>
            <a:pPr lvl="2"/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소리</a:t>
            </a:r>
            <a:r>
              <a:rPr lang="en-US" altLang="ko-KR" sz="1200" dirty="0" smtClean="0"/>
              <a:t>’ </a:t>
            </a:r>
            <a:r>
              <a:rPr lang="ko-KR" altLang="en-US" sz="1200" dirty="0"/>
              <a:t>추가여부 </a:t>
            </a:r>
            <a:r>
              <a:rPr lang="ko-KR" altLang="en-US" sz="1200" dirty="0" smtClean="0"/>
              <a:t>분</a:t>
            </a:r>
            <a:r>
              <a:rPr lang="ko-KR" altLang="en-US" sz="1200" dirty="0"/>
              <a:t>석</a:t>
            </a:r>
            <a:endParaRPr lang="en-US" altLang="ko-KR" sz="1200" dirty="0"/>
          </a:p>
          <a:p>
            <a:pPr lvl="2"/>
            <a:r>
              <a:rPr lang="ko-KR" altLang="en-US" sz="1200" dirty="0" smtClean="0"/>
              <a:t>하나 이상 추가적으로 구현하면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사고력이 충분하다고 판단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7" y="3038980"/>
            <a:ext cx="3318914" cy="188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086650" y="4922440"/>
            <a:ext cx="263847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/>
              <a:t>강의에서 제공되는 기본화면</a:t>
            </a:r>
            <a:endParaRPr lang="en-US" altLang="ko-KR" sz="1300" b="1" dirty="0" smtClean="0"/>
          </a:p>
          <a:p>
            <a:pPr algn="ctr"/>
            <a:r>
              <a:rPr lang="en-US" altLang="ko-KR" sz="1200" i="1" dirty="0" smtClean="0"/>
              <a:t>( </a:t>
            </a:r>
            <a:r>
              <a:rPr lang="ko-KR" altLang="en-US" sz="1200" i="1" dirty="0" smtClean="0"/>
              <a:t>객체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배경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변수 등 사전포함 </a:t>
            </a:r>
            <a:r>
              <a:rPr lang="en-US" altLang="ko-KR" sz="1200" i="1" dirty="0" smtClean="0"/>
              <a:t>)</a:t>
            </a:r>
            <a:endParaRPr lang="ko-KR" alt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98349" y="3241938"/>
            <a:ext cx="875106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edit </a:t>
            </a:r>
            <a:r>
              <a:rPr lang="en-US" altLang="ko-KR" sz="1050" b="1" dirty="0"/>
              <a:t>block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0033CC"/>
                </a:solidFill>
              </a:rPr>
              <a:t>a</a:t>
            </a:r>
            <a:r>
              <a:rPr lang="en-US" altLang="ko-KR" sz="1050" b="1" dirty="0" smtClean="0">
                <a:solidFill>
                  <a:srgbClr val="0033CC"/>
                </a:solidFill>
              </a:rPr>
              <a:t>dd object</a:t>
            </a:r>
            <a:endParaRPr lang="en-US" altLang="ko-KR" sz="1050" b="1" dirty="0">
              <a:solidFill>
                <a:srgbClr val="0033CC"/>
              </a:solidFill>
            </a:endParaRPr>
          </a:p>
          <a:p>
            <a:r>
              <a:rPr lang="en-US" altLang="ko-KR" sz="1050" b="1" dirty="0" smtClean="0"/>
              <a:t>edit block</a:t>
            </a:r>
            <a:endParaRPr lang="en-US" altLang="ko-KR" sz="1050" b="1" dirty="0"/>
          </a:p>
          <a:p>
            <a:r>
              <a:rPr lang="en-US" altLang="ko-KR" sz="1050" b="1" dirty="0" smtClean="0"/>
              <a:t> </a:t>
            </a:r>
            <a:r>
              <a:rPr lang="en-US" altLang="ko-KR" sz="1050" b="1" dirty="0"/>
              <a:t>…</a:t>
            </a:r>
          </a:p>
          <a:p>
            <a:r>
              <a:rPr lang="en-US" altLang="ko-KR" sz="1050" b="1" dirty="0" smtClean="0">
                <a:solidFill>
                  <a:srgbClr val="0033CC"/>
                </a:solidFill>
              </a:rPr>
              <a:t>add</a:t>
            </a:r>
            <a:r>
              <a:rPr lang="en-US" altLang="ko-KR" sz="1050" b="1" dirty="0" smtClean="0">
                <a:solidFill>
                  <a:srgbClr val="9900CC"/>
                </a:solidFill>
              </a:rPr>
              <a:t> </a:t>
            </a:r>
            <a:r>
              <a:rPr lang="en-US" altLang="ko-KR" sz="1050" b="1" dirty="0">
                <a:solidFill>
                  <a:srgbClr val="0033CC"/>
                </a:solidFill>
              </a:rPr>
              <a:t>sprite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/>
              <a:t>edit block</a:t>
            </a:r>
          </a:p>
          <a:p>
            <a:r>
              <a:rPr lang="en-US" altLang="ko-KR" sz="1050" b="1" dirty="0"/>
              <a:t>…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5024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여름 엔트리 로그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데이터가 </a:t>
            </a:r>
            <a:r>
              <a:rPr lang="en-US" altLang="ko-KR" dirty="0" smtClean="0"/>
              <a:t>start, edit, finish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관점으로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13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 주간 시작 날</a:t>
            </a:r>
            <a:r>
              <a:rPr lang="en-US" altLang="ko-KR" dirty="0" smtClean="0"/>
              <a:t>)</a:t>
            </a:r>
            <a:r>
              <a:rPr lang="ko-KR" altLang="en-US" dirty="0" smtClean="0"/>
              <a:t> 동안 생긴 로그 데이터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번째 강좌를 제외한 나머지 강좌는 제외 </a:t>
            </a:r>
            <a:r>
              <a:rPr lang="en-US" altLang="ko-KR" dirty="0" smtClean="0"/>
              <a:t>(:4-x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“run”</a:t>
            </a:r>
            <a:r>
              <a:rPr lang="ko-KR" altLang="en-US" dirty="0" smtClean="0"/>
              <a:t>만 필요하거나 블록이 다양하지 못함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#user / </a:t>
            </a:r>
            <a:r>
              <a:rPr lang="en-US" altLang="ko-KR" dirty="0"/>
              <a:t>#(user, lecture) </a:t>
            </a:r>
            <a:r>
              <a:rPr lang="en-US" altLang="ko-KR" dirty="0" smtClean="0"/>
              <a:t>: 100 / 624 </a:t>
            </a:r>
          </a:p>
          <a:p>
            <a:pPr lvl="2"/>
            <a:r>
              <a:rPr lang="ko-KR" altLang="en-US" dirty="0"/>
              <a:t>이전 </a:t>
            </a:r>
            <a:r>
              <a:rPr lang="en-US" altLang="ko-KR" dirty="0" smtClean="0"/>
              <a:t>dataset: 8053 / 70270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68341"/>
              </p:ext>
            </p:extLst>
          </p:nvPr>
        </p:nvGraphicFramePr>
        <p:xfrm>
          <a:off x="431735" y="5219699"/>
          <a:ext cx="8278942" cy="148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900610133"/>
                    </a:ext>
                  </a:extLst>
                </a:gridCol>
                <a:gridCol w="1005650">
                  <a:extLst>
                    <a:ext uri="{9D8B030D-6E8A-4147-A177-3AD203B41FA5}">
                      <a16:colId xmlns:a16="http://schemas.microsoft.com/office/drawing/2014/main" val="3550488805"/>
                    </a:ext>
                  </a:extLst>
                </a:gridCol>
                <a:gridCol w="634302">
                  <a:extLst>
                    <a:ext uri="{9D8B030D-6E8A-4147-A177-3AD203B41FA5}">
                      <a16:colId xmlns:a16="http://schemas.microsoft.com/office/drawing/2014/main" val="560047940"/>
                    </a:ext>
                  </a:extLst>
                </a:gridCol>
                <a:gridCol w="1199452">
                  <a:extLst>
                    <a:ext uri="{9D8B030D-6E8A-4147-A177-3AD203B41FA5}">
                      <a16:colId xmlns:a16="http://schemas.microsoft.com/office/drawing/2014/main" val="3476269179"/>
                    </a:ext>
                  </a:extLst>
                </a:gridCol>
                <a:gridCol w="1123125">
                  <a:extLst>
                    <a:ext uri="{9D8B030D-6E8A-4147-A177-3AD203B41FA5}">
                      <a16:colId xmlns:a16="http://schemas.microsoft.com/office/drawing/2014/main" val="467329598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154401377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4031542401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60969419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485175997"/>
                    </a:ext>
                  </a:extLst>
                </a:gridCol>
              </a:tblGrid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lecture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+repeat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1~5s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5~10</a:t>
                      </a:r>
                      <a:r>
                        <a:rPr lang="en-US" altLang="ko-KR" baseline="0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10~30s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30s~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6054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9094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96789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2679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22157" y="4884924"/>
            <a:ext cx="282619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전처리과정을 거친 데이터 포맷 예제</a:t>
            </a:r>
          </a:p>
        </p:txBody>
      </p:sp>
    </p:spTree>
    <p:extLst>
      <p:ext uri="{BB962C8B-B14F-4D97-AF65-F5344CB8AC3E}">
        <p14:creationId xmlns:p14="http://schemas.microsoft.com/office/powerpoint/2010/main" val="20203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/>
              <a:t>(#normal, #repeat, #</a:t>
            </a:r>
            <a:r>
              <a:rPr lang="en-US" altLang="ko-KR" dirty="0" smtClean="0"/>
              <a:t>if)</a:t>
            </a:r>
            <a:r>
              <a:rPr lang="ko-KR" altLang="en-US" dirty="0" smtClean="0"/>
              <a:t>으로 표현되는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공간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point </a:t>
            </a:r>
            <a:r>
              <a:rPr lang="en-US" altLang="ko-KR" dirty="0"/>
              <a:t>= user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endParaRPr lang="en-US" altLang="ko-KR" dirty="0"/>
          </a:p>
          <a:p>
            <a:pPr lvl="1"/>
            <a:r>
              <a:rPr lang="en-US" altLang="ko-KR" dirty="0" smtClean="0"/>
              <a:t>Outlier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퍼센트의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제외하고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파란색에 </a:t>
            </a:r>
            <a:r>
              <a:rPr lang="ko-KR" altLang="en-US" dirty="0"/>
              <a:t>가까운 </a:t>
            </a:r>
            <a:r>
              <a:rPr lang="en-US" altLang="ko-KR" dirty="0"/>
              <a:t>cluster = </a:t>
            </a:r>
            <a:r>
              <a:rPr lang="ko-KR" altLang="en-US" dirty="0"/>
              <a:t>잘하는 </a:t>
            </a:r>
            <a:r>
              <a:rPr lang="en-US" altLang="ko-KR" dirty="0"/>
              <a:t>user</a:t>
            </a:r>
            <a:r>
              <a:rPr lang="ko-KR" altLang="en-US" dirty="0"/>
              <a:t> 그룹 </a:t>
            </a:r>
            <a:r>
              <a:rPr lang="en-US" altLang="ko-KR" dirty="0"/>
              <a:t>(Rank 1)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4" y="4242926"/>
            <a:ext cx="2861731" cy="2030466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84" y="4169583"/>
            <a:ext cx="3127722" cy="2054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907" y="4610100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7805" y="4669482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12552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3" y="2806448"/>
            <a:ext cx="3912780" cy="28717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4-5</a:t>
            </a:r>
          </a:p>
          <a:p>
            <a:pPr lvl="1"/>
            <a:r>
              <a:rPr lang="en-US" altLang="ko-KR" dirty="0"/>
              <a:t>Data space : (0,0,0</a:t>
            </a:r>
            <a:r>
              <a:rPr lang="en-US" altLang="ko-KR" dirty="0" smtClean="0"/>
              <a:t>)~(25,15,0)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“IF” </a:t>
            </a:r>
            <a:r>
              <a:rPr lang="ko-KR" altLang="en-US" dirty="0" smtClean="0"/>
              <a:t>블록이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문제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59" y="2918324"/>
            <a:ext cx="4090247" cy="2298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959" y="2707067"/>
            <a:ext cx="4121747" cy="292526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15982402">
            <a:off x="538047" y="4518051"/>
            <a:ext cx="510563" cy="2579928"/>
            <a:chOff x="288792" y="4119083"/>
            <a:chExt cx="510563" cy="1762125"/>
          </a:xfrm>
        </p:grpSpPr>
        <p:sp>
          <p:nvSpPr>
            <p:cNvPr id="11" name="아래쪽 화살표 10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2263168" y="2601695"/>
            <a:ext cx="2345389" cy="360320"/>
            <a:chOff x="861246" y="5082203"/>
            <a:chExt cx="2345389" cy="246104"/>
          </a:xfrm>
        </p:grpSpPr>
        <p:sp>
          <p:nvSpPr>
            <p:cNvPr id="14" name="아래쪽 화살표 13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4875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6" y="2918089"/>
            <a:ext cx="4081430" cy="26848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4-7</a:t>
            </a:r>
          </a:p>
          <a:p>
            <a:pPr lvl="1"/>
            <a:r>
              <a:rPr lang="en-US" altLang="ko-KR" dirty="0" smtClean="0"/>
              <a:t>Data space : (0,0,0)~(17,11,10)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5" y="2766008"/>
            <a:ext cx="3850540" cy="27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78" y="2859726"/>
            <a:ext cx="3878477" cy="2743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5982402">
            <a:off x="649761" y="4397199"/>
            <a:ext cx="510563" cy="2579928"/>
            <a:chOff x="288792" y="4119083"/>
            <a:chExt cx="510563" cy="1762125"/>
          </a:xfrm>
        </p:grpSpPr>
        <p:sp>
          <p:nvSpPr>
            <p:cNvPr id="8" name="아래쪽 화살표 7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2717782" y="2635204"/>
            <a:ext cx="2345389" cy="360320"/>
            <a:chOff x="861246" y="5082203"/>
            <a:chExt cx="2345389" cy="246104"/>
          </a:xfrm>
        </p:grpSpPr>
        <p:sp>
          <p:nvSpPr>
            <p:cNvPr id="11" name="아래쪽 화살표 10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34905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1" y="2831189"/>
            <a:ext cx="4259614" cy="27983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4-9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)~(23,10,14)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6" y="2749740"/>
            <a:ext cx="4066355" cy="2879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27" y="2744639"/>
            <a:ext cx="4094471" cy="29051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810868" y="5083099"/>
            <a:ext cx="525573" cy="1370624"/>
            <a:chOff x="273782" y="4693803"/>
            <a:chExt cx="525573" cy="936154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563872" y="256958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16635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9" y="2975999"/>
            <a:ext cx="4044584" cy="2609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</a:t>
            </a:r>
            <a:r>
              <a:rPr lang="en-US" altLang="ko-KR" dirty="0" smtClean="0"/>
              <a:t>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4-10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)~(43,15,30)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어려운 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4609"/>
          <a:stretch/>
        </p:blipFill>
        <p:spPr>
          <a:xfrm>
            <a:off x="4542221" y="2930288"/>
            <a:ext cx="4029485" cy="26552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589" y="2985228"/>
            <a:ext cx="4156117" cy="2675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472915" y="4948972"/>
            <a:ext cx="510563" cy="1601932"/>
            <a:chOff x="288792" y="4119083"/>
            <a:chExt cx="51056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626661" y="275523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101104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1979</TotalTime>
  <Words>1708</Words>
  <Application>Microsoft Office PowerPoint</Application>
  <PresentationFormat>화면 슬라이드 쇼(4:3)</PresentationFormat>
  <Paragraphs>537</Paragraphs>
  <Slides>31</Slides>
  <Notes>8</Notes>
  <HiddenSlides>17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HY헤드라인M</vt:lpstr>
      <vt:lpstr>NanumBarunGothic</vt:lpstr>
      <vt:lpstr>NanumSquare</vt:lpstr>
      <vt:lpstr>굴림</vt:lpstr>
      <vt:lpstr>맑은 고딕</vt:lpstr>
      <vt:lpstr>바탕체</vt:lpstr>
      <vt:lpstr>Arial</vt:lpstr>
      <vt:lpstr>Cambria Math</vt:lpstr>
      <vt:lpstr>Tahoma</vt:lpstr>
      <vt:lpstr>Times New Roman</vt:lpstr>
      <vt:lpstr>Wingdings</vt:lpstr>
      <vt:lpstr>KAIST DB</vt:lpstr>
      <vt:lpstr>2016 코딩주간 로그분석</vt:lpstr>
      <vt:lpstr>목차</vt:lpstr>
      <vt:lpstr>Goal</vt:lpstr>
      <vt:lpstr>Pre-processing</vt:lpstr>
      <vt:lpstr>Clustering</vt:lpstr>
      <vt:lpstr>Clustering result</vt:lpstr>
      <vt:lpstr>Clustering result (cont’d)</vt:lpstr>
      <vt:lpstr>Clustering result (cont’d)</vt:lpstr>
      <vt:lpstr>Clustering result (cont’d)</vt:lpstr>
      <vt:lpstr>Clustering result (cont’d)</vt:lpstr>
      <vt:lpstr>Ranking plot</vt:lpstr>
      <vt:lpstr>Ranking plot (cont’d)</vt:lpstr>
      <vt:lpstr>Time interval between actions - 2016</vt:lpstr>
      <vt:lpstr>Time interval between actions - 2015</vt:lpstr>
      <vt:lpstr>알고리즘과 절차</vt:lpstr>
      <vt:lpstr>컴퓨팅 사고능력</vt:lpstr>
      <vt:lpstr>순차,반복,조건</vt:lpstr>
      <vt:lpstr>테스팅과 디버깅</vt:lpstr>
      <vt:lpstr>Appendix</vt:lpstr>
      <vt:lpstr>Handling cold start problem</vt:lpstr>
      <vt:lpstr>컴퓨팅사고력요소 별 평가</vt:lpstr>
      <vt:lpstr>컴퓨팅사고력요소 별 평가 (cont.)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Clustering result (cont’d)</vt:lpstr>
      <vt:lpstr>컴퓨팅사고력요소 별 평가 (cont.)</vt:lpstr>
      <vt:lpstr>컴퓨팅사고력요소 별 평가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Dongjin</dc:creator>
  <cp:lastModifiedBy>Dongjin</cp:lastModifiedBy>
  <cp:revision>104</cp:revision>
  <dcterms:created xsi:type="dcterms:W3CDTF">2016-04-11T10:45:30Z</dcterms:created>
  <dcterms:modified xsi:type="dcterms:W3CDTF">2016-07-04T04:50:42Z</dcterms:modified>
</cp:coreProperties>
</file>