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80" r:id="rId3"/>
    <p:sldId id="273" r:id="rId4"/>
    <p:sldId id="275" r:id="rId5"/>
    <p:sldId id="299" r:id="rId6"/>
    <p:sldId id="274" r:id="rId7"/>
    <p:sldId id="276" r:id="rId8"/>
    <p:sldId id="277" r:id="rId9"/>
    <p:sldId id="272" r:id="rId10"/>
    <p:sldId id="278" r:id="rId11"/>
    <p:sldId id="298" r:id="rId12"/>
    <p:sldId id="297" r:id="rId13"/>
    <p:sldId id="300" r:id="rId14"/>
    <p:sldId id="270" r:id="rId15"/>
    <p:sldId id="290" r:id="rId16"/>
    <p:sldId id="295" r:id="rId17"/>
    <p:sldId id="296" r:id="rId18"/>
    <p:sldId id="292" r:id="rId19"/>
    <p:sldId id="287" r:id="rId20"/>
    <p:sldId id="289" r:id="rId21"/>
    <p:sldId id="291" r:id="rId22"/>
    <p:sldId id="294" r:id="rId23"/>
    <p:sldId id="293" r:id="rId24"/>
    <p:sldId id="281" r:id="rId25"/>
    <p:sldId id="283" r:id="rId26"/>
    <p:sldId id="285" r:id="rId27"/>
    <p:sldId id="265" r:id="rId28"/>
    <p:sldId id="269" r:id="rId29"/>
    <p:sldId id="266" r:id="rId30"/>
    <p:sldId id="264" r:id="rId31"/>
    <p:sldId id="271" r:id="rId32"/>
    <p:sldId id="279" r:id="rId33"/>
    <p:sldId id="288" r:id="rId34"/>
    <p:sldId id="286" r:id="rId35"/>
    <p:sldId id="28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256"/>
            <p14:sldId id="280"/>
          </p14:sldIdLst>
        </p14:section>
        <p14:section name="제목 없는 구역" id="{1EE062A7-1072-4735-AAE3-AF11514B8753}">
          <p14:sldIdLst>
            <p14:sldId id="273"/>
            <p14:sldId id="275"/>
            <p14:sldId id="299"/>
          </p14:sldIdLst>
        </p14:section>
        <p14:section name="제목 없는 구역" id="{7D76E697-04A9-4EC4-842A-260F31BC1CC8}">
          <p14:sldIdLst>
            <p14:sldId id="274"/>
            <p14:sldId id="276"/>
            <p14:sldId id="277"/>
            <p14:sldId id="272"/>
            <p14:sldId id="278"/>
            <p14:sldId id="298"/>
            <p14:sldId id="297"/>
            <p14:sldId id="300"/>
          </p14:sldIdLst>
        </p14:section>
        <p14:section name="제목 없는 구역" id="{01B996F3-1FA0-46CD-827F-62FC7CD79008}">
          <p14:sldIdLst>
            <p14:sldId id="270"/>
            <p14:sldId id="290"/>
            <p14:sldId id="295"/>
            <p14:sldId id="296"/>
            <p14:sldId id="292"/>
            <p14:sldId id="287"/>
            <p14:sldId id="289"/>
          </p14:sldIdLst>
        </p14:section>
        <p14:section name="제목 없는 구역" id="{390D57A8-5AD9-4590-8A0C-56882CCC68FB}">
          <p14:sldIdLst>
            <p14:sldId id="291"/>
            <p14:sldId id="294"/>
            <p14:sldId id="293"/>
          </p14:sldIdLst>
        </p14:section>
        <p14:section name="제목 없는 구역" id="{493D2AAA-D54E-46B7-ABE9-53F977060D3B}">
          <p14:sldIdLst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4465" autoAdjust="0"/>
  </p:normalViewPr>
  <p:slideViewPr>
    <p:cSldViewPr snapToGrid="0">
      <p:cViewPr>
        <p:scale>
          <a:sx n="100" d="100"/>
          <a:sy n="100" d="100"/>
        </p:scale>
        <p:origin x="97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 데이터가 </a:t>
            </a:r>
            <a:r>
              <a:rPr lang="en-US" altLang="ko-KR" dirty="0" smtClean="0"/>
              <a:t>start, edit, finish</a:t>
            </a:r>
            <a:r>
              <a:rPr lang="ko-KR" altLang="en-US" dirty="0" smtClean="0"/>
              <a:t>의 액션 관점으로 표현</a:t>
            </a:r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로그는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관점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4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2016 </a:t>
            </a:r>
            <a:r>
              <a:rPr lang="ko-KR" altLang="en-US" dirty="0" err="1" smtClean="0"/>
              <a:t>코딩주간</a:t>
            </a:r>
            <a:r>
              <a:rPr lang="ko-KR" altLang="en-US" dirty="0" smtClean="0"/>
              <a:t> 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2016-07-04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학업 성취도</a:t>
            </a:r>
            <a:r>
              <a:rPr lang="ko-KR" altLang="en-US" dirty="0" smtClean="0"/>
              <a:t> 변동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594" y="982750"/>
            <a:ext cx="2539096" cy="1617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1" y="3533527"/>
            <a:ext cx="3677444" cy="2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액션 간 시간 분포도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사용 후 바로 다음 블록 사용까지 걸린 시간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(=</a:t>
            </a:r>
            <a:r>
              <a:rPr lang="ko-KR" altLang="en-US" dirty="0"/>
              <a:t>액션 간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강의 별로 평균 액션 간 시간 빈도 측정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간격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smtClean="0"/>
              <a:t>빈도</a:t>
            </a:r>
            <a:endParaRPr lang="en-US" altLang="ko-KR" dirty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년도의 사용자는 다음 액션까지 걸린 시간이 더 김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/>
          </p:cNvPicPr>
          <p:nvPr/>
        </p:nvPicPr>
        <p:blipFill rotWithShape="1">
          <a:blip r:embed="rId2"/>
          <a:srcRect t="6235"/>
          <a:stretch/>
        </p:blipFill>
        <p:spPr>
          <a:xfrm>
            <a:off x="252794" y="3753392"/>
            <a:ext cx="4320000" cy="252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0" y="3753392"/>
            <a:ext cx="43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액션 간 시간 </a:t>
            </a:r>
            <a:r>
              <a:rPr lang="ko-KR" altLang="en-US" dirty="0" smtClean="0"/>
              <a:t>분포도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619039"/>
            <a:ext cx="8001000" cy="44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사용자의 행동 패턴 분석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성취도 변동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간 시간 분포도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vs 2015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사용자에 비해 심사숙고하는 경향을 보임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년도 사용자의 행동의 </a:t>
            </a:r>
            <a:r>
              <a:rPr lang="en-US" altLang="ko-KR" dirty="0" smtClean="0"/>
              <a:t>64</a:t>
            </a:r>
            <a:r>
              <a:rPr lang="ko-KR" altLang="en-US" dirty="0" smtClean="0"/>
              <a:t>퍼센트가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이내에 이루어지는 반면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년도는 </a:t>
            </a:r>
            <a:r>
              <a:rPr lang="en-US" altLang="ko-KR" dirty="0" smtClean="0"/>
              <a:t>71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사용자에 비해 적은 시도로 프로그래밍 완료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을 수행하기 위해 사용한 시도 횟수의 평균은 각각 </a:t>
            </a:r>
            <a:r>
              <a:rPr lang="en-US" altLang="ko-KR" dirty="0" smtClean="0"/>
              <a:t>32.6(2015</a:t>
            </a:r>
            <a:r>
              <a:rPr lang="ko-KR" altLang="en-US" dirty="0"/>
              <a:t>년</a:t>
            </a:r>
            <a:r>
              <a:rPr lang="en-US" altLang="ko-KR" dirty="0"/>
              <a:t>), 24.1(2016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사용자들은 심사숙고하여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사용자들보다 더 나은 성취도를 보임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/>
              <a:t>사용 후 바로 다음 블록 사용까지 걸린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(=</a:t>
            </a:r>
            <a:r>
              <a:rPr lang="ko-KR" altLang="en-US" dirty="0" smtClean="0"/>
              <a:t>액션 간 </a:t>
            </a:r>
            <a:r>
              <a:rPr lang="ko-KR" altLang="en-US" dirty="0"/>
              <a:t>시간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별로 평균 액션 간 시간 빈도 측정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간격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9" y="3293962"/>
            <a:ext cx="6989763" cy="323371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257479" y="3293962"/>
            <a:ext cx="2162233" cy="10714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185247" y="5460495"/>
            <a:ext cx="2306696" cy="10671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581106" y="4573848"/>
            <a:ext cx="1525178" cy="6739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+mn-ea"/>
              </a:rPr>
              <a:t>가장 쉬운 </a:t>
            </a:r>
            <a:r>
              <a:rPr lang="en-US" altLang="ko-KR" sz="1200" b="1" dirty="0">
                <a:latin typeface="+mn-ea"/>
              </a:rPr>
              <a:t>4-4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가장 어려운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4-10</a:t>
            </a:r>
          </a:p>
        </p:txBody>
      </p:sp>
    </p:spTree>
    <p:extLst>
      <p:ext uri="{BB962C8B-B14F-4D97-AF65-F5344CB8AC3E}">
        <p14:creationId xmlns:p14="http://schemas.microsoft.com/office/powerpoint/2010/main" val="377184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85</a:t>
            </a:r>
            <a:r>
              <a:rPr lang="ko-KR" altLang="en-US" dirty="0" smtClean="0"/>
              <a:t>퍼센트 이상이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이내로 이루어진 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1" y="2019300"/>
            <a:ext cx="7529310" cy="45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8" y="2462516"/>
            <a:ext cx="8122832" cy="3589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6" y="2918089"/>
            <a:ext cx="4081430" cy="26848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3850540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78" y="2859726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ko-KR" altLang="en-US" dirty="0" smtClean="0"/>
              <a:t>데이터 셋</a:t>
            </a:r>
            <a:endParaRPr lang="en-US" altLang="ko-KR" dirty="0" smtClean="0"/>
          </a:p>
          <a:p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학업 성취도 변</a:t>
            </a:r>
            <a:r>
              <a:rPr lang="ko-KR" altLang="en-US" dirty="0" smtClean="0"/>
              <a:t>동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간 시간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" y="2831189"/>
            <a:ext cx="4259614" cy="2798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27" y="2744639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 : Entry </a:t>
            </a:r>
            <a:r>
              <a:rPr lang="ko-KR" altLang="en-US" dirty="0" smtClean="0"/>
              <a:t>로그 데이터 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06" y="3649741"/>
            <a:ext cx="2293971" cy="12651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54" y="3386742"/>
            <a:ext cx="4073777" cy="27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Entry</a:t>
            </a:r>
            <a:r>
              <a:rPr lang="ko-KR" altLang="en-US" dirty="0" smtClean="0"/>
              <a:t> </a:t>
            </a:r>
            <a:r>
              <a:rPr lang="ko-KR" altLang="en-US" dirty="0" smtClean="0"/>
              <a:t>로그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주간 동안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강좌에서 사용자가 프로그래밍 행동 패턴 추적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번째 </a:t>
            </a:r>
            <a:r>
              <a:rPr lang="ko-KR" altLang="en-US" dirty="0" smtClean="0"/>
              <a:t>강좌의 로그만 추출 </a:t>
            </a:r>
            <a:r>
              <a:rPr lang="en-US" altLang="ko-KR" dirty="0" smtClean="0"/>
              <a:t>(4-x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나머지 강좌 로그에 들어있는 블록은 다양하지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91704"/>
              </p:ext>
            </p:extLst>
          </p:nvPr>
        </p:nvGraphicFramePr>
        <p:xfrm>
          <a:off x="823499" y="3837714"/>
          <a:ext cx="74954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541">
                  <a:extLst>
                    <a:ext uri="{9D8B030D-6E8A-4147-A177-3AD203B41FA5}">
                      <a16:colId xmlns:a16="http://schemas.microsoft.com/office/drawing/2014/main" val="2363126183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082998658"/>
                    </a:ext>
                  </a:extLst>
                </a:gridCol>
                <a:gridCol w="3207068">
                  <a:extLst>
                    <a:ext uri="{9D8B030D-6E8A-4147-A177-3AD203B41FA5}">
                      <a16:colId xmlns:a16="http://schemas.microsoft.com/office/drawing/2014/main" val="425309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 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 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 1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~7</a:t>
                      </a:r>
                      <a:r>
                        <a:rPr lang="ko-KR" altLang="en-US" dirty="0" smtClean="0"/>
                        <a:t>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13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~27</a:t>
                      </a:r>
                      <a:r>
                        <a:rPr lang="ko-KR" altLang="en-US" dirty="0" smtClean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#(user)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13787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12678 (</a:t>
                      </a:r>
                      <a:r>
                        <a:rPr lang="ko-KR" altLang="en-US" dirty="0" smtClean="0"/>
                        <a:t>첫 주</a:t>
                      </a:r>
                      <a:r>
                        <a:rPr lang="en-US" altLang="ko-KR" dirty="0" smtClean="0"/>
                        <a:t>) / 28798 (</a:t>
                      </a:r>
                      <a:r>
                        <a:rPr lang="ko-KR" altLang="en-US" dirty="0" smtClean="0"/>
                        <a:t>전체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5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#(user, lecture)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89356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78120 (</a:t>
                      </a:r>
                      <a:r>
                        <a:rPr lang="ko-KR" altLang="en-US" dirty="0" smtClean="0"/>
                        <a:t>첫 주</a:t>
                      </a:r>
                      <a:r>
                        <a:rPr lang="en-US" altLang="ko-KR" dirty="0" smtClean="0"/>
                        <a:t>) / 179878 (</a:t>
                      </a:r>
                      <a:r>
                        <a:rPr lang="ko-KR" altLang="en-US" dirty="0" smtClean="0"/>
                        <a:t>전체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30591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사용자의 프로그래밍 행동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사용 형태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Run, insert, separate,…</a:t>
            </a:r>
          </a:p>
          <a:p>
            <a:pPr lvl="1"/>
            <a:r>
              <a:rPr lang="ko-KR" altLang="en-US" dirty="0" smtClean="0"/>
              <a:t>사용한 블록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if,…</a:t>
            </a:r>
          </a:p>
          <a:p>
            <a:pPr lvl="1"/>
            <a:r>
              <a:rPr lang="ko-KR" altLang="en-US" dirty="0" smtClean="0"/>
              <a:t>다음 블록 사용까지 소요 시간</a:t>
            </a:r>
            <a:endParaRPr lang="en-US" altLang="ko-KR" dirty="0" smtClean="0"/>
          </a:p>
          <a:p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U,</a:t>
            </a:r>
            <a:r>
              <a:rPr lang="ko-KR" altLang="en-US" dirty="0" smtClean="0"/>
              <a:t>강의 </a:t>
            </a:r>
            <a:r>
              <a:rPr lang="en-US" altLang="ko-KR" dirty="0" smtClean="0"/>
              <a:t>L) </a:t>
            </a:r>
            <a:r>
              <a:rPr lang="ko-KR" altLang="en-US" dirty="0" smtClean="0"/>
              <a:t>행동 패턴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사용자 </a:t>
            </a:r>
            <a:r>
              <a:rPr lang="en-US" altLang="ko-KR" dirty="0"/>
              <a:t>U</a:t>
            </a:r>
            <a:r>
              <a:rPr lang="ko-KR" altLang="en-US" dirty="0" smtClean="0"/>
              <a:t>가  강의 </a:t>
            </a:r>
            <a:r>
              <a:rPr lang="en-US" altLang="ko-KR" dirty="0"/>
              <a:t>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수행한 모든 행동 패턴을 종합하여 표현한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순서는 무시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5216"/>
              </p:ext>
            </p:extLst>
          </p:nvPr>
        </p:nvGraphicFramePr>
        <p:xfrm>
          <a:off x="292764" y="4787900"/>
          <a:ext cx="8278942" cy="14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900610133"/>
                    </a:ext>
                  </a:extLst>
                </a:gridCol>
                <a:gridCol w="1005650">
                  <a:extLst>
                    <a:ext uri="{9D8B030D-6E8A-4147-A177-3AD203B41FA5}">
                      <a16:colId xmlns:a16="http://schemas.microsoft.com/office/drawing/2014/main" val="3550488805"/>
                    </a:ext>
                  </a:extLst>
                </a:gridCol>
                <a:gridCol w="634302">
                  <a:extLst>
                    <a:ext uri="{9D8B030D-6E8A-4147-A177-3AD203B41FA5}">
                      <a16:colId xmlns:a16="http://schemas.microsoft.com/office/drawing/2014/main" val="560047940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3476269179"/>
                    </a:ext>
                  </a:extLst>
                </a:gridCol>
                <a:gridCol w="1123125">
                  <a:extLst>
                    <a:ext uri="{9D8B030D-6E8A-4147-A177-3AD203B41FA5}">
                      <a16:colId xmlns:a16="http://schemas.microsoft.com/office/drawing/2014/main" val="467329598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15440137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40315424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60969419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485175997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5~10</a:t>
                      </a:r>
                      <a:r>
                        <a:rPr lang="en-US" altLang="ko-KR" baseline="0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10~30s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30s~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605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09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78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7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9138" y="4423588"/>
            <a:ext cx="28261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전처리과정을 거친 데이터 포맷 예제</a:t>
            </a:r>
          </a:p>
        </p:txBody>
      </p:sp>
    </p:spTree>
    <p:extLst>
      <p:ext uri="{BB962C8B-B14F-4D97-AF65-F5344CB8AC3E}">
        <p14:creationId xmlns:p14="http://schemas.microsoft.com/office/powerpoint/2010/main" val="28176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</a:t>
            </a:r>
            <a:r>
              <a:rPr lang="en-US" altLang="ko-KR" dirty="0" smtClean="0"/>
              <a:t>if)</a:t>
            </a:r>
            <a:r>
              <a:rPr lang="ko-KR" altLang="en-US" dirty="0" smtClean="0"/>
              <a:t>으로 표현되는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point </a:t>
            </a:r>
            <a:r>
              <a:rPr lang="en-US" altLang="ko-KR" dirty="0"/>
              <a:t>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34" y="4144788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3" y="3368329"/>
            <a:ext cx="4320000" cy="2520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59" y="3303968"/>
            <a:ext cx="4320000" cy="2520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63" y="237595"/>
            <a:ext cx="2986043" cy="16779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년도 그래프에선 원점에서 멀리 떨어진 데이터가 더 많음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 rot="15982402">
            <a:off x="4812426" y="4641414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7429693" y="2977618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0177" y="3049203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503" y="3049203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 rot="1826581">
            <a:off x="2540826" y="4809960"/>
            <a:ext cx="1476375" cy="623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29" y="3508955"/>
            <a:ext cx="4320000" cy="252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)~(30,10,20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15</a:t>
            </a:r>
            <a:r>
              <a:rPr lang="ko-KR" altLang="en-US" dirty="0" smtClean="0"/>
              <a:t>년도 그래프에선 원점에서 멀리 떨어진 데이터가 더 많음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5955185" y="123560"/>
            <a:ext cx="2835094" cy="186823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852924" y="5265128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7230481" y="328001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63502" y="3141511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828" y="3141511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4" y="3508955"/>
            <a:ext cx="4320000" cy="252000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 bwMode="auto">
          <a:xfrm rot="1826581">
            <a:off x="2693809" y="3987588"/>
            <a:ext cx="1476375" cy="82920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0" y="3803690"/>
            <a:ext cx="4320000" cy="252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34185" y="3803690"/>
            <a:ext cx="4320000" cy="252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클러스터 중심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2015</a:t>
            </a:r>
            <a:r>
              <a:rPr lang="ko-KR" altLang="en-US" dirty="0">
                <a:solidFill>
                  <a:srgbClr val="0070C0"/>
                </a:solidFill>
              </a:rPr>
              <a:t>년 강의 </a:t>
            </a:r>
            <a:r>
              <a:rPr lang="en-US" altLang="ko-KR" dirty="0">
                <a:solidFill>
                  <a:srgbClr val="0070C0"/>
                </a:solidFill>
              </a:rPr>
              <a:t>4-4) #action(rank 1)=2 / #action(rank 9)=5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2015</a:t>
            </a:r>
            <a:r>
              <a:rPr lang="ko-KR" altLang="en-US" dirty="0" smtClean="0">
                <a:solidFill>
                  <a:srgbClr val="FF0000"/>
                </a:solidFill>
              </a:rPr>
              <a:t>년 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</a:t>
            </a:r>
            <a:r>
              <a:rPr lang="en-US" altLang="ko-KR" dirty="0" smtClean="0">
                <a:solidFill>
                  <a:srgbClr val="FF0000"/>
                </a:solidFill>
              </a:rPr>
              <a:t>43 </a:t>
            </a:r>
          </a:p>
          <a:p>
            <a:pPr lvl="3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/>
              <a:t>#</a:t>
            </a:r>
            <a:r>
              <a:rPr lang="en-US" altLang="ko-KR" dirty="0" smtClean="0"/>
              <a:t>action(mean)= 32.6(2015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), 24.1(2016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854715" y="4098690"/>
            <a:ext cx="393577" cy="213665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405232" y="5728119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772287" y="5789746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8227186" y="4677505"/>
            <a:ext cx="393577" cy="15959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4942" y="3567469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912" y="3526691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 flipH="1">
            <a:off x="4293134" y="4744180"/>
            <a:ext cx="4200383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 bwMode="auto">
          <a:xfrm flipH="1">
            <a:off x="4371323" y="4144059"/>
            <a:ext cx="4200383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1" idx="0"/>
          </p:cNvCxnSpPr>
          <p:nvPr/>
        </p:nvCxnSpPr>
        <p:spPr bwMode="auto">
          <a:xfrm>
            <a:off x="8423974" y="4144059"/>
            <a:ext cx="1" cy="5334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2198</TotalTime>
  <Words>1942</Words>
  <Application>Microsoft Office PowerPoint</Application>
  <PresentationFormat>화면 슬라이드 쇼(4:3)</PresentationFormat>
  <Paragraphs>583</Paragraphs>
  <Slides>35</Slides>
  <Notes>10</Notes>
  <HiddenSlides>22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2016 코딩주간 로그분석</vt:lpstr>
      <vt:lpstr>목차</vt:lpstr>
      <vt:lpstr>목표</vt:lpstr>
      <vt:lpstr>데이터 셋</vt:lpstr>
      <vt:lpstr>전처리</vt:lpstr>
      <vt:lpstr>클러스터링</vt:lpstr>
      <vt:lpstr>클러스터링 결과</vt:lpstr>
      <vt:lpstr>클러스터링 결과 </vt:lpstr>
      <vt:lpstr>클러스터링 결과 – 클러스터 중심 기준</vt:lpstr>
      <vt:lpstr>학업 성취도 변동 그래프</vt:lpstr>
      <vt:lpstr>액션 간 시간 분포도</vt:lpstr>
      <vt:lpstr>액션 간 시간 분포도 (모든 강의)</vt:lpstr>
      <vt:lpstr>결론</vt:lpstr>
      <vt:lpstr>Appendix</vt:lpstr>
      <vt:lpstr>Ranking plot (cont’d)</vt:lpstr>
      <vt:lpstr>Time interval between actions - 2016</vt:lpstr>
      <vt:lpstr>Time interval between actions - 2015</vt:lpstr>
      <vt:lpstr>알고리즘과 절차</vt:lpstr>
      <vt:lpstr>Clustering result (cont’d)</vt:lpstr>
      <vt:lpstr>Clustering result (cont’d)</vt:lpstr>
      <vt:lpstr>컴퓨팅 사고능력</vt:lpstr>
      <vt:lpstr>순차,반복,조건</vt:lpstr>
      <vt:lpstr>테스팅과 디버깅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123</cp:revision>
  <dcterms:created xsi:type="dcterms:W3CDTF">2016-04-11T10:45:30Z</dcterms:created>
  <dcterms:modified xsi:type="dcterms:W3CDTF">2016-07-08T07:32:16Z</dcterms:modified>
</cp:coreProperties>
</file>