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9" r:id="rId3"/>
    <p:sldId id="267" r:id="rId4"/>
    <p:sldId id="268" r:id="rId5"/>
    <p:sldId id="289" r:id="rId6"/>
    <p:sldId id="288" r:id="rId7"/>
    <p:sldId id="285" r:id="rId8"/>
    <p:sldId id="284" r:id="rId9"/>
    <p:sldId id="293" r:id="rId10"/>
    <p:sldId id="294" r:id="rId11"/>
    <p:sldId id="295" r:id="rId12"/>
    <p:sldId id="290" r:id="rId13"/>
    <p:sldId id="298" r:id="rId14"/>
    <p:sldId id="264" r:id="rId15"/>
    <p:sldId id="278" r:id="rId16"/>
    <p:sldId id="273" r:id="rId17"/>
    <p:sldId id="274" r:id="rId18"/>
    <p:sldId id="280" r:id="rId19"/>
    <p:sldId id="265" r:id="rId20"/>
    <p:sldId id="283" r:id="rId21"/>
    <p:sldId id="266" r:id="rId22"/>
    <p:sldId id="261" r:id="rId23"/>
    <p:sldId id="279" r:id="rId24"/>
    <p:sldId id="262" r:id="rId25"/>
    <p:sldId id="281" r:id="rId26"/>
    <p:sldId id="271" r:id="rId27"/>
    <p:sldId id="291" r:id="rId28"/>
    <p:sldId id="275" r:id="rId29"/>
    <p:sldId id="276" r:id="rId30"/>
    <p:sldId id="277" r:id="rId31"/>
    <p:sldId id="296" r:id="rId32"/>
    <p:sldId id="297" r:id="rId33"/>
    <p:sldId id="27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875" autoAdjust="0"/>
    <p:restoredTop sz="83853" autoAdjust="0"/>
  </p:normalViewPr>
  <p:slideViewPr>
    <p:cSldViewPr snapToGrid="0">
      <p:cViewPr>
        <p:scale>
          <a:sx n="66" d="100"/>
          <a:sy n="66" d="100"/>
        </p:scale>
        <p:origin x="22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1CFA2-36EB-42F2-8E3B-3F39B3DDAF8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8536-040E-4CCE-879B-999FB22E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간단하게 </a:t>
            </a:r>
            <a:r>
              <a:rPr lang="en-US" altLang="ko-KR" dirty="0" smtClean="0"/>
              <a:t>Hypergraph</a:t>
            </a:r>
            <a:r>
              <a:rPr lang="ko-KR" altLang="en-US" dirty="0" smtClean="0"/>
              <a:t>로 데이터를 표현하여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관계를 나타내는 </a:t>
            </a:r>
            <a:r>
              <a:rPr lang="ko-KR" altLang="en-US" dirty="0" err="1" smtClean="0"/>
              <a:t>아이템셋을</a:t>
            </a:r>
            <a:r>
              <a:rPr lang="ko-KR" altLang="en-US" dirty="0" smtClean="0"/>
              <a:t> 구하는 것</a:t>
            </a:r>
            <a:r>
              <a:rPr lang="en-US" altLang="ko-KR" dirty="0" smtClean="0"/>
              <a:t>, ICDM</a:t>
            </a:r>
            <a:r>
              <a:rPr lang="en-US" altLang="ko-KR" baseline="0" dirty="0" smtClean="0"/>
              <a:t> 2011</a:t>
            </a:r>
            <a:r>
              <a:rPr lang="ko-KR" altLang="en-US" baseline="0" dirty="0" smtClean="0"/>
              <a:t>년도에 발표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인용 횟수는 </a:t>
            </a:r>
            <a:r>
              <a:rPr lang="en-US" altLang="ko-KR" baseline="0" dirty="0" smtClean="0"/>
              <a:t>19</a:t>
            </a:r>
            <a:r>
              <a:rPr lang="ko-KR" altLang="en-US" baseline="0" dirty="0" smtClean="0"/>
              <a:t>회</a:t>
            </a:r>
            <a:endParaRPr lang="en-US" altLang="ko-KR" baseline="0" dirty="0" smtClean="0"/>
          </a:p>
          <a:p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선택이유는</a:t>
            </a:r>
            <a:r>
              <a:rPr lang="en-US" altLang="ko-KR" baseline="0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3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0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row_count</a:t>
            </a:r>
            <a:endParaRPr lang="en-US" altLang="ko-KR" dirty="0" smtClean="0"/>
          </a:p>
          <a:p>
            <a:r>
              <a:rPr lang="en-US" altLang="ko-KR" dirty="0" smtClean="0"/>
              <a:t>439739</a:t>
            </a:r>
          </a:p>
          <a:p>
            <a:r>
              <a:rPr lang="en-US" altLang="ko-KR" dirty="0" smtClean="0"/>
              <a:t>user #</a:t>
            </a:r>
          </a:p>
          <a:p>
            <a:r>
              <a:rPr lang="en-US" altLang="ko-KR" dirty="0" smtClean="0"/>
              <a:t>22866</a:t>
            </a:r>
          </a:p>
          <a:p>
            <a:r>
              <a:rPr lang="en-US" altLang="ko-KR" dirty="0" smtClean="0"/>
              <a:t>user lecture max</a:t>
            </a:r>
          </a:p>
          <a:p>
            <a:r>
              <a:rPr lang="en-US" altLang="ko-KR" dirty="0" smtClean="0"/>
              <a:t>105</a:t>
            </a:r>
          </a:p>
          <a:p>
            <a:r>
              <a:rPr lang="en-US" altLang="ko-KR" dirty="0" err="1" smtClean="0"/>
              <a:t>JVJxrJsT</a:t>
            </a:r>
            <a:endParaRPr lang="en-US" altLang="ko-KR" dirty="0" smtClean="0"/>
          </a:p>
          <a:p>
            <a:r>
              <a:rPr lang="en-US" altLang="ko-KR" dirty="0" smtClean="0"/>
              <a:t>[Finished in 85.2s]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0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초록색이 좋은 그룹 </a:t>
            </a:r>
          </a:p>
          <a:p>
            <a:pPr lvl="1"/>
            <a:r>
              <a:rPr lang="ko-KR" altLang="en-US" dirty="0" smtClean="0"/>
              <a:t>보라색이 아웃라이어와 같은 안좋은 그룹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초록색이 좋은 그룹 </a:t>
            </a:r>
          </a:p>
          <a:p>
            <a:pPr lvl="1"/>
            <a:r>
              <a:rPr lang="ko-KR" altLang="en-US" dirty="0" smtClean="0"/>
              <a:t>보라색이 아웃라이어와 같은 안좋은 그룹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6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4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엔트리 로그 분석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2016-3-22</a:t>
            </a:r>
          </a:p>
          <a:p>
            <a:r>
              <a:rPr lang="ko-KR" altLang="en-US" b="1" dirty="0" smtClean="0"/>
              <a:t>심 동 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dirty="0" smtClean="0">
                <a:effectLst/>
              </a:rPr>
              <a:t>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user, :, :)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전반적으로 보인 </a:t>
            </a:r>
            <a:r>
              <a:rPr lang="en-US" altLang="ko-KR" dirty="0" smtClean="0"/>
              <a:t>feature 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잘하는 </a:t>
            </a:r>
            <a:r>
              <a:rPr lang="ko-KR" altLang="en-US" dirty="0"/>
              <a:t>점 </a:t>
            </a:r>
            <a:r>
              <a:rPr lang="en-US" altLang="ko-KR" dirty="0"/>
              <a:t>/ </a:t>
            </a:r>
            <a:r>
              <a:rPr lang="ko-KR" altLang="en-US" dirty="0"/>
              <a:t>부족한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성장 과정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77476"/>
              </p:ext>
            </p:extLst>
          </p:nvPr>
        </p:nvGraphicFramePr>
        <p:xfrm>
          <a:off x="858444" y="4079278"/>
          <a:ext cx="6703501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670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565246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84795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753895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  <a:gridCol w="1753895">
                  <a:extLst>
                    <a:ext uri="{9D8B030D-6E8A-4147-A177-3AD203B41FA5}">
                      <a16:colId xmlns:a16="http://schemas.microsoft.com/office/drawing/2014/main" val="1996099565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All lecture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5,4,2,3 (14)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4,8,1,6 (19)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1,5,2,3 (11)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5683113" y="4412343"/>
            <a:ext cx="2018785" cy="53703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683113" y="5614196"/>
            <a:ext cx="2018785" cy="53703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8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dirty="0" smtClean="0">
                <a:effectLst/>
              </a:rPr>
              <a:t>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(:, lecture, :)</a:t>
            </a:r>
            <a:endParaRPr lang="en-US" altLang="ko-KR" dirty="0"/>
          </a:p>
          <a:p>
            <a:pPr lvl="1"/>
            <a:r>
              <a:rPr lang="ko-KR" altLang="en-US" dirty="0" smtClean="0"/>
              <a:t>강의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에서</a:t>
            </a:r>
            <a:r>
              <a:rPr lang="ko-KR" altLang="en-US" dirty="0" smtClean="0"/>
              <a:t> </a:t>
            </a:r>
            <a:r>
              <a:rPr lang="ko-KR" altLang="en-US" dirty="0"/>
              <a:t>전반적으로 보인 </a:t>
            </a:r>
            <a:r>
              <a:rPr lang="en-US" altLang="ko-KR" dirty="0" smtClean="0"/>
              <a:t>feature (</a:t>
            </a:r>
            <a:r>
              <a:rPr lang="ko-KR" altLang="en-US" dirty="0" smtClean="0"/>
              <a:t>여러 학생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/>
              <a:t>난이도 측정</a:t>
            </a:r>
          </a:p>
          <a:p>
            <a:pPr lvl="2"/>
            <a:r>
              <a:rPr lang="ko-KR" altLang="en-US" dirty="0"/>
              <a:t>측정할 수 있는 </a:t>
            </a:r>
            <a:r>
              <a:rPr lang="en-US" altLang="ko-KR" dirty="0"/>
              <a:t>CT</a:t>
            </a:r>
            <a:r>
              <a:rPr lang="ko-KR" altLang="en-US" dirty="0"/>
              <a:t>가 </a:t>
            </a:r>
            <a:r>
              <a:rPr lang="ko-KR" altLang="en-US" dirty="0" smtClean="0"/>
              <a:t>무엇인가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45879"/>
              </p:ext>
            </p:extLst>
          </p:nvPr>
        </p:nvGraphicFramePr>
        <p:xfrm>
          <a:off x="858444" y="4079278"/>
          <a:ext cx="4667365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745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475991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45746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653883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1639461" y="3821503"/>
            <a:ext cx="1668417" cy="246110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7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dirty="0" smtClean="0">
                <a:effectLst/>
              </a:rPr>
              <a:t>cont’d)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</a:t>
                </a:r>
                <a:r>
                  <a:rPr lang="en-US" altLang="ko-KR" dirty="0" smtClean="0"/>
                  <a:t>ime</a:t>
                </a:r>
                <a:r>
                  <a:rPr lang="en-US" altLang="ko-KR" dirty="0" smtClean="0"/>
                  <a:t>stamp </a:t>
                </a:r>
                <a:r>
                  <a:rPr lang="ko-KR" altLang="en-US" dirty="0" smtClean="0"/>
                  <a:t>고려 </a:t>
                </a:r>
                <a:r>
                  <a:rPr lang="en-US" altLang="ko-KR" dirty="0" smtClean="0"/>
                  <a:t>: </a:t>
                </a:r>
                <a:r>
                  <a:rPr lang="en-US" altLang="ko-KR" dirty="0" smtClean="0"/>
                  <a:t>#(</a:t>
                </a:r>
                <a:r>
                  <a:rPr lang="ko-KR" altLang="en-US" dirty="0" smtClean="0"/>
                  <a:t>이벤트 발생 시간 구간</a:t>
                </a:r>
                <a:r>
                  <a:rPr lang="en-US" altLang="ko-KR" dirty="0" smtClean="0"/>
                  <a:t>) 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#(0~5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#(5~10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#(10~30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Sim, 4-2, 12, 2, 1, 0,</a:t>
                </a:r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다음 이벤트 발생까지 걸린 시간 분석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사전에 생각을 하고 프로그래밍을 한다면 </a:t>
                </a:r>
                <a:r>
                  <a:rPr lang="ko-KR" altLang="en-US" dirty="0" smtClean="0"/>
                  <a:t>망설임이 없다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+If</a:t>
                </a:r>
                <a:r>
                  <a:rPr lang="ko-KR" altLang="en-US" dirty="0"/>
                  <a:t>나 </a:t>
                </a:r>
                <a:r>
                  <a:rPr lang="en-US" altLang="ko-KR" dirty="0"/>
                  <a:t>+</a:t>
                </a:r>
                <a:r>
                  <a:rPr lang="en-US" altLang="ko-KR" dirty="0" smtClean="0"/>
                  <a:t>repeat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이벤트 이후 다음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이벤트까지 걸린 </a:t>
                </a:r>
                <a:r>
                  <a:rPr lang="ko-KR" altLang="en-US" dirty="0" smtClean="0"/>
                  <a:t>시간 분석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해당 </a:t>
                </a:r>
                <a:r>
                  <a:rPr lang="en-US" altLang="ko-KR" dirty="0" smtClean="0"/>
                  <a:t>CT</a:t>
                </a:r>
                <a:r>
                  <a:rPr lang="ko-KR" altLang="en-US" dirty="0" smtClean="0"/>
                  <a:t>를 생각하고 프로그래밍을 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ko-KR" altLang="en-US" dirty="0"/>
              </a:p>
              <a:p>
                <a:pPr lvl="1"/>
                <a:r>
                  <a:rPr lang="ko-KR" altLang="en-US" dirty="0" smtClean="0"/>
                  <a:t>하지만 마우스 움직임 기준이기에 모호할 수 있음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분포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 smtClean="0"/>
              <a:t>cluster</a:t>
            </a:r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r>
              <a:rPr lang="ko-KR" altLang="en-US" dirty="0" smtClean="0"/>
              <a:t>이벤트 사이 시간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분포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 패턴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횟수와 </a:t>
            </a:r>
            <a:r>
              <a:rPr lang="ko-KR" altLang="en-US" dirty="0"/>
              <a:t> 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횟수를 비교</a:t>
            </a:r>
            <a:endParaRPr lang="en-US" altLang="ko-KR" dirty="0" smtClean="0"/>
          </a:p>
          <a:p>
            <a:pPr lvl="1"/>
            <a:r>
              <a:rPr lang="ko-KR" altLang="en-US" dirty="0"/>
              <a:t>학생이 잘하는 점 </a:t>
            </a:r>
            <a:r>
              <a:rPr lang="en-US" altLang="ko-KR" dirty="0"/>
              <a:t>/ </a:t>
            </a:r>
            <a:r>
              <a:rPr lang="ko-KR" altLang="en-US" dirty="0"/>
              <a:t>부족한 점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#(user event)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#(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event)</a:t>
            </a:r>
            <a:r>
              <a:rPr lang="ko-KR" altLang="en-US" dirty="0" smtClean="0"/>
              <a:t>의 차이의 크기</a:t>
            </a:r>
            <a:endParaRPr lang="ko-KR" altLang="en-US" dirty="0"/>
          </a:p>
          <a:p>
            <a:pPr lvl="1"/>
            <a:r>
              <a:rPr lang="ko-KR" altLang="en-US" dirty="0" smtClean="0"/>
              <a:t>학생의 </a:t>
            </a:r>
            <a:r>
              <a:rPr lang="ko-KR" altLang="en-US" dirty="0"/>
              <a:t>성장 과정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강의가 진행될수록 모범 답안과의 차이가 줄어드는가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2"/>
          <a:srcRect t="66148" r="51950"/>
          <a:stretch/>
        </p:blipFill>
        <p:spPr>
          <a:xfrm>
            <a:off x="3957247" y="4068740"/>
            <a:ext cx="4978886" cy="210651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 bwMode="auto">
          <a:xfrm>
            <a:off x="206279" y="3708401"/>
            <a:ext cx="3629121" cy="24668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강의에서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kumimoji="1" lang="en-US" altLang="ko-KR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vs </a:t>
            </a:r>
            <a:r>
              <a:rPr kumimoji="1" lang="en-US" altLang="ko-KR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4-2 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 </a:t>
            </a:r>
            <a:endParaRPr kumimoji="1" lang="en-US" altLang="ko-KR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User 583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25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번 이벤트 발생</a:t>
            </a:r>
            <a:endParaRPr kumimoji="1" lang="en-US" altLang="ko-KR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Guide 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는 </a:t>
            </a: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번 이벤트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발생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8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56" y="1500188"/>
            <a:ext cx="7785113" cy="467518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4360617" y="1501776"/>
            <a:ext cx="1227383" cy="544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성장</a:t>
            </a:r>
            <a:endParaRPr lang="en-US" altLang="ko-KR" sz="2000" b="1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0" y="3009039"/>
            <a:ext cx="2057400" cy="7839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분기</a:t>
            </a:r>
            <a:r>
              <a:rPr lang="en-US" altLang="ko-KR" sz="2000" b="1" dirty="0" smtClean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반복 </a:t>
            </a:r>
            <a:endParaRPr lang="en-US" altLang="ko-KR" sz="2000" b="1" dirty="0" smtClean="0">
              <a:solidFill>
                <a:schemeClr val="tx1"/>
              </a:solidFill>
              <a:ea typeface="굴림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어려워함</a:t>
            </a:r>
            <a:endParaRPr lang="ko-KR" altLang="en-US" sz="2000" b="1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360617" y="4692219"/>
            <a:ext cx="1113084" cy="5401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잘함</a:t>
            </a:r>
            <a:endParaRPr lang="ko-KR" altLang="en-US" sz="2000" b="1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(cont’d)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2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 cluster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 smtClean="0"/>
              <a:t>학생의 이벤트 분포 평균을 기준으로 클러스터링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(normal</a:t>
            </a:r>
            <a:r>
              <a:rPr lang="en-US" altLang="ko-KR" dirty="0"/>
              <a:t>, repeat, </a:t>
            </a:r>
            <a:r>
              <a:rPr lang="en-US" altLang="ko-KR" dirty="0" smtClean="0"/>
              <a:t>if) from course 4</a:t>
            </a:r>
          </a:p>
          <a:p>
            <a:pPr lvl="1"/>
            <a:r>
              <a:rPr lang="en-US" altLang="ko-KR" dirty="0" smtClean="0"/>
              <a:t>K-</a:t>
            </a:r>
            <a:r>
              <a:rPr lang="en-US" altLang="ko-KR" dirty="0" err="1" smtClean="0"/>
              <a:t>medoids</a:t>
            </a:r>
            <a:r>
              <a:rPr lang="en-US" altLang="ko-KR" dirty="0" smtClean="0"/>
              <a:t> clustering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무엇을 알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비슷한 패턴을 보이는 유저들을 같은 그룹으로 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패턴이 바람직한 패턴인지 예측 </a:t>
            </a:r>
            <a:r>
              <a:rPr lang="en-US" altLang="ko-KR" dirty="0" smtClean="0"/>
              <a:t>(classification)</a:t>
            </a:r>
          </a:p>
          <a:p>
            <a:pPr lvl="1"/>
            <a:r>
              <a:rPr lang="ko-KR" altLang="en-US" dirty="0" smtClean="0"/>
              <a:t>학생이 아직 수행하지 않은 강의에서 보일 패턴 예상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55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Finding knee</a:t>
            </a:r>
          </a:p>
          <a:p>
            <a:pPr lvl="2"/>
            <a:r>
              <a:rPr lang="en-US" altLang="ko-KR" dirty="0" smtClean="0"/>
              <a:t>(K, sum(distances within-cluster))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r>
              <a:rPr lang="en-US" altLang="ko-KR" dirty="0"/>
              <a:t> cluster 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382426" y="2982039"/>
            <a:ext cx="4093398" cy="3193215"/>
            <a:chOff x="2430051" y="2846776"/>
            <a:chExt cx="4093398" cy="3193215"/>
          </a:xfrm>
        </p:grpSpPr>
        <p:pic>
          <p:nvPicPr>
            <p:cNvPr id="9" name="내용 개체 틀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051" y="2846776"/>
              <a:ext cx="4093398" cy="3193215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 bwMode="auto">
            <a:xfrm>
              <a:off x="4400550" y="5162099"/>
              <a:ext cx="0" cy="51525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86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r>
              <a:rPr lang="en-US" altLang="ko-KR" dirty="0"/>
              <a:t> cluster </a:t>
            </a:r>
            <a:r>
              <a:rPr lang="en-US" altLang="ko-KR" dirty="0" smtClean="0"/>
              <a:t>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025" y="1579454"/>
            <a:ext cx="6517760" cy="467518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 rot="15982402">
            <a:off x="731315" y="4363063"/>
            <a:ext cx="679423" cy="2579928"/>
            <a:chOff x="70756" y="4146901"/>
            <a:chExt cx="67942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32661" y="5134572"/>
              <a:ext cx="117518" cy="35392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800" dirty="0" smtClean="0">
                <a:ea typeface="굴림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487141" y="4704798"/>
                  <a:ext cx="1762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dirty="0" smtClean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487141" y="4704798"/>
                  <a:ext cx="1762125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4717" b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/>
          <p:cNvGrpSpPr/>
          <p:nvPr/>
        </p:nvGrpSpPr>
        <p:grpSpPr>
          <a:xfrm>
            <a:off x="6907551" y="1872924"/>
            <a:ext cx="2345389" cy="646331"/>
            <a:chOff x="1177406" y="4849326"/>
            <a:chExt cx="2345389" cy="441453"/>
          </a:xfrm>
        </p:grpSpPr>
        <p:sp>
          <p:nvSpPr>
            <p:cNvPr id="18" name="아래쪽 화살표 17"/>
            <p:cNvSpPr/>
            <p:nvPr/>
          </p:nvSpPr>
          <p:spPr bwMode="auto">
            <a:xfrm rot="3964246">
              <a:off x="1598227" y="4930736"/>
              <a:ext cx="71500" cy="55491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800" dirty="0" smtClean="0">
                <a:ea typeface="굴림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77406" y="4849326"/>
              <a:ext cx="2345389" cy="44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The worst point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786927" y="1688258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(k=5)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9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내 이벤트 횟수 비교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vs (</a:t>
            </a:r>
            <a:r>
              <a:rPr lang="ko-KR" altLang="en-US" dirty="0" smtClean="0"/>
              <a:t>학생들의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Guide(</a:t>
            </a:r>
            <a:r>
              <a:rPr lang="ko-KR" altLang="en-US" dirty="0" smtClean="0"/>
              <a:t>모범</a:t>
            </a:r>
            <a:r>
              <a:rPr lang="en-US" altLang="ko-KR" dirty="0" smtClean="0"/>
              <a:t>), median(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), mean(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06" y="1532185"/>
            <a:ext cx="1794794" cy="1012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80" y="3048915"/>
            <a:ext cx="2259253" cy="24425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17" y="3013919"/>
            <a:ext cx="2165187" cy="2512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Mean 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낮은 난이도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blipFill>
                <a:blip r:embed="rId6"/>
                <a:stretch>
                  <a:fillRect l="-1616" t="-5660" r="-1010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</a:rPr>
                      <m:t>&lt;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</a:rPr>
                      <m:t> ≪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Mean 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높은 난이도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blipFill>
                <a:blip r:embed="rId7"/>
                <a:stretch>
                  <a:fillRect l="-1629" t="-4717" r="-815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4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age.slidesharecdn.com/20121102seminar-121102055512-phpapp01/95/introduction-to-data-mining-for-newbies-11-638.jpg?cb=13518372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7147"/>
          <a:stretch/>
        </p:blipFill>
        <p:spPr bwMode="auto">
          <a:xfrm>
            <a:off x="3193256" y="3649592"/>
            <a:ext cx="5524500" cy="23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ko-KR" altLang="en-US" dirty="0"/>
              <a:t>한계 </a:t>
            </a:r>
            <a:r>
              <a:rPr lang="en-US" altLang="ko-KR" dirty="0"/>
              <a:t>(160222 </a:t>
            </a:r>
            <a:r>
              <a:rPr lang="ko-KR" altLang="en-US" dirty="0"/>
              <a:t>발표</a:t>
            </a:r>
            <a:r>
              <a:rPr lang="en-US" altLang="ko-KR" dirty="0"/>
              <a:t>) </a:t>
            </a:r>
            <a:r>
              <a:rPr lang="ko-KR" altLang="en-US" dirty="0"/>
              <a:t>해결 </a:t>
            </a:r>
            <a:endParaRPr lang="en-US" altLang="ko-KR" dirty="0" smtClean="0"/>
          </a:p>
          <a:p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ko-KR" altLang="en-US" dirty="0" smtClean="0"/>
              <a:t>분석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ko-KR" altLang="en-US" dirty="0" smtClean="0"/>
              <a:t>추후 계획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lecture</a:t>
            </a:r>
            <a:r>
              <a:rPr lang="ko-KR" altLang="en-US" dirty="0"/>
              <a:t>당 이벤트 횟수 비교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1" y="2449745"/>
            <a:ext cx="5800130" cy="35125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6888166" y="2616500"/>
            <a:ext cx="242880" cy="33457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45184" y="5037427"/>
            <a:ext cx="200727" cy="881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7238" y="2364768"/>
            <a:ext cx="2730399" cy="308607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강의에서의 </a:t>
            </a:r>
            <a:endParaRPr kumimoji="1" lang="en-US" altLang="ko-KR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4-9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모범 답안의 이벤트 횟수는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학생들의 이벤트 횟수의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중간 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11,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평균값은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17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92896" y="5931979"/>
            <a:ext cx="1547464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2-2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쉬움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63072" y="5931979"/>
            <a:ext cx="1676028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4-4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어려움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03" y="1484599"/>
            <a:ext cx="1794794" cy="10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5" y="1674660"/>
            <a:ext cx="3215665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난이도 </a:t>
            </a:r>
            <a:endParaRPr lang="en-US" altLang="ko-KR" dirty="0"/>
          </a:p>
          <a:p>
            <a:pPr lvl="2"/>
            <a:r>
              <a:rPr lang="en-US" altLang="ko-KR" dirty="0" smtClean="0"/>
              <a:t>2-12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난이도 </a:t>
            </a:r>
            <a:endParaRPr lang="en-US" altLang="ko-KR" dirty="0"/>
          </a:p>
          <a:p>
            <a:pPr lvl="2"/>
            <a:r>
              <a:rPr lang="en-US" altLang="ko-KR" dirty="0" smtClean="0"/>
              <a:t>4-9</a:t>
            </a:r>
            <a:r>
              <a:rPr lang="ko-KR" altLang="en-US" dirty="0" smtClean="0"/>
              <a:t>는 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3746357"/>
            <a:ext cx="4903205" cy="2625172"/>
          </a:xfrm>
          <a:prstGeom prst="rect">
            <a:avLst/>
          </a:prstGeom>
        </p:spPr>
      </p:pic>
      <p:pic>
        <p:nvPicPr>
          <p:cNvPr id="8" name="내용 개체 틀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24" y="2788037"/>
            <a:ext cx="3651956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03" y="3746357"/>
            <a:ext cx="3393631" cy="240336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574167" y="3847030"/>
            <a:ext cx="242880" cy="25005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368618" y="4061962"/>
            <a:ext cx="520634" cy="227322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827791" y="5064400"/>
            <a:ext cx="200727" cy="12831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759943" y="5244298"/>
            <a:ext cx="473305" cy="10604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0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이벤트 발생까지 걸린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이벤트 발생까지 걸린 시간이 짧다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망설임없이 프로그래밍을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CT</a:t>
            </a:r>
            <a:r>
              <a:rPr lang="ko-KR" altLang="en-US" dirty="0" smtClean="0"/>
              <a:t>를 발휘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마우스를 조심스럽게 움직이느라 드는 시간</a:t>
            </a:r>
            <a:endParaRPr lang="en-US" altLang="ko-KR" dirty="0" smtClean="0"/>
          </a:p>
          <a:p>
            <a:pPr lvl="2"/>
            <a:r>
              <a:rPr lang="ko-KR" altLang="en-US" dirty="0"/>
              <a:t>잠깐 그만 두는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(outlier)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-312" t="-1942" r="50458" b="1942"/>
          <a:stretch/>
        </p:blipFill>
        <p:spPr>
          <a:xfrm>
            <a:off x="4347369" y="4213104"/>
            <a:ext cx="4060032" cy="19621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 bwMode="auto">
          <a:xfrm>
            <a:off x="206279" y="4114799"/>
            <a:ext cx="3629121" cy="20604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time interval bucket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bucket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frequency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user 261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89%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확률로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(0~5)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초 사이에 다음 이벤트를 발생시킨다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학생이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발생까지 걸린 시간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의미 있는 정도로 오래 걸리는 경우가 빈번하지 않음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해석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틀리든 맞든 망설임없이 블록을 움직인다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1" y="2914082"/>
            <a:ext cx="7800930" cy="33593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72326" y="4593736"/>
            <a:ext cx="2453474" cy="8799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4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강의에서 학생들이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발생까지 걸린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ko-KR" altLang="en-US" dirty="0" smtClean="0"/>
              <a:t>강의가 요구하는 생각의 시간을 볼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24" y="2651622"/>
            <a:ext cx="6412877" cy="3863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94806" y="4583518"/>
            <a:ext cx="2162772" cy="534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은 오랜 시간의 </a:t>
            </a:r>
            <a:endParaRPr lang="en-US" altLang="ko-KR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생각을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요구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en-US" altLang="ko-KR" dirty="0" smtClean="0"/>
              <a:t>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repeat </a:t>
            </a:r>
            <a:r>
              <a:rPr lang="ko-KR" altLang="en-US" dirty="0" smtClean="0"/>
              <a:t>사용 후 </a:t>
            </a:r>
            <a:r>
              <a:rPr lang="ko-KR" altLang="en-US" dirty="0"/>
              <a:t>다음 이벤트 </a:t>
            </a:r>
            <a:r>
              <a:rPr lang="ko-KR" altLang="en-US" dirty="0" smtClean="0"/>
              <a:t>발생까지 걸린 시간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블록을 사용하고 추후 동작까지 걸린 시간이 짧은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블록을 사용하기 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논리를 생각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2" y="3334182"/>
            <a:ext cx="3459138" cy="30373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00" y="3360010"/>
            <a:ext cx="3501606" cy="3010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9196" y="2883227"/>
            <a:ext cx="175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Bad user?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5602" y="2883227"/>
            <a:ext cx="211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B050"/>
                </a:solidFill>
              </a:rPr>
              <a:t>Good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user</a:t>
            </a:r>
            <a:endParaRPr lang="ko-KR" alt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868725" y="3283337"/>
            <a:ext cx="2062867" cy="1561146"/>
          </a:xfrm>
          <a:prstGeom prst="roundRect">
            <a:avLst>
              <a:gd name="adj" fmla="val 809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24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의미 있는 </a:t>
            </a:r>
            <a:r>
              <a:rPr lang="en-US" altLang="ko-KR" dirty="0" smtClean="0"/>
              <a:t>User clustering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적절한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</a:t>
            </a:r>
            <a:r>
              <a:rPr lang="en-US" altLang="ko-KR" dirty="0" smtClean="0"/>
              <a:t>vent distribution</a:t>
            </a:r>
            <a:r>
              <a:rPr lang="ko-KR" altLang="en-US" dirty="0" smtClean="0"/>
              <a:t>간의 유사도 측정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정제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b="0" dirty="0" smtClean="0"/>
                  <a:t>Sim, 4-2, (run, 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),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(insert, repeat,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),</a:t>
                </a:r>
                <a:r>
                  <a:rPr lang="en-US" altLang="ko-KR" dirty="0" smtClean="0"/>
                  <a:t> (separate, if,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), … </a:t>
                </a:r>
              </a:p>
              <a:p>
                <a:pPr lvl="3"/>
                <a:endParaRPr lang="en-US" altLang="ko-KR" dirty="0"/>
              </a:p>
              <a:p>
                <a:r>
                  <a:rPr lang="en-US" altLang="ko-KR" dirty="0" smtClean="0"/>
                  <a:t>Timestamp </a:t>
                </a:r>
                <a:r>
                  <a:rPr lang="ko-KR" altLang="en-US" dirty="0"/>
                  <a:t>무시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#(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𝑟𝑢𝑛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𝑟𝑒𝑝𝑒𝑎𝑡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Sim, 4-2, 2, 4, 3, 4, …</a:t>
                </a:r>
              </a:p>
              <a:p>
                <a:pPr lvl="2"/>
                <a:r>
                  <a:rPr lang="en-US" altLang="ko-KR" dirty="0" smtClean="0"/>
                  <a:t>Kim, 4-3, </a:t>
                </a:r>
                <a:r>
                  <a:rPr lang="en-US" altLang="ko-KR" dirty="0"/>
                  <a:t>2, 4, 3, 4, …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Timestamp </a:t>
                </a:r>
                <a:r>
                  <a:rPr lang="ko-KR" altLang="en-US" dirty="0" smtClean="0"/>
                  <a:t>고려 </a:t>
                </a:r>
                <a:r>
                  <a:rPr lang="en-US" altLang="ko-KR" dirty="0"/>
                  <a:t>- #(action</a:t>
                </a:r>
                <a:r>
                  <a:rPr lang="ko-KR" altLang="en-US" dirty="0"/>
                  <a:t>사이의 </a:t>
                </a:r>
                <a:r>
                  <a:rPr lang="en-US" altLang="ko-KR" dirty="0"/>
                  <a:t>interval)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#(0~5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#(5~10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#(10~30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Sim, 4-2, 12, 2, 1, 0,</a:t>
                </a:r>
                <a:endParaRPr lang="en-US" altLang="ko-KR" dirty="0"/>
              </a:p>
              <a:p>
                <a:pPr marL="1306513" lvl="3" indent="0">
                  <a:buNone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" t="-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5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(normal, </a:t>
            </a:r>
            <a:r>
              <a:rPr lang="en-US" altLang="ko-KR" dirty="0" smtClean="0"/>
              <a:t>repeat)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73" y="1500188"/>
            <a:ext cx="6081880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0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(normal</a:t>
            </a:r>
            <a:r>
              <a:rPr lang="en-US" altLang="ko-KR" dirty="0" smtClean="0"/>
              <a:t>, </a:t>
            </a:r>
            <a:r>
              <a:rPr lang="en-US" altLang="ko-KR" dirty="0"/>
              <a:t>if)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448" y="1500188"/>
            <a:ext cx="6151930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로그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/ </a:t>
            </a:r>
            <a:r>
              <a:rPr lang="ko-KR" altLang="en-US" dirty="0"/>
              <a:t>수집 기간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네이버 코딩 주간 </a:t>
            </a:r>
            <a:r>
              <a:rPr lang="en-US" altLang="ko-KR" dirty="0" smtClean="0"/>
              <a:t>, 2015.12.01~12.07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로그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</a:t>
            </a:r>
            <a:r>
              <a:rPr lang="ko-KR" altLang="en-US" dirty="0"/>
              <a:t>발생한 이벤트의 </a:t>
            </a:r>
            <a:r>
              <a:rPr lang="ko-KR" altLang="en-US" dirty="0" smtClean="0"/>
              <a:t>집합이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로그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 이상의 강의를 수행한 학생 대상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통계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수 </a:t>
            </a:r>
            <a:r>
              <a:rPr lang="en-US" altLang="ko-KR" dirty="0" smtClean="0"/>
              <a:t>: 0.4M</a:t>
            </a:r>
          </a:p>
          <a:p>
            <a:pPr lvl="1"/>
            <a:r>
              <a:rPr lang="ko-KR" altLang="en-US" dirty="0" smtClean="0"/>
              <a:t>학생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20K</a:t>
            </a:r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smtClean="0"/>
              <a:t>학생이</a:t>
            </a:r>
            <a:r>
              <a:rPr lang="ko-KR" altLang="en-US" dirty="0" smtClean="0"/>
              <a:t> </a:t>
            </a:r>
            <a:r>
              <a:rPr lang="ko-KR" altLang="en-US" dirty="0"/>
              <a:t>만들어내는 로그의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Max : 45 / Min : 10 / Mean : 20</a:t>
            </a:r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45</a:t>
            </a:r>
            <a:r>
              <a:rPr lang="ko-KR" altLang="en-US" dirty="0" smtClean="0"/>
              <a:t>개의 강의를 듣고 평균적으로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강의를 들음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</a:t>
            </a:r>
            <a:r>
              <a:rPr lang="en-US" altLang="ko-KR" dirty="0" smtClean="0"/>
              <a:t>(repeat</a:t>
            </a:r>
            <a:r>
              <a:rPr lang="en-US" altLang="ko-KR" dirty="0"/>
              <a:t>, if)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814" y="1500188"/>
            <a:ext cx="6067197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2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강의 </a:t>
            </a:r>
            <a:r>
              <a:rPr lang="en-US" altLang="ko-KR" dirty="0"/>
              <a:t>L</a:t>
            </a:r>
            <a:r>
              <a:rPr lang="ko-KR" altLang="en-US" dirty="0"/>
              <a:t>에서 보인 </a:t>
            </a:r>
            <a:r>
              <a:rPr lang="en-US" altLang="ko-KR" dirty="0" smtClean="0"/>
              <a:t>feature</a:t>
            </a:r>
            <a:endParaRPr lang="en-US" altLang="ko-KR" dirty="0"/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전반적으로 보인 </a:t>
            </a:r>
            <a:r>
              <a:rPr lang="en-US" altLang="ko-KR" dirty="0"/>
              <a:t>feature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강의 </a:t>
            </a:r>
            <a:r>
              <a:rPr lang="en-US" altLang="ko-KR" dirty="0"/>
              <a:t>L</a:t>
            </a:r>
            <a:r>
              <a:rPr lang="ko-KR" altLang="en-US" dirty="0"/>
              <a:t>에서 전반적으로 보인 </a:t>
            </a:r>
            <a:r>
              <a:rPr lang="en-US" altLang="ko-KR" dirty="0"/>
              <a:t>feature (</a:t>
            </a:r>
            <a:r>
              <a:rPr lang="ko-KR" altLang="en-US" dirty="0"/>
              <a:t>여러 학생</a:t>
            </a:r>
            <a:r>
              <a:rPr lang="en-US" altLang="ko-KR" dirty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이벤트 사이 걸린 시간 분석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3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강의 </a:t>
            </a:r>
            <a:r>
              <a:rPr lang="en-US" altLang="ko-KR" dirty="0"/>
              <a:t>L</a:t>
            </a:r>
            <a:r>
              <a:rPr lang="ko-KR" altLang="en-US" dirty="0"/>
              <a:t>에서 보인 </a:t>
            </a:r>
            <a:r>
              <a:rPr lang="en-US" altLang="ko-KR" dirty="0" smtClean="0"/>
              <a:t>feature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전반적으로 보인 </a:t>
            </a:r>
            <a:r>
              <a:rPr lang="en-US" altLang="ko-KR" dirty="0"/>
              <a:t>feature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강의 </a:t>
            </a:r>
            <a:r>
              <a:rPr lang="en-US" altLang="ko-KR" dirty="0"/>
              <a:t>L</a:t>
            </a:r>
            <a:r>
              <a:rPr lang="ko-KR" altLang="en-US" dirty="0"/>
              <a:t>에서 전반적으로 보인 </a:t>
            </a:r>
            <a:r>
              <a:rPr lang="en-US" altLang="ko-KR" dirty="0"/>
              <a:t>feature (</a:t>
            </a:r>
            <a:r>
              <a:rPr lang="ko-KR" altLang="en-US" dirty="0"/>
              <a:t>여러 학생</a:t>
            </a:r>
            <a:r>
              <a:rPr lang="en-US" altLang="ko-KR" dirty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시간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이벤트 사이 걸린 시간 분석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5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모범과 </a:t>
            </a:r>
            <a:r>
              <a:rPr lang="ko-KR" altLang="en-US" dirty="0"/>
              <a:t>비교</a:t>
            </a:r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가 한 </a:t>
            </a:r>
            <a:r>
              <a:rPr lang="en-US" altLang="ko-KR" dirty="0"/>
              <a:t>lec</a:t>
            </a:r>
            <a:r>
              <a:rPr lang="ko-KR" altLang="en-US" dirty="0"/>
              <a:t>에서 보인 </a:t>
            </a:r>
            <a:r>
              <a:rPr lang="en-US" altLang="ko-KR" dirty="0"/>
              <a:t>event dist</a:t>
            </a:r>
            <a:r>
              <a:rPr lang="ko-KR" altLang="en-US" dirty="0"/>
              <a:t>와  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1"/>
            <a:r>
              <a:rPr lang="en-US" altLang="ko-KR" b="1" dirty="0"/>
              <a:t>User</a:t>
            </a:r>
            <a:r>
              <a:rPr lang="ko-KR" altLang="en-US" b="1" dirty="0"/>
              <a:t>가 한 </a:t>
            </a:r>
            <a:r>
              <a:rPr lang="en-US" altLang="ko-KR" b="1" dirty="0"/>
              <a:t>lec</a:t>
            </a:r>
            <a:r>
              <a:rPr lang="ko-KR" altLang="en-US" b="1" dirty="0"/>
              <a:t>에서 보인 </a:t>
            </a:r>
            <a:r>
              <a:rPr lang="en-US" altLang="ko-KR" b="1" dirty="0"/>
              <a:t>event#</a:t>
            </a:r>
            <a:r>
              <a:rPr lang="ko-KR" altLang="en-US" b="1" dirty="0"/>
              <a:t>와  모범 </a:t>
            </a:r>
            <a:r>
              <a:rPr lang="en-US" altLang="ko-KR" b="1" dirty="0"/>
              <a:t>event#</a:t>
            </a:r>
            <a:r>
              <a:rPr lang="ko-KR" altLang="en-US" b="1" dirty="0"/>
              <a:t>와 비교  </a:t>
            </a:r>
            <a:r>
              <a:rPr lang="en-US" altLang="ko-KR" b="1" dirty="0"/>
              <a:t>// </a:t>
            </a:r>
            <a:r>
              <a:rPr lang="en-US" altLang="ko-KR" dirty="0"/>
              <a:t>(</a:t>
            </a:r>
            <a:r>
              <a:rPr lang="ko-KR" altLang="en-US" dirty="0"/>
              <a:t>백분율</a:t>
            </a:r>
            <a:r>
              <a:rPr lang="en-US" altLang="ko-KR" dirty="0"/>
              <a:t>)</a:t>
            </a: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관점</a:t>
            </a:r>
          </a:p>
          <a:p>
            <a:pPr lvl="1"/>
            <a:r>
              <a:rPr lang="ko-KR" altLang="en-US" b="1" dirty="0" smtClean="0"/>
              <a:t>학생이 </a:t>
            </a:r>
            <a:r>
              <a:rPr lang="ko-KR" altLang="en-US" b="1" dirty="0"/>
              <a:t>잘하는 점 </a:t>
            </a:r>
            <a:r>
              <a:rPr lang="en-US" altLang="ko-KR" b="1" dirty="0"/>
              <a:t>/ </a:t>
            </a:r>
            <a:r>
              <a:rPr lang="ko-KR" altLang="en-US" b="1" dirty="0"/>
              <a:t>부족한 </a:t>
            </a:r>
            <a:r>
              <a:rPr lang="ko-KR" altLang="en-US" b="1" dirty="0" smtClean="0"/>
              <a:t>점</a:t>
            </a:r>
            <a:endParaRPr lang="ko-KR" altLang="en-US" b="1" dirty="0"/>
          </a:p>
          <a:p>
            <a:pPr lvl="1"/>
            <a:r>
              <a:rPr lang="ko-KR" altLang="en-US" b="1" dirty="0"/>
              <a:t>학생의 성장 과정 </a:t>
            </a:r>
            <a:r>
              <a:rPr lang="en-US" altLang="ko-KR" b="1" dirty="0"/>
              <a:t>(</a:t>
            </a:r>
            <a:r>
              <a:rPr lang="ko-KR" altLang="en-US" b="1" dirty="0"/>
              <a:t>점점 모범쪽으로 갔다</a:t>
            </a:r>
            <a:r>
              <a:rPr lang="en-US" altLang="ko-KR" b="1" dirty="0" smtClean="0"/>
              <a:t>.)</a:t>
            </a:r>
          </a:p>
          <a:p>
            <a:pPr lvl="1"/>
            <a:r>
              <a:rPr lang="ko-KR" altLang="en-US" b="1" dirty="0"/>
              <a:t>다른 학생과의 </a:t>
            </a:r>
            <a:r>
              <a:rPr lang="ko-KR" altLang="en-US" b="1" dirty="0" smtClean="0"/>
              <a:t>비교 </a:t>
            </a:r>
            <a:r>
              <a:rPr lang="en-US" altLang="ko-KR" b="1" dirty="0"/>
              <a:t>-&gt; clustering</a:t>
            </a: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Lecture </a:t>
            </a:r>
            <a:r>
              <a:rPr lang="ko-KR" altLang="en-US" dirty="0"/>
              <a:t>관점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난이도 측정 </a:t>
            </a:r>
            <a:r>
              <a:rPr lang="en-US" altLang="ko-KR" b="1" dirty="0"/>
              <a:t>(</a:t>
            </a:r>
            <a:r>
              <a:rPr lang="ko-KR" altLang="en-US" b="1" dirty="0"/>
              <a:t>가이드 </a:t>
            </a:r>
            <a:r>
              <a:rPr lang="en-US" altLang="ko-KR" b="1" dirty="0"/>
              <a:t>vs </a:t>
            </a:r>
            <a:r>
              <a:rPr lang="ko-KR" altLang="en-US" b="1" dirty="0"/>
              <a:t>애들의 평균</a:t>
            </a:r>
            <a:r>
              <a:rPr lang="en-US" altLang="ko-KR" b="1" dirty="0"/>
              <a:t>, median)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측정할 수 있는 </a:t>
            </a:r>
            <a:r>
              <a:rPr lang="en-US" altLang="ko-KR" b="1" dirty="0"/>
              <a:t>CT</a:t>
            </a:r>
            <a:r>
              <a:rPr lang="ko-KR" altLang="en-US" b="1" dirty="0"/>
              <a:t>가 무엇인가에 대한 답 </a:t>
            </a:r>
            <a:r>
              <a:rPr lang="en-US" altLang="ko-KR" b="1" dirty="0"/>
              <a:t>(if</a:t>
            </a:r>
            <a:r>
              <a:rPr lang="ko-KR" altLang="en-US" b="1" dirty="0"/>
              <a:t>쪽이 많이 필요하다 라던가</a:t>
            </a:r>
            <a:r>
              <a:rPr lang="en-US" altLang="ko-KR" b="1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Time interval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이벤트 발생 사이 시간 분포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각 유저의 평균적인 행동 패턴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강의당 평균적인 행동 패턴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altLang="ko-KR" b="1" dirty="0"/>
              <a:t>+If</a:t>
            </a:r>
            <a:r>
              <a:rPr lang="ko-KR" altLang="en-US" b="1" dirty="0"/>
              <a:t>나 </a:t>
            </a:r>
            <a:r>
              <a:rPr lang="en-US" altLang="ko-KR" b="1" dirty="0"/>
              <a:t>+repeat</a:t>
            </a:r>
            <a:r>
              <a:rPr lang="ko-KR" altLang="en-US" b="1" dirty="0"/>
              <a:t>같은 이벤트 이후 추후 이벤트까지 걸린 시간 분포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각 유저의 평균적인 행동 패턴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강의당 평균적인 행동 패턴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6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한계 </a:t>
            </a:r>
            <a:r>
              <a:rPr lang="en-US" altLang="ko-KR" dirty="0" smtClean="0">
                <a:effectLst/>
              </a:rPr>
              <a:t>(160222 </a:t>
            </a:r>
            <a:r>
              <a:rPr lang="ko-KR" altLang="en-US" dirty="0" smtClean="0">
                <a:effectLst/>
              </a:rPr>
              <a:t>발표</a:t>
            </a:r>
            <a:r>
              <a:rPr lang="en-US" altLang="ko-KR" dirty="0" smtClean="0">
                <a:effectLst/>
              </a:rPr>
              <a:t>) </a:t>
            </a:r>
            <a:r>
              <a:rPr lang="ko-KR" altLang="en-US" dirty="0" smtClean="0">
                <a:effectLst/>
              </a:rPr>
              <a:t>해결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Q1: </a:t>
            </a:r>
            <a:r>
              <a:rPr lang="ko-KR" altLang="en-US" dirty="0" smtClean="0">
                <a:solidFill>
                  <a:srgbClr val="FF0000"/>
                </a:solidFill>
              </a:rPr>
              <a:t>학생의 로그 속엔 성공 여부 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없음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A1: </a:t>
            </a:r>
            <a:r>
              <a:rPr lang="ko-KR" altLang="en-US" dirty="0" smtClean="0">
                <a:solidFill>
                  <a:srgbClr val="0070C0"/>
                </a:solidFill>
              </a:rPr>
              <a:t>학생의 </a:t>
            </a:r>
            <a:r>
              <a:rPr lang="en-US" altLang="ko-KR" dirty="0">
                <a:solidFill>
                  <a:srgbClr val="0070C0"/>
                </a:solidFill>
              </a:rPr>
              <a:t>4-(</a:t>
            </a:r>
            <a:r>
              <a:rPr lang="en-US" altLang="ko-KR" dirty="0" err="1">
                <a:solidFill>
                  <a:srgbClr val="0070C0"/>
                </a:solidFill>
              </a:rPr>
              <a:t>i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강의 로그 </a:t>
            </a:r>
            <a:r>
              <a:rPr lang="ko-KR" altLang="en-US" dirty="0" smtClean="0">
                <a:solidFill>
                  <a:srgbClr val="0070C0"/>
                </a:solidFill>
              </a:rPr>
              <a:t>존재한다면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	4-1</a:t>
            </a:r>
            <a:r>
              <a:rPr lang="ko-KR" altLang="en-US" dirty="0">
                <a:solidFill>
                  <a:srgbClr val="0070C0"/>
                </a:solidFill>
              </a:rPr>
              <a:t>부터 </a:t>
            </a:r>
            <a:r>
              <a:rPr lang="en-US" altLang="ko-KR" dirty="0">
                <a:solidFill>
                  <a:srgbClr val="0070C0"/>
                </a:solidFill>
              </a:rPr>
              <a:t>4-(i-1)</a:t>
            </a:r>
            <a:r>
              <a:rPr lang="ko-KR" altLang="en-US" dirty="0" smtClean="0">
                <a:solidFill>
                  <a:srgbClr val="0070C0"/>
                </a:solidFill>
              </a:rPr>
              <a:t>까지 성공이라고 볼 수 있음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예외 상황 존재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4-3</a:t>
            </a:r>
            <a:r>
              <a:rPr lang="ko-KR" altLang="en-US" dirty="0" smtClean="0"/>
              <a:t>만 있는 경우</a:t>
            </a:r>
            <a:r>
              <a:rPr lang="en-US" altLang="ko-KR" dirty="0" smtClean="0"/>
              <a:t>, run</a:t>
            </a:r>
            <a:r>
              <a:rPr lang="ko-KR" altLang="en-US" dirty="0" smtClean="0"/>
              <a:t>만으로 통과한 경우</a:t>
            </a:r>
            <a:endParaRPr lang="en-US" altLang="ko-KR" dirty="0" smtClean="0"/>
          </a:p>
          <a:p>
            <a:pPr lvl="2"/>
            <a:endParaRPr lang="en-US" altLang="ko-KR" sz="19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한계 </a:t>
            </a:r>
            <a:r>
              <a:rPr lang="en-US" altLang="ko-KR" dirty="0">
                <a:effectLst/>
              </a:rPr>
              <a:t>(160222 </a:t>
            </a:r>
            <a:r>
              <a:rPr lang="ko-KR" altLang="en-US" dirty="0">
                <a:effectLst/>
              </a:rPr>
              <a:t>발표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해결 </a:t>
            </a:r>
            <a:r>
              <a:rPr lang="en-US" altLang="ko-KR" dirty="0" smtClean="0">
                <a:effectLst/>
              </a:rPr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Q2: </a:t>
            </a:r>
            <a:r>
              <a:rPr lang="ko-KR" altLang="en-US" dirty="0">
                <a:solidFill>
                  <a:srgbClr val="FF0000"/>
                </a:solidFill>
              </a:rPr>
              <a:t>강의 당 정답 코드 없음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ko-KR" altLang="en-US" dirty="0"/>
              <a:t>설령 있더라도 </a:t>
            </a:r>
            <a:r>
              <a:rPr lang="ko-KR" altLang="en-US" dirty="0" smtClean="0"/>
              <a:t>학생의 </a:t>
            </a:r>
            <a:r>
              <a:rPr lang="ko-KR" altLang="en-US" dirty="0"/>
              <a:t>코드와 정답 코드의 </a:t>
            </a:r>
            <a:r>
              <a:rPr lang="ko-KR" altLang="en-US" dirty="0" err="1"/>
              <a:t>유사도를</a:t>
            </a:r>
            <a:r>
              <a:rPr lang="ko-KR" altLang="en-US" dirty="0"/>
              <a:t> 명확하게 정의하기 어려움</a:t>
            </a:r>
            <a:endParaRPr lang="en-US" altLang="ko-KR" dirty="0"/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A2: </a:t>
            </a:r>
            <a:r>
              <a:rPr lang="ko-KR" altLang="en-US" dirty="0">
                <a:solidFill>
                  <a:srgbClr val="0070C0"/>
                </a:solidFill>
              </a:rPr>
              <a:t>각 강의의 모범 예제 선정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최소한의 액션만으로 성공한 </a:t>
            </a:r>
            <a:r>
              <a:rPr lang="ko-KR" altLang="en-US" dirty="0" smtClean="0"/>
              <a:t>학생의 </a:t>
            </a:r>
            <a:r>
              <a:rPr lang="ko-KR" altLang="en-US" dirty="0"/>
              <a:t>예제 </a:t>
            </a:r>
            <a:r>
              <a:rPr lang="en-US" altLang="ko-KR" dirty="0"/>
              <a:t>(X) (outlier </a:t>
            </a:r>
            <a:r>
              <a:rPr lang="ko-KR" altLang="en-US" dirty="0"/>
              <a:t>존재로 인해 실패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액션 횟수가 </a:t>
            </a:r>
            <a:r>
              <a:rPr lang="en-US" altLang="ko-KR" b="1" dirty="0">
                <a:solidFill>
                  <a:srgbClr val="0070C0"/>
                </a:solidFill>
              </a:rPr>
              <a:t>top 10 percentile</a:t>
            </a:r>
            <a:r>
              <a:rPr lang="ko-KR" altLang="en-US" b="1" dirty="0">
                <a:solidFill>
                  <a:srgbClr val="0070C0"/>
                </a:solidFill>
              </a:rPr>
              <a:t>인 </a:t>
            </a:r>
            <a:r>
              <a:rPr lang="ko-KR" altLang="en-US" b="1" dirty="0" smtClean="0">
                <a:solidFill>
                  <a:srgbClr val="0070C0"/>
                </a:solidFill>
              </a:rPr>
              <a:t>학생의 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(O)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한계 </a:t>
            </a:r>
            <a:r>
              <a:rPr lang="en-US" altLang="ko-KR" dirty="0">
                <a:effectLst/>
              </a:rPr>
              <a:t>(160222 </a:t>
            </a:r>
            <a:r>
              <a:rPr lang="ko-KR" altLang="en-US" dirty="0">
                <a:effectLst/>
              </a:rPr>
              <a:t>발표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해결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Q3: </a:t>
            </a:r>
            <a:r>
              <a:rPr lang="ko-KR" altLang="en-US" dirty="0" smtClean="0">
                <a:solidFill>
                  <a:srgbClr val="FF0000"/>
                </a:solidFill>
              </a:rPr>
              <a:t>블록의 </a:t>
            </a:r>
            <a:r>
              <a:rPr lang="ko-KR" altLang="en-US" dirty="0">
                <a:solidFill>
                  <a:srgbClr val="FF0000"/>
                </a:solidFill>
              </a:rPr>
              <a:t>특성을 알아내기가 간단하지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Parsing </a:t>
            </a:r>
            <a:r>
              <a:rPr lang="ko-KR" altLang="en-US" dirty="0"/>
              <a:t>복잡도</a:t>
            </a:r>
          </a:p>
          <a:p>
            <a:pPr lvl="2"/>
            <a:r>
              <a:rPr lang="ko-KR" altLang="en-US" dirty="0"/>
              <a:t>블록이 분기인지 반복인지 </a:t>
            </a:r>
            <a:endParaRPr lang="en-US" altLang="ko-KR" dirty="0"/>
          </a:p>
          <a:p>
            <a:pPr lvl="3"/>
            <a:r>
              <a:rPr lang="ko-KR" altLang="en-US" dirty="0" smtClean="0"/>
              <a:t>실제 코드 내용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Jr_if_speed</a:t>
            </a:r>
            <a:r>
              <a:rPr lang="en-US" altLang="ko-KR" dirty="0"/>
              <a:t>, </a:t>
            </a:r>
            <a:r>
              <a:rPr lang="en-US" altLang="ko-KR" dirty="0" err="1"/>
              <a:t>jr_if_construction</a:t>
            </a:r>
            <a:r>
              <a:rPr lang="en-US" altLang="ko-KR" dirty="0"/>
              <a:t>, </a:t>
            </a:r>
            <a:r>
              <a:rPr lang="en-US" altLang="ko-KR" dirty="0" err="1" smtClean="0"/>
              <a:t>jr_repeat_until_dest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Jr_west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블록 간의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A3: code </a:t>
            </a:r>
            <a:r>
              <a:rPr lang="en-US" altLang="ko-KR" dirty="0">
                <a:solidFill>
                  <a:srgbClr val="0070C0"/>
                </a:solidFill>
              </a:rPr>
              <a:t>snapshot</a:t>
            </a:r>
            <a:r>
              <a:rPr lang="ko-KR" altLang="en-US" dirty="0">
                <a:solidFill>
                  <a:srgbClr val="0070C0"/>
                </a:solidFill>
              </a:rPr>
              <a:t>을</a:t>
            </a:r>
            <a:r>
              <a:rPr lang="en-US" altLang="ko-KR" dirty="0">
                <a:solidFill>
                  <a:srgbClr val="0070C0"/>
                </a:solidFill>
              </a:rPr>
              <a:t> parsing</a:t>
            </a:r>
            <a:r>
              <a:rPr lang="ko-KR" altLang="en-US" dirty="0">
                <a:solidFill>
                  <a:srgbClr val="0070C0"/>
                </a:solidFill>
              </a:rPr>
              <a:t>하여 추출</a:t>
            </a:r>
          </a:p>
          <a:p>
            <a:pPr lvl="1"/>
            <a:r>
              <a:rPr lang="ko-KR" altLang="en-US" dirty="0" smtClean="0"/>
              <a:t>블록의 특성 추출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{ </a:t>
            </a:r>
            <a:r>
              <a:rPr lang="en-US" altLang="ko-KR" dirty="0"/>
              <a:t>Action : ‘</a:t>
            </a:r>
            <a:r>
              <a:rPr lang="en-US" altLang="ko-KR" dirty="0" err="1"/>
              <a:t>insert_block</a:t>
            </a:r>
            <a:r>
              <a:rPr lang="en-US" altLang="ko-KR" dirty="0"/>
              <a:t>’, id: ‘</a:t>
            </a:r>
            <a:r>
              <a:rPr lang="en-US" altLang="ko-KR" dirty="0" err="1"/>
              <a:t>abcd</a:t>
            </a:r>
            <a:r>
              <a:rPr lang="en-US" altLang="ko-KR" dirty="0"/>
              <a:t>’, value : [code snapshot] </a:t>
            </a:r>
            <a:r>
              <a:rPr lang="en-US" altLang="ko-KR" dirty="0" smtClean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</a:t>
            </a:r>
            <a:r>
              <a:rPr lang="ko-KR" altLang="en-US" dirty="0" smtClean="0">
                <a:effectLst/>
              </a:rPr>
              <a:t>정제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분석할 액션 타입 선택</a:t>
            </a:r>
          </a:p>
          <a:p>
            <a:pPr lvl="1"/>
            <a:r>
              <a:rPr lang="ko-KR" altLang="en-US" dirty="0"/>
              <a:t>엔트리에서 제공하는 액션 타입</a:t>
            </a:r>
            <a:endParaRPr lang="en-US" altLang="ko-KR" dirty="0"/>
          </a:p>
          <a:p>
            <a:pPr lvl="2"/>
            <a:r>
              <a:rPr lang="en-US" altLang="ko-KR" dirty="0"/>
              <a:t>Run, add, insert, separate, move, destroy</a:t>
            </a:r>
          </a:p>
          <a:p>
            <a:pPr lvl="1"/>
            <a:r>
              <a:rPr lang="ko-KR" altLang="en-US" dirty="0"/>
              <a:t>실제 코드에 반영이 되는 액션 타입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Run, insert, separate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분석할 액션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분석할 블록 타입 선택</a:t>
            </a:r>
            <a:endParaRPr lang="en-US" altLang="ko-KR" dirty="0"/>
          </a:p>
          <a:p>
            <a:pPr lvl="1"/>
            <a:r>
              <a:rPr lang="en-US" altLang="ko-KR" dirty="0"/>
              <a:t>if, repeat, others 3 </a:t>
            </a:r>
            <a:r>
              <a:rPr lang="ko-KR" altLang="en-US" dirty="0"/>
              <a:t>부류로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others type: go east, go west, turn left…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속에 있는 </a:t>
            </a:r>
            <a:r>
              <a:rPr lang="en-US" altLang="ko-KR" dirty="0" smtClean="0"/>
              <a:t>code snapshot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parsing</a:t>
            </a:r>
            <a:r>
              <a:rPr lang="ko-KR" altLang="en-US" dirty="0" smtClean="0"/>
              <a:t>하여 추출</a:t>
            </a:r>
            <a:endParaRPr lang="ko-KR" altLang="en-US" dirty="0"/>
          </a:p>
          <a:p>
            <a:pPr lvl="2"/>
            <a:r>
              <a:rPr lang="en-US" altLang="ko-KR" dirty="0" smtClean="0"/>
              <a:t>{ Action </a:t>
            </a:r>
            <a:r>
              <a:rPr lang="en-US" altLang="ko-KR" dirty="0"/>
              <a:t>: ‘insert_block’, </a:t>
            </a:r>
            <a:r>
              <a:rPr lang="en-US" altLang="ko-KR" dirty="0" smtClean="0"/>
              <a:t>id</a:t>
            </a:r>
            <a:r>
              <a:rPr lang="en-US" altLang="ko-KR" dirty="0"/>
              <a:t>: ‘abcd’, </a:t>
            </a:r>
            <a:r>
              <a:rPr lang="en-US" altLang="ko-KR" dirty="0" smtClean="0"/>
              <a:t>value </a:t>
            </a:r>
            <a:r>
              <a:rPr lang="en-US" altLang="ko-KR" dirty="0"/>
              <a:t>: </a:t>
            </a:r>
            <a:r>
              <a:rPr lang="en-US" altLang="ko-KR" dirty="0" smtClean="0"/>
              <a:t>[code snapshot] }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b="1" u="sng" dirty="0" smtClean="0">
                <a:solidFill>
                  <a:srgbClr val="0070C0"/>
                </a:solidFill>
              </a:rPr>
              <a:t>이벤트 </a:t>
            </a:r>
            <a:r>
              <a:rPr lang="en-US" altLang="ko-KR" b="1" u="sng" dirty="0">
                <a:solidFill>
                  <a:srgbClr val="0070C0"/>
                </a:solidFill>
              </a:rPr>
              <a:t>= </a:t>
            </a:r>
            <a:r>
              <a:rPr lang="ko-KR" altLang="en-US" b="1" u="sng" dirty="0">
                <a:solidFill>
                  <a:srgbClr val="0070C0"/>
                </a:solidFill>
              </a:rPr>
              <a:t>액션</a:t>
            </a:r>
            <a:r>
              <a:rPr lang="en-US" altLang="ko-KR" b="1" u="sng" dirty="0">
                <a:solidFill>
                  <a:srgbClr val="0070C0"/>
                </a:solidFill>
              </a:rPr>
              <a:t>+</a:t>
            </a:r>
            <a:r>
              <a:rPr lang="ko-KR" altLang="en-US" b="1" u="sng" dirty="0">
                <a:solidFill>
                  <a:srgbClr val="0070C0"/>
                </a:solidFill>
              </a:rPr>
              <a:t>블록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분석 단위</a:t>
            </a:r>
            <a:r>
              <a:rPr lang="en-US" altLang="ko-KR" b="1" u="sng" dirty="0" smtClean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run, +normal, +repeat, +if, -normal, -repeat, -if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정제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|</a:t>
                </a:r>
                <a:r>
                  <a:rPr lang="en-US" altLang="ko-KR" dirty="0"/>
                  <a:t>User| x |Lecture| x |Event| x |Timestamp|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3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479604"/>
                  </p:ext>
                </p:extLst>
              </p:nvPr>
            </p:nvGraphicFramePr>
            <p:xfrm>
              <a:off x="659833" y="3807164"/>
              <a:ext cx="7911873" cy="1644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 smtClean="0"/>
                            <a:t>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repeat,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 smtClean="0"/>
                            <a:t> (separate,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 … </a:t>
                          </a:r>
                          <a:endParaRPr lang="en-US" altLang="ko-KR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</a:t>
                          </a:r>
                          <a:r>
                            <a:rPr lang="en-US" altLang="ko-KR" dirty="0" smtClean="0"/>
                            <a:t>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(insert, </a:t>
                          </a:r>
                          <a:r>
                            <a:rPr lang="en-US" altLang="ko-KR" dirty="0" smtClean="0"/>
                            <a:t>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479604"/>
                  </p:ext>
                </p:extLst>
              </p:nvPr>
            </p:nvGraphicFramePr>
            <p:xfrm>
              <a:off x="659833" y="3807164"/>
              <a:ext cx="7911873" cy="1644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152459" r="-391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252459" r="-391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352459" r="-39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299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dirty="0" smtClean="0">
                <a:effectLst/>
              </a:rPr>
              <a:t>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user, </a:t>
            </a:r>
            <a:r>
              <a:rPr lang="en-US" altLang="ko-KR" dirty="0" smtClean="0"/>
              <a:t>lecture, </a:t>
            </a:r>
            <a:r>
              <a:rPr lang="en-US" altLang="ko-KR" dirty="0"/>
              <a:t>:)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보인 </a:t>
            </a:r>
            <a:r>
              <a:rPr lang="en-US" altLang="ko-KR" dirty="0"/>
              <a:t>feature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event </a:t>
            </a:r>
            <a:r>
              <a:rPr lang="en-US" altLang="ko-KR" dirty="0"/>
              <a:t>dist</a:t>
            </a:r>
            <a:r>
              <a:rPr lang="ko-KR" altLang="en-US" dirty="0"/>
              <a:t>와 </a:t>
            </a:r>
            <a:r>
              <a:rPr lang="ko-KR" altLang="en-US" dirty="0" smtClean="0"/>
              <a:t>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2"/>
            <a:r>
              <a:rPr lang="ko-KR" altLang="en-US" dirty="0" smtClean="0"/>
              <a:t>학생 </a:t>
            </a:r>
            <a:r>
              <a:rPr lang="en-US" altLang="ko-KR" dirty="0" smtClean="0"/>
              <a:t>#(event)</a:t>
            </a:r>
            <a:r>
              <a:rPr lang="ko-KR" altLang="en-US" dirty="0" smtClean="0"/>
              <a:t>와 </a:t>
            </a:r>
            <a:r>
              <a:rPr lang="ko-KR" altLang="en-US" dirty="0"/>
              <a:t> 모범 </a:t>
            </a:r>
            <a:r>
              <a:rPr lang="en-US" altLang="ko-KR" dirty="0"/>
              <a:t>#(event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비교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3697"/>
              </p:ext>
            </p:extLst>
          </p:nvPr>
        </p:nvGraphicFramePr>
        <p:xfrm>
          <a:off x="858444" y="4079278"/>
          <a:ext cx="4667365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745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475991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45746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653883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6458048" y="5296201"/>
                <a:ext cx="2317173" cy="830997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#(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𝒓𝒖𝒏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𝒏𝒐𝒓𝒎𝒂𝒍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en-US" altLang="ko-KR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𝒓𝒆𝒑𝒆𝒂𝒕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ko-KR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48" y="5296201"/>
                <a:ext cx="231717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5424052" y="5711700"/>
            <a:ext cx="1033996" cy="123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모서리가 둥근 직사각형 16"/>
          <p:cNvSpPr/>
          <p:nvPr/>
        </p:nvSpPr>
        <p:spPr bwMode="auto">
          <a:xfrm>
            <a:off x="1666360" y="4428323"/>
            <a:ext cx="1645010" cy="449943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636692" y="5677255"/>
            <a:ext cx="1673266" cy="449943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9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6882</TotalTime>
  <Words>1417</Words>
  <Application>Microsoft Office PowerPoint</Application>
  <PresentationFormat>화면 슬라이드 쇼(4:3)</PresentationFormat>
  <Paragraphs>377</Paragraphs>
  <Slides>33</Slides>
  <Notes>6</Notes>
  <HiddenSlides>7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HY헤드라인M</vt:lpstr>
      <vt:lpstr>NanumBarunGothic</vt:lpstr>
      <vt:lpstr>NanumSquare</vt:lpstr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KAIST DB</vt:lpstr>
      <vt:lpstr>엔트리 로그 분석</vt:lpstr>
      <vt:lpstr>목차</vt:lpstr>
      <vt:lpstr>로그 데이터</vt:lpstr>
      <vt:lpstr>한계 (160222 발표) 해결 </vt:lpstr>
      <vt:lpstr>한계 (160222 발표) 해결 (cont’d)</vt:lpstr>
      <vt:lpstr>한계 (160222 발표) 해결 (cont’d)</vt:lpstr>
      <vt:lpstr>데이터 정제</vt:lpstr>
      <vt:lpstr>데이터 정제 (cont’d)</vt:lpstr>
      <vt:lpstr>패턴 (cont’d) </vt:lpstr>
      <vt:lpstr>패턴 (cont’d) </vt:lpstr>
      <vt:lpstr>패턴 (cont’d) </vt:lpstr>
      <vt:lpstr>패턴 (cont’d)</vt:lpstr>
      <vt:lpstr>분석 결과</vt:lpstr>
      <vt:lpstr>이벤트 분포 - 학생 패턴</vt:lpstr>
      <vt:lpstr>이벤트 분포 - 학생 패턴 (cont’d)</vt:lpstr>
      <vt:lpstr>이벤트 분포 - 학생 cluster </vt:lpstr>
      <vt:lpstr>이벤트 분포 - 학생 cluster  (cont’d)</vt:lpstr>
      <vt:lpstr>이벤트 분포 - 학생 cluster  (cont’d)</vt:lpstr>
      <vt:lpstr>이벤트 분포 - 강의</vt:lpstr>
      <vt:lpstr>이벤트 분포 - 강의 (cont’d)</vt:lpstr>
      <vt:lpstr>이벤트 분포 - 강의 (cont’d)</vt:lpstr>
      <vt:lpstr>이벤트 사이 시간</vt:lpstr>
      <vt:lpstr>이벤트 사이 시간 - 학생</vt:lpstr>
      <vt:lpstr>이벤트 사이 시간 - 강의</vt:lpstr>
      <vt:lpstr>이벤트 사이 시간 - CT</vt:lpstr>
      <vt:lpstr>추후 계획</vt:lpstr>
      <vt:lpstr>데이터 정제 (cont’d)</vt:lpstr>
      <vt:lpstr>User cluster  (normal, repeat)</vt:lpstr>
      <vt:lpstr>User cluster  (normal, if)</vt:lpstr>
      <vt:lpstr>User cluster  (repeat, if)</vt:lpstr>
      <vt:lpstr>패턴 정리</vt:lpstr>
      <vt:lpstr>패턴 정리</vt:lpstr>
      <vt:lpstr>패턴 별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</dc:title>
  <dc:creator>Dongjin Sim</dc:creator>
  <cp:lastModifiedBy>Dongjin</cp:lastModifiedBy>
  <cp:revision>196</cp:revision>
  <dcterms:created xsi:type="dcterms:W3CDTF">2016-02-17T11:47:17Z</dcterms:created>
  <dcterms:modified xsi:type="dcterms:W3CDTF">2016-03-21T17:13:10Z</dcterms:modified>
</cp:coreProperties>
</file>