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411"/>
    <a:srgbClr val="E8F2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18AA5-DF6D-437D-B39F-F1088E4B856A}" type="datetimeFigureOut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E56C8-A9BC-4625-B39B-3421E1C1D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48ED-9536-4D03-BFE2-946768B2F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5AE255-829F-458C-A3DD-D8607CA7D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5DBEE-3AB1-410C-8504-A6A51ACC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A9A7-4BA5-4028-B50E-B808A87D7994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2CC6C-D2DC-4A00-93A5-76D46550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9805A-AAEF-4369-9896-7BCD2B8E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C9462-3D63-47D8-BE60-B177C1D1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612A8-6D8B-40B8-A944-1188574EF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7D2B6-9A2A-4E19-87F3-F15CBAFC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CF4D-49E0-4FBB-9824-FA213601FEEA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108DD-77DE-4295-89C0-6EB00DA5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29D74-7C4E-46DE-8DB6-9D3BB4E4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1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6012E-39CC-4D7D-8FA2-888C934A0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7EE035-4F40-4302-8911-536A1F3B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6A587-62E6-4D93-B6E0-02C53E82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AAA-5922-44DD-A06C-DC69C17C1684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04545-0AE3-4A2E-87D2-AD706C2E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05F3-7AD2-47B3-A9FB-C2E16338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8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19A73-1140-40B9-84F7-7C2C3B59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E1FF5-8B74-49A5-8EB1-22F0297F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E3765-46BA-4732-8DC8-66B7AFA5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4FB8-681A-4ADD-B941-76023707BD39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EBBF1-4591-4998-8C0C-7D02826D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EE1EC-5919-48ED-A8A6-CCAC2D7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7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CB66C-E435-4ED3-A47A-334CB696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DD3BD-C3DC-4AB3-ABA1-B6EE4CB79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AFDA5-07AC-4B90-BB93-8A321B69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C1C3-BAF8-46B2-8CD4-C6523299749A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D6D55-1690-4A5F-8E98-61AE65C7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277FF-F3FE-42D9-AC3F-5ADA7262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3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4C708-2D0D-4F54-9D37-5B47818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56829-58CB-49E5-8A0D-3F559F0C6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360F71-C37B-45C4-A3EE-780D76D2B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CE605-39B0-4057-A546-74E9ABF2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6FAF-C8A6-4DAD-A08F-94EBBADAF3A2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6C1613-BDE7-4E9D-94F2-D18E2654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9E324-E218-46BD-A189-14034709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3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1AFC6-D445-45BF-B6CC-67F13DF7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CD67C-5474-4C18-864C-09FBA352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95AD9E-627E-48D0-BE49-EA855C45D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FE8B2-5066-4E9B-BFC4-045A859D6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77239D-EF0C-4EF1-9E77-CD48DE1EB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53E1F7-4923-4DB4-A42B-D5A35C25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8AC-C8F8-49D4-AD5D-BA79BABFD190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5E2ED-C45D-4706-894E-42FD91A6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A2D78C-EBBB-46B2-9ABA-1EE017CA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3A267-723C-4017-973D-94D482A2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162958-6F55-454D-9912-B1AFFAFA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695B-C365-4DB4-97C7-58DD3E07C9FF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2B4928-EE7B-4662-BA36-D1E90EF7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E9AF83-B2C1-4125-A389-AA4CFF04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2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3A3B35-DBEE-44EB-BC80-2C1CF8C2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788F-34C2-478E-8E0D-86234BDE5F3D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DA06D1-E159-4E6B-A629-BF1A3467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945C7A-84E0-4173-8D87-49BC7A79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8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80BE7-BE55-475C-8113-81FFED43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E9965-9154-4BAD-8E9F-B6661769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3FBF4F-CFF5-494A-8777-EFEA4C82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CED99-84AF-4C19-973A-06B527B3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C260-FBC6-4602-8057-D7014126367C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E77B7-EABD-41FE-AF84-40D043E1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021EC-C48D-44A2-9E1D-E12E9E46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6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520A-A1E5-4281-AB59-A944ED64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B89406-8F88-4B3A-A7BA-529F94C99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6DAC4-7D34-4930-8C12-38FEDA018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B032FB-7579-4DEC-A2B5-30218CE7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D87-20DC-4DA7-8D1F-045201ADD209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359AF-4131-4DE5-9C28-C05E339D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CA9DC-A24B-41E6-B239-1E5FE7A7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2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6C5B35-7C12-4395-A5C0-BEDB62F7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2F3CA-B07B-4737-83E8-60F03B85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A0831-A55F-48C0-B3FC-E5E9F5FFD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3DA7F-ADC1-4186-9EE1-7F5410C98DFD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A051B-018E-489D-B258-CF7D7B83B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B3668-B359-405D-86F3-FD454FBBD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1F5BDAF-5C0B-4B5B-9238-1455A2D7A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Build </a:t>
            </a:r>
            <a:r>
              <a:rPr lang="en-US" altLang="zh-CN" sz="7200" dirty="0">
                <a:solidFill>
                  <a:srgbClr val="EB9411"/>
                </a:solidFill>
              </a:rPr>
              <a:t>CPU</a:t>
            </a:r>
            <a:r>
              <a:rPr lang="en-US" altLang="zh-CN" sz="7200" dirty="0"/>
              <a:t> in 1 Month</a:t>
            </a:r>
            <a:endParaRPr lang="zh-CN" altLang="en-US" sz="7200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C726294A-5B0B-44D7-AA51-298FF16B5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Lecture 01</a:t>
            </a:r>
            <a:endParaRPr lang="zh-CN" altLang="en-US" sz="36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6DAE33-9318-4102-91DD-5251A169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45A1-2B1B-42CF-A189-9E47B37ACF94}" type="datetime1">
              <a:rPr lang="zh-CN" altLang="en-US" smtClean="0"/>
              <a:t>2022/12/09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7F34B3-D204-4EA6-AEAC-035EC14F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5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To-Do</a:t>
            </a:r>
            <a:r>
              <a:rPr lang="zh-CN" altLang="en-US" dirty="0">
                <a:solidFill>
                  <a:srgbClr val="EB9411"/>
                </a:solidFill>
              </a:rPr>
              <a:t> </a:t>
            </a:r>
            <a:r>
              <a:rPr lang="en-US" altLang="zh-CN" dirty="0">
                <a:solidFill>
                  <a:srgbClr val="EB9411"/>
                </a:solidFill>
              </a:rPr>
              <a:t>Lists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Intro</a:t>
            </a:r>
          </a:p>
          <a:p>
            <a:pPr lvl="1"/>
            <a:r>
              <a:rPr lang="en-US" altLang="zh-CN" dirty="0">
                <a:solidFill>
                  <a:srgbClr val="EB9411"/>
                </a:solidFill>
              </a:rPr>
              <a:t>Grammar(Verilog and SystemVerilog)</a:t>
            </a:r>
          </a:p>
          <a:p>
            <a:pPr lvl="1"/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Toolchain</a:t>
            </a:r>
          </a:p>
          <a:p>
            <a:r>
              <a:rPr lang="en-US" altLang="zh-CN" dirty="0"/>
              <a:t>Hand on</a:t>
            </a:r>
          </a:p>
          <a:p>
            <a:pPr lvl="1"/>
            <a:r>
              <a:rPr lang="en-US" altLang="zh-CN" dirty="0"/>
              <a:t>Why our simulation don’t pass?</a:t>
            </a:r>
          </a:p>
          <a:p>
            <a:pPr lvl="1"/>
            <a:r>
              <a:rPr lang="en-US" altLang="zh-CN" dirty="0"/>
              <a:t>Let’s add inst. and run simulation again</a:t>
            </a:r>
          </a:p>
          <a:p>
            <a:pPr lvl="1"/>
            <a:r>
              <a:rPr lang="en-US" altLang="zh-CN" dirty="0"/>
              <a:t>Run monitor program</a:t>
            </a:r>
            <a:endParaRPr lang="en-US" altLang="zh-CN" sz="1800" dirty="0"/>
          </a:p>
          <a:p>
            <a:r>
              <a:rPr lang="en-US" altLang="zh-CN" dirty="0"/>
              <a:t>About the course assignment</a:t>
            </a:r>
          </a:p>
          <a:p>
            <a:pPr lvl="1"/>
            <a:r>
              <a:rPr lang="en-US" altLang="zh-CN" dirty="0"/>
              <a:t>How to accomplish it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BD2C-5623-4005-ABA1-5A52D2BEB574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8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59D861E-3CBB-4A3C-B129-7DBB754C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Grammar(Verilog and SystemVerilog)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5161A04-4AFF-487D-8949-2556C597F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3560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 err="1"/>
              <a:t>adder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.v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dirty="0"/>
              <a:t>wire reg</a:t>
            </a:r>
          </a:p>
          <a:p>
            <a:r>
              <a:rPr lang="en-US" altLang="zh-CN" dirty="0"/>
              <a:t>always @(*)</a:t>
            </a:r>
          </a:p>
          <a:p>
            <a:r>
              <a:rPr lang="en-US" altLang="zh-CN" dirty="0"/>
              <a:t>always @(posedge 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435D251-1270-4D3B-AE9E-9AAF3A042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3560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/>
              <a:t>adder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.sv</a:t>
            </a:r>
          </a:p>
          <a:p>
            <a:r>
              <a:rPr lang="en-US" altLang="zh-CN" dirty="0"/>
              <a:t>logic</a:t>
            </a:r>
          </a:p>
          <a:p>
            <a:r>
              <a:rPr lang="en-US" altLang="zh-CN" dirty="0" err="1"/>
              <a:t>always_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comb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dirty="0" err="1"/>
              <a:t>always_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ff</a:t>
            </a:r>
            <a:r>
              <a:rPr lang="en-US" altLang="zh-CN" dirty="0"/>
              <a:t> @(posedge 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support other data types,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enum</a:t>
            </a:r>
            <a:r>
              <a:rPr lang="en-US" altLang="zh-CN" dirty="0"/>
              <a:t> …</a:t>
            </a:r>
          </a:p>
          <a:p>
            <a:r>
              <a:rPr lang="en-US" altLang="zh-CN" dirty="0"/>
              <a:t>especially for verification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6A740-06BE-4A19-B297-909946FA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4FB8-681A-4ADD-B941-76023707BD39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D35DB2-7661-483D-AD9C-FB516F5F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EF2B9A2-460A-49D4-B595-27DDE8434F2B}"/>
              </a:ext>
            </a:extLst>
          </p:cNvPr>
          <p:cNvSpPr txBox="1">
            <a:spLocks/>
          </p:cNvSpPr>
          <p:nvPr/>
        </p:nvSpPr>
        <p:spPr>
          <a:xfrm>
            <a:off x="838200" y="5528344"/>
            <a:ext cx="10515600" cy="82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err="1"/>
              <a:t>sv</a:t>
            </a:r>
            <a:r>
              <a:rPr lang="en-US" altLang="zh-CN" sz="2400" dirty="0"/>
              <a:t> </a:t>
            </a:r>
            <a:r>
              <a:rPr lang="zh-CN" altLang="en-US" sz="2400" dirty="0"/>
              <a:t>是从 </a:t>
            </a:r>
            <a:r>
              <a:rPr lang="en-US" altLang="zh-CN" sz="2400" dirty="0"/>
              <a:t>Verilog </a:t>
            </a:r>
            <a:r>
              <a:rPr lang="zh-CN" altLang="en-US" sz="2400" dirty="0"/>
              <a:t>扩展而来，也支持 </a:t>
            </a:r>
            <a:r>
              <a:rPr lang="en-US" altLang="zh-CN" sz="2400" dirty="0"/>
              <a:t>Verilog </a:t>
            </a:r>
            <a:r>
              <a:rPr lang="zh-CN" altLang="en-US" sz="2400" dirty="0"/>
              <a:t>的一些语法，都属于经典的 </a:t>
            </a:r>
            <a:r>
              <a:rPr lang="en-US" altLang="zh-CN" sz="2400" dirty="0"/>
              <a:t>HDL(</a:t>
            </a:r>
            <a:r>
              <a:rPr lang="en-US" altLang="zh-CN" sz="2400" b="1" dirty="0"/>
              <a:t>H</a:t>
            </a:r>
            <a:r>
              <a:rPr lang="en-US" altLang="zh-CN" sz="2400" dirty="0"/>
              <a:t>ardware </a:t>
            </a:r>
            <a:r>
              <a:rPr lang="en-US" altLang="zh-CN" sz="2400" b="1" dirty="0"/>
              <a:t>D</a:t>
            </a:r>
            <a:r>
              <a:rPr lang="en-US" altLang="zh-CN" sz="2400" dirty="0"/>
              <a:t>escription </a:t>
            </a:r>
            <a:r>
              <a:rPr lang="en-US" altLang="zh-CN" sz="2400" b="1" dirty="0"/>
              <a:t>L</a:t>
            </a:r>
            <a:r>
              <a:rPr lang="en-US" altLang="zh-CN" sz="2400" dirty="0"/>
              <a:t>anguage)</a:t>
            </a:r>
          </a:p>
        </p:txBody>
      </p:sp>
    </p:spTree>
    <p:extLst>
      <p:ext uri="{BB962C8B-B14F-4D97-AF65-F5344CB8AC3E}">
        <p14:creationId xmlns:p14="http://schemas.microsoft.com/office/powerpoint/2010/main" val="120606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Grammar(Verilog and SystemVerilog)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declare variable</a:t>
            </a:r>
            <a:r>
              <a:rPr lang="zh-CN" altLang="en-US" dirty="0"/>
              <a:t>（声明变量）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logic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E8F2F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 a, b, c;	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logic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 mem [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1023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/>
              <a:t>process block</a:t>
            </a:r>
            <a:r>
              <a:rPr lang="zh-CN" altLang="en-US" dirty="0"/>
              <a:t>（过程块）</a:t>
            </a:r>
            <a:endParaRPr lang="en-US" altLang="zh-CN" dirty="0"/>
          </a:p>
          <a:p>
            <a:pPr lvl="1"/>
            <a:r>
              <a:rPr lang="en-US" altLang="zh-CN" dirty="0"/>
              <a:t>combinational logic 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 = a + b;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</a:p>
          <a:p>
            <a:pPr marL="457200" lvl="1" indent="0">
              <a:buNone/>
            </a:pPr>
            <a:endParaRPr lang="en-US" altLang="zh-CN" sz="1800" b="1" dirty="0">
              <a:solidFill>
                <a:srgbClr val="8B0000"/>
              </a:solidFill>
              <a:latin typeface="Consolas" panose="020B06090202040302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sequential logic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always_ff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@(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posedge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clk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 &lt;= a + b;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BD2C-5623-4005-ABA1-5A52D2BEB574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8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Grammar(Verilog and SystemVerilog)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ternary expression</a:t>
            </a:r>
            <a:r>
              <a:rPr lang="zh-CN" altLang="en-US" dirty="0"/>
              <a:t>（三元表达式）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logic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a, b, c,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sel_a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algn="l">
              <a:buNone/>
            </a:pPr>
            <a:r>
              <a:rPr lang="pt-B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 = sel_a ? a : b;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dirty="0"/>
              <a:t>if else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(sel_a) c = a;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       = b;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BD2C-5623-4005-ABA1-5A52D2BEB574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80DAB60-470E-4ABB-8BF0-AF9F15540A4F}"/>
              </a:ext>
            </a:extLst>
          </p:cNvPr>
          <p:cNvGrpSpPr/>
          <p:nvPr/>
        </p:nvGrpSpPr>
        <p:grpSpPr>
          <a:xfrm>
            <a:off x="8056990" y="1745459"/>
            <a:ext cx="1975066" cy="1870196"/>
            <a:chOff x="8056990" y="1745459"/>
            <a:chExt cx="1975066" cy="187019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688E26D-0E53-41AB-A1E3-457B379C303B}"/>
                </a:ext>
              </a:extLst>
            </p:cNvPr>
            <p:cNvGrpSpPr/>
            <p:nvPr/>
          </p:nvGrpSpPr>
          <p:grpSpPr>
            <a:xfrm>
              <a:off x="8362251" y="2140517"/>
              <a:ext cx="1377368" cy="1475138"/>
              <a:chOff x="7910819" y="2199240"/>
              <a:chExt cx="1100706" cy="1229760"/>
            </a:xfrm>
          </p:grpSpPr>
          <p:sp>
            <p:nvSpPr>
              <p:cNvPr id="5" name="梯形 4">
                <a:extLst>
                  <a:ext uri="{FF2B5EF4-FFF2-40B4-BE49-F238E27FC236}">
                    <a16:creationId xmlns:a16="http://schemas.microsoft.com/office/drawing/2014/main" id="{64CE658B-AB9A-4586-8726-113DA5949FA5}"/>
                  </a:ext>
                </a:extLst>
              </p:cNvPr>
              <p:cNvSpPr/>
              <p:nvPr/>
            </p:nvSpPr>
            <p:spPr>
              <a:xfrm rot="5400000">
                <a:off x="7935986" y="2724324"/>
                <a:ext cx="1050372" cy="358979"/>
              </a:xfrm>
              <a:prstGeom prst="trapezoid">
                <a:avLst>
                  <a:gd name="adj" fmla="val 634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MUX</a:t>
                </a:r>
                <a:endParaRPr lang="zh-CN" altLang="en-US" dirty="0"/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2988BEDC-A601-41DC-B265-713E7F6B4C15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8461172" y="2199240"/>
                <a:ext cx="0" cy="2932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5FF1AA6A-8EB3-47EA-ABE9-41EB83F3B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2600585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F3C7508-346D-4DC2-ADB2-2DFC5E6A6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3105323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45DEBB58-EB44-4AE7-A074-C0456C5AC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662" y="2887209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4265F9-15DD-4293-AAC9-F81E1A8BDFB7}"/>
                </a:ext>
              </a:extLst>
            </p:cNvPr>
            <p:cNvSpPr txBox="1"/>
            <p:nvPr/>
          </p:nvSpPr>
          <p:spPr>
            <a:xfrm>
              <a:off x="8056990" y="24372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67D0CF8-9CDA-4D49-A4FF-D57849AB6692}"/>
                </a:ext>
              </a:extLst>
            </p:cNvPr>
            <p:cNvSpPr txBox="1"/>
            <p:nvPr/>
          </p:nvSpPr>
          <p:spPr>
            <a:xfrm>
              <a:off x="8056990" y="3032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D356995-0906-4B43-A9B2-18C62B1B700C}"/>
                </a:ext>
              </a:extLst>
            </p:cNvPr>
            <p:cNvSpPr txBox="1"/>
            <p:nvPr/>
          </p:nvSpPr>
          <p:spPr>
            <a:xfrm>
              <a:off x="8682885" y="174545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sel_a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1475055-E5FC-4290-9DE1-9A5C7AD6889A}"/>
                </a:ext>
              </a:extLst>
            </p:cNvPr>
            <p:cNvSpPr txBox="1"/>
            <p:nvPr/>
          </p:nvSpPr>
          <p:spPr>
            <a:xfrm>
              <a:off x="9731974" y="27810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8BABD74-25A4-47E5-8B73-C7874917F7C3}"/>
              </a:ext>
            </a:extLst>
          </p:cNvPr>
          <p:cNvGrpSpPr/>
          <p:nvPr/>
        </p:nvGrpSpPr>
        <p:grpSpPr>
          <a:xfrm>
            <a:off x="8063401" y="4105893"/>
            <a:ext cx="3406891" cy="1870196"/>
            <a:chOff x="8063401" y="4105893"/>
            <a:chExt cx="3406891" cy="187019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CC4DE89-9F16-4AB3-8DCF-0D3EBE487456}"/>
                </a:ext>
              </a:extLst>
            </p:cNvPr>
            <p:cNvGrpSpPr/>
            <p:nvPr/>
          </p:nvGrpSpPr>
          <p:grpSpPr>
            <a:xfrm>
              <a:off x="8368662" y="4500951"/>
              <a:ext cx="1377368" cy="1475138"/>
              <a:chOff x="7910819" y="2199240"/>
              <a:chExt cx="1100706" cy="1229760"/>
            </a:xfrm>
          </p:grpSpPr>
          <p:sp>
            <p:nvSpPr>
              <p:cNvPr id="30" name="梯形 29">
                <a:extLst>
                  <a:ext uri="{FF2B5EF4-FFF2-40B4-BE49-F238E27FC236}">
                    <a16:creationId xmlns:a16="http://schemas.microsoft.com/office/drawing/2014/main" id="{9D04755F-7E3F-4272-A322-7698BABF116E}"/>
                  </a:ext>
                </a:extLst>
              </p:cNvPr>
              <p:cNvSpPr/>
              <p:nvPr/>
            </p:nvSpPr>
            <p:spPr>
              <a:xfrm rot="5400000">
                <a:off x="7935986" y="2724324"/>
                <a:ext cx="1050372" cy="358979"/>
              </a:xfrm>
              <a:prstGeom prst="trapezoid">
                <a:avLst>
                  <a:gd name="adj" fmla="val 634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MUX</a:t>
                </a:r>
                <a:endParaRPr lang="zh-CN" altLang="en-US" dirty="0"/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3F606BA3-3DCE-4A7C-8E9C-579D837C2FE1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461172" y="2199240"/>
                <a:ext cx="0" cy="2932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B888F938-8E0E-4EA9-B6DF-D7CFCD060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2600585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9EB04889-9DD0-4A25-A3D5-BB4A67159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3105323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F63A3778-4B92-4D4B-B1AB-D226BCE76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662" y="2887209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CD248C8-5DCE-4DFF-A74E-E40834D8AE09}"/>
                </a:ext>
              </a:extLst>
            </p:cNvPr>
            <p:cNvSpPr txBox="1"/>
            <p:nvPr/>
          </p:nvSpPr>
          <p:spPr>
            <a:xfrm>
              <a:off x="8063401" y="47977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4445686-AFFA-4CC7-BD55-F6F531CA0999}"/>
                </a:ext>
              </a:extLst>
            </p:cNvPr>
            <p:cNvSpPr txBox="1"/>
            <p:nvPr/>
          </p:nvSpPr>
          <p:spPr>
            <a:xfrm>
              <a:off x="8063401" y="53926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9B50F74-7F70-4BF1-8308-91FA41909BC4}"/>
                </a:ext>
              </a:extLst>
            </p:cNvPr>
            <p:cNvSpPr txBox="1"/>
            <p:nvPr/>
          </p:nvSpPr>
          <p:spPr>
            <a:xfrm>
              <a:off x="8689296" y="410589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sel_a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98D1383-3C43-4174-9F1F-5D6AABFB2FF4}"/>
                </a:ext>
              </a:extLst>
            </p:cNvPr>
            <p:cNvSpPr txBox="1"/>
            <p:nvPr/>
          </p:nvSpPr>
          <p:spPr>
            <a:xfrm>
              <a:off x="9738385" y="51415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0F7548BF-038B-4C06-8139-45214458558E}"/>
                </a:ext>
              </a:extLst>
            </p:cNvPr>
            <p:cNvCxnSpPr>
              <a:cxnSpLocks/>
              <a:stCxn id="29" idx="3"/>
              <a:endCxn id="26" idx="0"/>
            </p:cNvCxnSpPr>
            <p:nvPr/>
          </p:nvCxnSpPr>
          <p:spPr>
            <a:xfrm flipH="1" flipV="1">
              <a:off x="8219854" y="4797712"/>
              <a:ext cx="1831437" cy="528481"/>
            </a:xfrm>
            <a:prstGeom prst="bentConnector4">
              <a:avLst>
                <a:gd name="adj1" fmla="val -12482"/>
                <a:gd name="adj2" fmla="val 24167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E65FE5B-1A7B-469C-855A-6F1780F1D241}"/>
                </a:ext>
              </a:extLst>
            </p:cNvPr>
            <p:cNvSpPr txBox="1"/>
            <p:nvPr/>
          </p:nvSpPr>
          <p:spPr>
            <a:xfrm>
              <a:off x="10400768" y="5141527"/>
              <a:ext cx="1069524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LOOP!!!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6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 </a:t>
            </a:r>
            <a:r>
              <a:rPr lang="en-US" altLang="zh-CN" dirty="0"/>
              <a:t>Github </a:t>
            </a:r>
            <a:r>
              <a:rPr lang="zh-CN" altLang="en-US" dirty="0"/>
              <a:t>上获取工程文件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BD2C-5623-4005-ABA1-5A52D2BEB574}" type="datetime1">
              <a:rPr lang="zh-CN" altLang="en-US" smtClean="0"/>
              <a:t>2022/12/09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2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Georgia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296</Words>
  <Application>Microsoft Office PowerPoint</Application>
  <PresentationFormat>宽屏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Consolas</vt:lpstr>
      <vt:lpstr>Georgia</vt:lpstr>
      <vt:lpstr>Office 主题​​</vt:lpstr>
      <vt:lpstr>Build CPU in 1 Month</vt:lpstr>
      <vt:lpstr>To-Do Lists</vt:lpstr>
      <vt:lpstr>Grammar(Verilog and SystemVerilog)</vt:lpstr>
      <vt:lpstr>Grammar(Verilog and SystemVerilog)</vt:lpstr>
      <vt:lpstr>Grammar(Verilog and SystemVerilog)</vt:lpstr>
      <vt:lpstr>从 Github 上获取工程文件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CPU in 1 Month</dc:title>
  <dc:creator>He Yuhan</dc:creator>
  <cp:lastModifiedBy>He Yuhan</cp:lastModifiedBy>
  <cp:revision>37</cp:revision>
  <dcterms:created xsi:type="dcterms:W3CDTF">2022-12-09T09:09:38Z</dcterms:created>
  <dcterms:modified xsi:type="dcterms:W3CDTF">2022-12-09T11:20:05Z</dcterms:modified>
</cp:coreProperties>
</file>