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0" r:id="rId4"/>
    <p:sldId id="292" r:id="rId5"/>
    <p:sldId id="29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89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57" r:id="rId22"/>
    <p:sldId id="282" r:id="rId23"/>
    <p:sldId id="270" r:id="rId24"/>
    <p:sldId id="279" r:id="rId25"/>
    <p:sldId id="278" r:id="rId26"/>
    <p:sldId id="283" r:id="rId27"/>
    <p:sldId id="284" r:id="rId28"/>
    <p:sldId id="285" r:id="rId29"/>
    <p:sldId id="286" r:id="rId30"/>
    <p:sldId id="294" r:id="rId31"/>
    <p:sldId id="287" r:id="rId32"/>
    <p:sldId id="26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1"/>
    <a:srgbClr val="FCEBD7"/>
    <a:srgbClr val="0000FF"/>
    <a:srgbClr val="E8F2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100" d="100"/>
          <a:sy n="100" d="100"/>
        </p:scale>
        <p:origin x="13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8AA5-DF6D-437D-B39F-F1088E4B856A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56C8-A9BC-4625-B39B-3421E1C1D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48ED-9536-4D03-BFE2-946768B2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AE255-829F-458C-A3DD-D8607CA7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DBEE-3AB1-410C-8504-A6A51AC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D5BF-D2A9-45FE-B23B-29A348B08A9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CC6C-D2DC-4A00-93A5-76D4655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805A-AAEF-4369-9896-7BCD2B8E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C9462-3D63-47D8-BE60-B177C1D1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612A8-6D8B-40B8-A944-1188574E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D2B6-9A2A-4E19-87F3-F15CBAFC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63F-445B-425C-8DF0-6E39A7BD9B10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08DD-77DE-4295-89C0-6EB00DA5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29D74-7C4E-46DE-8DB6-9D3BB4E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6012E-39CC-4D7D-8FA2-888C934A0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EE035-4F40-4302-8911-536A1F3B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6A587-62E6-4D93-B6E0-02C53E82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9B69-933A-4181-81F7-8A10748BD92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04545-0AE3-4A2E-87D2-AD706C2E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05F3-7AD2-47B3-A9FB-C2E1633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422DA2-A001-4F70-B18C-7F31CF00ABE6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A19A73-1140-40B9-84F7-7C2C3B59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E1FF5-8B74-49A5-8EB1-22F0297F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E3765-46BA-4732-8DC8-66B7AFA5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BBF1-4591-4998-8C0C-7D02826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EE1EC-5919-48ED-A8A6-CCAC2D7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B66C-E435-4ED3-A47A-334CB69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DD3BD-C3DC-4AB3-ABA1-B6EE4CB7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23A874-F224-4483-9CAE-63CFB4D51B04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CB6B13F-F5EF-4096-8FD7-69745D4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9DF95A46-B7D7-4C9E-8BD5-6E219550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E4A4B8D5-590B-4F44-A791-125B482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C708-2D0D-4F54-9D37-5B47818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829-58CB-49E5-8A0D-3F559F0C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60F71-C37B-45C4-A3EE-780D76D2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054715-0D8F-4B51-8C28-15D236246E85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日期占位符 3">
            <a:extLst>
              <a:ext uri="{FF2B5EF4-FFF2-40B4-BE49-F238E27FC236}">
                <a16:creationId xmlns:a16="http://schemas.microsoft.com/office/drawing/2014/main" id="{73C71256-2C6D-498E-9667-7B48F33F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4" name="页脚占位符 4">
            <a:extLst>
              <a:ext uri="{FF2B5EF4-FFF2-40B4-BE49-F238E27FC236}">
                <a16:creationId xmlns:a16="http://schemas.microsoft.com/office/drawing/2014/main" id="{89768638-7C1F-424B-823B-5E4FDCBC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B0845E03-B791-49C2-B28E-D1231AE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3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AFC6-D445-45BF-B6CC-67F13DF7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CD67C-5474-4C18-864C-09FBA352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5AD9E-627E-48D0-BE49-EA855C45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FE8B2-5066-4E9B-BFC4-045A859D6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7239D-EF0C-4EF1-9E77-CD48DE1E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E279385-6A1F-4695-8ADB-9F5F0F67A655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日期占位符 3">
            <a:extLst>
              <a:ext uri="{FF2B5EF4-FFF2-40B4-BE49-F238E27FC236}">
                <a16:creationId xmlns:a16="http://schemas.microsoft.com/office/drawing/2014/main" id="{30783FDC-EB82-4F86-9CAE-5FBC757A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36" name="页脚占位符 4">
            <a:extLst>
              <a:ext uri="{FF2B5EF4-FFF2-40B4-BE49-F238E27FC236}">
                <a16:creationId xmlns:a16="http://schemas.microsoft.com/office/drawing/2014/main" id="{3DF84A26-3943-4897-B200-DB25605C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中山大学电子与信息工程学院（何雨涵、卢韬）</a:t>
            </a:r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DC8211A3-8F52-44F7-9A9D-063159C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3B20E9-F596-43D3-A448-6E4A93BA19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267-723C-4017-973D-94D482A2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62958-6F55-454D-9912-B1AFFAFA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44A-663E-4391-8A65-BDDDBDD68538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B4928-EE7B-4662-BA36-D1E90EF7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9AF83-B2C1-4125-A389-AA4CFF04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A3B35-DBEE-44EB-BC80-2C1CF8C2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BEFF-776D-45E2-96AA-217CD102D048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A06D1-E159-4E6B-A629-BF1A3467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45C7A-84E0-4173-8D87-49BC7A79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0BE7-BE55-475C-8113-81FFED43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E9965-9154-4BAD-8E9F-B6661769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FBF4F-CFF5-494A-8777-EFEA4C8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CED99-84AF-4C19-973A-06B527B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6131-46B7-4AA2-B2F9-E7A9A3C4104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E77B7-EABD-41FE-AF84-40D043E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021EC-C48D-44A2-9E1D-E12E9E46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520A-A1E5-4281-AB59-A944ED64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89406-8F88-4B3A-A7BA-529F94C9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6DAC4-7D34-4930-8C12-38FEDA01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032FB-7579-4DEC-A2B5-30218CE7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6856-2E79-4FEB-BA5D-2101328FCA4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359AF-4131-4DE5-9C28-C05E339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CA9DC-A24B-41E6-B239-1E5FE7A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C5B35-7C12-4395-A5C0-BEDB62F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2F3CA-B07B-4737-83E8-60F03B85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A0831-A55F-48C0-B3FC-E5E9F5FF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1C99-5F99-476E-83EE-E2A71DD8CD0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051B-018E-489D-B258-CF7D7B83B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中山大学电子与信息工程学院（何雨涵、卢韬）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B3668-B359-405D-86F3-FD454FBB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20E9-F596-43D3-A448-6E4A93BA1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syx.oscc.cc/" TargetMode="External"/><Relationship Id="rId2" Type="http://schemas.openxmlformats.org/officeDocument/2006/relationships/hyperlink" Target="https://xiangshan-doc.readthedocs.io/zh_C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ongson-education/nscscc-wiki" TargetMode="External"/><Relationship Id="rId4" Type="http://schemas.openxmlformats.org/officeDocument/2006/relationships/hyperlink" Target="https://boom-core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1F5BDAF-5C0B-4B5B-9238-1455A2D7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Build </a:t>
            </a:r>
            <a:r>
              <a:rPr lang="en-US" altLang="zh-CN" sz="7200" dirty="0">
                <a:solidFill>
                  <a:srgbClr val="EB9411"/>
                </a:solidFill>
              </a:rPr>
              <a:t>CPU</a:t>
            </a:r>
            <a:r>
              <a:rPr lang="en-US" altLang="zh-CN" sz="7200" dirty="0"/>
              <a:t> in 1 Month</a:t>
            </a:r>
            <a:endParaRPr lang="zh-CN" altLang="en-US" sz="7200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726294A-5B0B-44D7-AA51-298FF16B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Lecture 01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94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D7ED-CE79-4A92-96CC-E78DAB3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Toolchain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76E0F-EF0E-4F39-AEBA-D5C882A2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en-US" altLang="zh-CN" dirty="0"/>
              <a:t> 2019.2</a:t>
            </a:r>
          </a:p>
          <a:p>
            <a:pPr lvl="1"/>
            <a:r>
              <a:rPr lang="en-US" altLang="zh-CN" dirty="0"/>
              <a:t>General develop flow: Simulate HDL files, Synthesis, Implementation, Generate bitstream</a:t>
            </a:r>
          </a:p>
          <a:p>
            <a:pPr lvl="1"/>
            <a:endParaRPr lang="en-US" altLang="zh-CN" sz="800" dirty="0"/>
          </a:p>
          <a:p>
            <a:r>
              <a:rPr lang="en-US" altLang="zh-CN" dirty="0"/>
              <a:t>DVT Eclipse</a:t>
            </a:r>
          </a:p>
          <a:p>
            <a:pPr lvl="1"/>
            <a:r>
              <a:rPr lang="en-US" altLang="zh-CN" dirty="0"/>
              <a:t>get rid of </a:t>
            </a:r>
            <a:r>
              <a:rPr lang="en-US" altLang="zh-CN" dirty="0" err="1"/>
              <a:t>Vivado</a:t>
            </a:r>
            <a:r>
              <a:rPr lang="en-US" altLang="zh-CN" dirty="0"/>
              <a:t> useless integrated editor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VS Code</a:t>
            </a:r>
          </a:p>
          <a:p>
            <a:pPr lvl="1"/>
            <a:r>
              <a:rPr lang="en-US" altLang="zh-CN" dirty="0"/>
              <a:t>a not bad choice to replace DVT but it takes some time to configure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3EF0-2341-43B4-B374-7F1C76D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9A56-6A74-4C5C-9981-5A5099C4CF7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628C-914D-413E-8401-14E8C65D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25059-5DF4-48B4-BE02-9F75F8BD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6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D7ED-CE79-4A92-96CC-E78DAB3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Toolchain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76E0F-EF0E-4F39-AEBA-D5C882A2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This page tells you some unnecessary </a:t>
            </a:r>
            <a:r>
              <a:rPr lang="en-US" altLang="zh-CN" dirty="0">
                <a:solidFill>
                  <a:srgbClr val="EB9411"/>
                </a:solidFill>
              </a:rPr>
              <a:t>auxiliary tools</a:t>
            </a:r>
          </a:p>
          <a:p>
            <a:endParaRPr lang="en-US" altLang="zh-CN" sz="800" dirty="0">
              <a:solidFill>
                <a:srgbClr val="EB9411"/>
              </a:solidFill>
            </a:endParaRPr>
          </a:p>
          <a:p>
            <a:r>
              <a:rPr lang="en-US" altLang="zh-CN" dirty="0"/>
              <a:t>MARS(</a:t>
            </a:r>
            <a:r>
              <a:rPr lang="en-US" altLang="zh-CN" b="1" dirty="0"/>
              <a:t>M</a:t>
            </a:r>
            <a:r>
              <a:rPr lang="en-US" altLang="zh-CN" dirty="0"/>
              <a:t>IPS </a:t>
            </a:r>
            <a:r>
              <a:rPr lang="en-US" altLang="zh-CN" b="1" dirty="0"/>
              <a:t>A</a:t>
            </a:r>
            <a:r>
              <a:rPr lang="en-US" altLang="zh-CN" dirty="0"/>
              <a:t>ssembly </a:t>
            </a:r>
            <a:r>
              <a:rPr lang="en-US" altLang="zh-CN" b="1" dirty="0"/>
              <a:t>R</a:t>
            </a:r>
            <a:r>
              <a:rPr lang="en-US" altLang="zh-CN" dirty="0"/>
              <a:t>untime </a:t>
            </a:r>
            <a:r>
              <a:rPr lang="en-US" altLang="zh-CN" b="1" dirty="0"/>
              <a:t>S</a:t>
            </a:r>
            <a:r>
              <a:rPr lang="en-US" altLang="zh-CN" dirty="0"/>
              <a:t>imulator)</a:t>
            </a:r>
          </a:p>
          <a:p>
            <a:pPr lvl="1"/>
            <a:r>
              <a:rPr lang="en-US" altLang="zh-CN" dirty="0"/>
              <a:t>run the code in </a:t>
            </a:r>
            <a:r>
              <a:rPr lang="en-US" altLang="zh-CN" dirty="0">
                <a:solidFill>
                  <a:srgbClr val="EB9411"/>
                </a:solidFill>
              </a:rPr>
              <a:t>single step</a:t>
            </a:r>
          </a:p>
          <a:p>
            <a:pPr lvl="1"/>
            <a:r>
              <a:rPr lang="en-US" altLang="zh-CN" dirty="0"/>
              <a:t>view all the registers’ value in GUI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QEMU(</a:t>
            </a:r>
            <a:r>
              <a:rPr lang="en-US" altLang="zh-CN" b="1" dirty="0"/>
              <a:t>Q</a:t>
            </a:r>
            <a:r>
              <a:rPr lang="en-US" altLang="zh-CN" dirty="0"/>
              <a:t>uick </a:t>
            </a:r>
            <a:r>
              <a:rPr lang="en-US" altLang="zh-CN" b="1" dirty="0"/>
              <a:t>EMU</a:t>
            </a:r>
            <a:r>
              <a:rPr lang="en-US" altLang="zh-CN" dirty="0"/>
              <a:t>lator)</a:t>
            </a:r>
          </a:p>
          <a:p>
            <a:pPr lvl="1"/>
            <a:r>
              <a:rPr lang="en-US" altLang="zh-CN" dirty="0"/>
              <a:t>run your own program in this </a:t>
            </a:r>
            <a:r>
              <a:rPr lang="en-US" altLang="zh-CN" dirty="0">
                <a:solidFill>
                  <a:srgbClr val="EB9411"/>
                </a:solidFill>
              </a:rPr>
              <a:t>fast, open source</a:t>
            </a:r>
            <a:r>
              <a:rPr lang="en-US" altLang="zh-CN" dirty="0"/>
              <a:t> emulator</a:t>
            </a:r>
          </a:p>
          <a:p>
            <a:pPr lvl="1"/>
            <a:r>
              <a:rPr lang="en-US" altLang="zh-CN" dirty="0"/>
              <a:t>use this tool through command line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/>
              <a:t>MTI Bare Metal Toolchain ---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EB9411"/>
                </a:solidFill>
              </a:rPr>
              <a:t>compile</a:t>
            </a:r>
            <a:r>
              <a:rPr lang="en-US" altLang="zh-CN" b="1" dirty="0">
                <a:solidFill>
                  <a:srgbClr val="EB9411"/>
                </a:solidFill>
              </a:rPr>
              <a:t> </a:t>
            </a:r>
            <a:r>
              <a:rPr lang="en-US" altLang="zh-CN" dirty="0"/>
              <a:t>the assembly code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B3EF0-2341-43B4-B374-7F1C76DD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CC47-0A0D-4FA0-AEFE-08DC6F8E944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628C-914D-413E-8401-14E8C65D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BBCB-9A28-4E61-BA6F-B4FC500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58B7-BA91-44AB-A239-CD65204D9C3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0EE28-AE71-4C0E-B9AB-72D90AD1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FEFAF6D7-A64B-4108-97E2-B6E1B76C1323}"/>
              </a:ext>
            </a:extLst>
          </p:cNvPr>
          <p:cNvSpPr/>
          <p:nvPr/>
        </p:nvSpPr>
        <p:spPr>
          <a:xfrm>
            <a:off x="2878207" y="4697835"/>
            <a:ext cx="5075339" cy="1479128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Comparison Mechanism</a:t>
            </a:r>
            <a:r>
              <a:rPr lang="zh-CN" altLang="en-US" dirty="0">
                <a:solidFill>
                  <a:srgbClr val="EB9411"/>
                </a:solidFill>
              </a:rPr>
              <a:t>（比对机制）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CEBD7"/>
                </a:highlight>
              </a:rPr>
              <a:t>Q:</a:t>
            </a:r>
          </a:p>
          <a:p>
            <a:pPr lvl="1"/>
            <a:r>
              <a:rPr lang="en-US" altLang="zh-CN" dirty="0"/>
              <a:t>How to confirm that CPU </a:t>
            </a:r>
            <a:r>
              <a:rPr lang="en-US" altLang="zh-CN" sz="2800" dirty="0">
                <a:solidFill>
                  <a:srgbClr val="EB9411"/>
                </a:solidFill>
              </a:rPr>
              <a:t>runs correctly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A:</a:t>
            </a:r>
          </a:p>
          <a:p>
            <a:pPr lvl="1"/>
            <a:r>
              <a:rPr lang="en-US" altLang="zh-CN" dirty="0"/>
              <a:t>The aim of program is always to </a:t>
            </a:r>
            <a:r>
              <a:rPr lang="en-US" altLang="zh-CN" dirty="0">
                <a:solidFill>
                  <a:srgbClr val="EB9411"/>
                </a:solidFill>
              </a:rPr>
              <a:t>change the value of register(or memory)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Compare our CPU executing results with the GS132(reference).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91E4-02E2-4BF6-AC4A-418D0FF85421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1AA9947-6100-424F-B5EC-07A219ADC08D}"/>
              </a:ext>
            </a:extLst>
          </p:cNvPr>
          <p:cNvGrpSpPr/>
          <p:nvPr/>
        </p:nvGrpSpPr>
        <p:grpSpPr>
          <a:xfrm>
            <a:off x="2993602" y="4787065"/>
            <a:ext cx="4784893" cy="1349942"/>
            <a:chOff x="2993602" y="4787065"/>
            <a:chExt cx="4784893" cy="13499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657B7-E42D-4059-8DEE-4CF156C5ED60}"/>
                </a:ext>
              </a:extLst>
            </p:cNvPr>
            <p:cNvSpPr/>
            <p:nvPr/>
          </p:nvSpPr>
          <p:spPr>
            <a:xfrm>
              <a:off x="299360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Core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8BAB91-1721-4410-8EF0-79EB6433179B}"/>
                </a:ext>
              </a:extLst>
            </p:cNvPr>
            <p:cNvSpPr/>
            <p:nvPr/>
          </p:nvSpPr>
          <p:spPr>
            <a:xfrm>
              <a:off x="5833406" y="4787065"/>
              <a:ext cx="525187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073427-BFE4-4F7A-8B40-D9E6C5CDFE7C}"/>
                </a:ext>
              </a:extLst>
            </p:cNvPr>
            <p:cNvSpPr/>
            <p:nvPr/>
          </p:nvSpPr>
          <p:spPr>
            <a:xfrm>
              <a:off x="6805372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Ref.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C98A04-87B4-4C6F-9782-EA1FC148E677}"/>
                </a:ext>
              </a:extLst>
            </p:cNvPr>
            <p:cNvSpPr/>
            <p:nvPr/>
          </p:nvSpPr>
          <p:spPr>
            <a:xfrm>
              <a:off x="4413504" y="4787065"/>
              <a:ext cx="973123" cy="5788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</a:t>
              </a:r>
            </a:p>
            <a:p>
              <a:pPr algn="ctr"/>
              <a:r>
                <a:rPr lang="en-US" altLang="zh-CN" dirty="0"/>
                <a:t>FILE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0B17DD4-5A71-40B4-B4A7-F366576155F8}"/>
                </a:ext>
              </a:extLst>
            </p:cNvPr>
            <p:cNvCxnSpPr>
              <a:cxnSpLocks/>
              <a:stCxn id="7" idx="3"/>
              <a:endCxn id="18" idx="1"/>
            </p:cNvCxnSpPr>
            <p:nvPr/>
          </p:nvCxnSpPr>
          <p:spPr>
            <a:xfrm>
              <a:off x="3966725" y="5076485"/>
              <a:ext cx="4467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99FB391-5574-4A86-B594-5DDF4E8860F8}"/>
                </a:ext>
              </a:extLst>
            </p:cNvPr>
            <p:cNvGrpSpPr/>
            <p:nvPr/>
          </p:nvGrpSpPr>
          <p:grpSpPr>
            <a:xfrm>
              <a:off x="4177717" y="5076485"/>
              <a:ext cx="1655689" cy="619640"/>
              <a:chOff x="4177717" y="5076485"/>
              <a:chExt cx="1655689" cy="619640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3C2601D-D48A-4163-B2E7-5E7DBA2732BF}"/>
                  </a:ext>
                </a:extLst>
              </p:cNvPr>
              <p:cNvCxnSpPr/>
              <p:nvPr/>
            </p:nvCxnSpPr>
            <p:spPr>
              <a:xfrm>
                <a:off x="4177717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56FDBCC-8AEA-448C-AA99-FF1D516D1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717" y="5696125"/>
                <a:ext cx="139257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2A3FA98-E9BE-4F2A-BB27-DF4503F75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290" y="5076485"/>
                <a:ext cx="0" cy="619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362467F6-6FCE-47EA-B621-8B5DFCD3B10B}"/>
                  </a:ext>
                </a:extLst>
              </p:cNvPr>
              <p:cNvCxnSpPr>
                <a:endCxn id="10" idx="1"/>
              </p:cNvCxnSpPr>
              <p:nvPr/>
            </p:nvCxnSpPr>
            <p:spPr>
              <a:xfrm>
                <a:off x="5570290" y="5076485"/>
                <a:ext cx="2631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C93EAC4-A0FF-4E3F-BF34-7673EDBF1F85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6358593" y="5076485"/>
              <a:ext cx="4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7E495-F838-42C4-B110-E1B06C04964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096000" y="5365905"/>
              <a:ext cx="0" cy="33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A2AA53D-023C-43FD-8E96-CE58BAEAE339}"/>
                </a:ext>
              </a:extLst>
            </p:cNvPr>
            <p:cNvSpPr txBox="1"/>
            <p:nvPr/>
          </p:nvSpPr>
          <p:spPr>
            <a:xfrm>
              <a:off x="5415877" y="5767675"/>
              <a:ext cx="136024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PASS/FAIL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C735-C766-4781-A9E4-733954E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42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Comparison Mechanism</a:t>
            </a:r>
            <a:r>
              <a:rPr lang="zh-CN" altLang="en-US" dirty="0">
                <a:solidFill>
                  <a:srgbClr val="EB9411"/>
                </a:solidFill>
              </a:rPr>
              <a:t>（比对机制）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our CPU’s information is </a:t>
            </a:r>
            <a:r>
              <a:rPr lang="en-US" altLang="zh-CN" dirty="0">
                <a:solidFill>
                  <a:srgbClr val="EB9411"/>
                </a:solidFill>
              </a:rPr>
              <a:t>different from the reference</a:t>
            </a:r>
            <a:r>
              <a:rPr lang="en-US" altLang="zh-CN" dirty="0"/>
              <a:t>, or when the CPU runs in a </a:t>
            </a:r>
            <a:r>
              <a:rPr lang="en-US" altLang="zh-CN" dirty="0">
                <a:solidFill>
                  <a:srgbClr val="EB9411"/>
                </a:solidFill>
              </a:rPr>
              <a:t>wrong loop</a:t>
            </a:r>
            <a:r>
              <a:rPr lang="en-US" altLang="zh-CN" dirty="0"/>
              <a:t>, the simulation will stop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56B2-78F8-4563-A5BE-F56E191AD26D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3BC136-8725-4556-BD2C-02C57D8A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54" y="2814531"/>
            <a:ext cx="6350291" cy="3452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8E557-2A5D-4DA1-9DD4-3E88B0CC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Run Behavioral Simulation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the path of trace file in testbench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F80-4496-4588-94E6-C3F50107A21C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5F04E-75FE-4BC3-AAF1-74CFF957A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7"/>
          <a:stretch/>
        </p:blipFill>
        <p:spPr>
          <a:xfrm>
            <a:off x="1966912" y="2349522"/>
            <a:ext cx="8258175" cy="2611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B08B5-7F87-4C01-AF21-5ADD208B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35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Filed To Run The Program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Change the path of trace file in testbench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Now </a:t>
            </a:r>
            <a:r>
              <a:rPr lang="en-US" altLang="zh-CN" dirty="0">
                <a:solidFill>
                  <a:srgbClr val="EB9411"/>
                </a:solidFill>
              </a:rPr>
              <a:t>begin debugging </a:t>
            </a:r>
            <a:r>
              <a:rPr lang="en-US" altLang="zh-CN" dirty="0"/>
              <a:t>happily :)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354F-EC73-4C7A-AD1E-00BB9A6577E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9B201-78AB-45F1-BE09-9432EBDF9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58"/>
          <a:stretch/>
        </p:blipFill>
        <p:spPr>
          <a:xfrm>
            <a:off x="2414587" y="2354168"/>
            <a:ext cx="7362825" cy="2855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18122-FC91-4F48-A929-73857F4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E16ED-952A-4A6F-B207-9979408E3744}"/>
              </a:ext>
            </a:extLst>
          </p:cNvPr>
          <p:cNvSpPr/>
          <p:nvPr/>
        </p:nvSpPr>
        <p:spPr>
          <a:xfrm>
            <a:off x="323850" y="5377811"/>
            <a:ext cx="11029950" cy="934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1:</a:t>
            </a:r>
            <a:r>
              <a:rPr lang="en-US" altLang="zh-CN" dirty="0"/>
              <a:t> Check the lab3.s</a:t>
            </a:r>
          </a:p>
          <a:p>
            <a:pPr lvl="1"/>
            <a:r>
              <a:rPr lang="en-US" altLang="zh-CN" dirty="0"/>
              <a:t>a file translate .bin to </a:t>
            </a:r>
            <a:r>
              <a:rPr lang="en-US" altLang="zh-CN" sz="2800" dirty="0">
                <a:solidFill>
                  <a:srgbClr val="EB9411"/>
                </a:solidFill>
              </a:rPr>
              <a:t>assembly code </a:t>
            </a:r>
            <a:r>
              <a:rPr lang="en-US" altLang="zh-CN" dirty="0"/>
              <a:t>with other information</a:t>
            </a:r>
            <a:r>
              <a:rPr lang="zh-CN" altLang="en-US" dirty="0"/>
              <a:t>（反汇编）</a:t>
            </a:r>
            <a:endParaRPr lang="en-US" altLang="zh-CN" dirty="0"/>
          </a:p>
          <a:p>
            <a:pPr lvl="1"/>
            <a:r>
              <a:rPr lang="en-US" altLang="zh-CN" dirty="0"/>
              <a:t>an important file to find the bug!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2: </a:t>
            </a:r>
            <a:r>
              <a:rPr lang="en-US" altLang="zh-CN" dirty="0"/>
              <a:t>Find the instruction according to PC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81EA-90F1-4282-B5FC-6CFEBA1024D0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B7A41A-4E43-4805-B0DE-1DE2D8AA0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2"/>
          <a:stretch/>
        </p:blipFill>
        <p:spPr>
          <a:xfrm>
            <a:off x="2390775" y="3902076"/>
            <a:ext cx="7410450" cy="2188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CCFFD8-5266-4E7F-BD8D-03DFB35A9FD6}"/>
              </a:ext>
            </a:extLst>
          </p:cNvPr>
          <p:cNvSpPr txBox="1"/>
          <p:nvPr/>
        </p:nvSpPr>
        <p:spPr>
          <a:xfrm>
            <a:off x="7966131" y="5440504"/>
            <a:ext cx="162518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GET IT! ADDI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340237-ED1A-4833-A0F2-79DFAF75B784}"/>
              </a:ext>
            </a:extLst>
          </p:cNvPr>
          <p:cNvCxnSpPr/>
          <p:nvPr/>
        </p:nvCxnSpPr>
        <p:spPr>
          <a:xfrm flipH="1">
            <a:off x="7197754" y="5625170"/>
            <a:ext cx="768377" cy="104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EF2E8-2C87-4661-BE53-46D255E4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Check the instruction set definition</a:t>
            </a:r>
          </a:p>
          <a:p>
            <a:pPr lvl="1"/>
            <a:r>
              <a:rPr lang="en-US" altLang="zh-CN" dirty="0"/>
              <a:t>Find the operands in </a:t>
            </a:r>
            <a:r>
              <a:rPr lang="en-US" altLang="zh-CN" dirty="0" err="1"/>
              <a:t>Vivado</a:t>
            </a:r>
            <a:r>
              <a:rPr lang="en-US" altLang="zh-CN" dirty="0"/>
              <a:t> wave window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247B-8ADC-4D31-8DC6-8A3B80C428D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32C89-26BC-4CDB-90D1-6109305A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683436"/>
            <a:ext cx="9124950" cy="2686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9CB3BA-70A8-4095-B4C1-A5733ADF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1402043"/>
            <a:ext cx="3581400" cy="170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A154A1-CD30-4578-B4FD-C8FD6E41012B}"/>
              </a:ext>
            </a:extLst>
          </p:cNvPr>
          <p:cNvGrpSpPr/>
          <p:nvPr/>
        </p:nvGrpSpPr>
        <p:grpSpPr>
          <a:xfrm>
            <a:off x="3497126" y="5292542"/>
            <a:ext cx="4707717" cy="523220"/>
            <a:chOff x="3497126" y="5292542"/>
            <a:chExt cx="4707717" cy="5232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30760BE-6216-461E-9964-396245C6BC63}"/>
                </a:ext>
              </a:extLst>
            </p:cNvPr>
            <p:cNvSpPr txBox="1"/>
            <p:nvPr/>
          </p:nvSpPr>
          <p:spPr>
            <a:xfrm>
              <a:off x="3497126" y="5370018"/>
              <a:ext cx="1210588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0151e5c0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15A214-2537-40CF-8C21-7ECD27A5BF0F}"/>
                </a:ext>
              </a:extLst>
            </p:cNvPr>
            <p:cNvSpPr txBox="1"/>
            <p:nvPr/>
          </p:nvSpPr>
          <p:spPr>
            <a:xfrm>
              <a:off x="5126814" y="5369486"/>
              <a:ext cx="122341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0000b945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5B836C-1C48-4D63-BA97-AD73420710D6}"/>
                </a:ext>
              </a:extLst>
            </p:cNvPr>
            <p:cNvSpPr txBox="1"/>
            <p:nvPr/>
          </p:nvSpPr>
          <p:spPr>
            <a:xfrm>
              <a:off x="7045551" y="5369486"/>
              <a:ext cx="115929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01529f05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6407B4-6244-4D63-8C30-55BB23080DF1}"/>
                </a:ext>
              </a:extLst>
            </p:cNvPr>
            <p:cNvSpPr txBox="1"/>
            <p:nvPr/>
          </p:nvSpPr>
          <p:spPr>
            <a:xfrm>
              <a:off x="4719934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+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DB918F-5F4B-4BA1-A410-4B7FA997EBEC}"/>
                </a:ext>
              </a:extLst>
            </p:cNvPr>
            <p:cNvSpPr txBox="1"/>
            <p:nvPr/>
          </p:nvSpPr>
          <p:spPr>
            <a:xfrm>
              <a:off x="6500558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=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DF8B9A9-63EE-4206-A579-E2C99265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0" y="3290319"/>
            <a:ext cx="4343400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BC6DB-D984-4475-9778-FB3CD44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00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Check the instruction set definition</a:t>
            </a:r>
          </a:p>
          <a:p>
            <a:pPr lvl="1"/>
            <a:r>
              <a:rPr lang="en-US" altLang="zh-CN" dirty="0"/>
              <a:t>Find the operands in </a:t>
            </a:r>
            <a:r>
              <a:rPr lang="en-US" altLang="zh-CN" dirty="0" err="1"/>
              <a:t>Vivado</a:t>
            </a:r>
            <a:r>
              <a:rPr lang="en-US" altLang="zh-CN" dirty="0"/>
              <a:t> wave window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D64B-9974-4DEE-9B19-406C9C279F6B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32C89-26BC-4CDB-90D1-6109305A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683436"/>
            <a:ext cx="9124950" cy="2686050"/>
          </a:xfrm>
          <a:prstGeom prst="rect">
            <a:avLst/>
          </a:prstGeom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9CB3BA-70A8-4095-B4C1-A5733ADF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1402043"/>
            <a:ext cx="3581400" cy="1704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BA154A1-CD30-4578-B4FD-C8FD6E41012B}"/>
              </a:ext>
            </a:extLst>
          </p:cNvPr>
          <p:cNvGrpSpPr/>
          <p:nvPr/>
        </p:nvGrpSpPr>
        <p:grpSpPr>
          <a:xfrm>
            <a:off x="3497126" y="5292542"/>
            <a:ext cx="4707717" cy="523220"/>
            <a:chOff x="3497126" y="5292542"/>
            <a:chExt cx="4707717" cy="52322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30760BE-6216-461E-9964-396245C6BC63}"/>
                </a:ext>
              </a:extLst>
            </p:cNvPr>
            <p:cNvSpPr txBox="1"/>
            <p:nvPr/>
          </p:nvSpPr>
          <p:spPr>
            <a:xfrm>
              <a:off x="3497126" y="5370018"/>
              <a:ext cx="1210588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0151e5c0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15A214-2537-40CF-8C21-7ECD27A5BF0F}"/>
                </a:ext>
              </a:extLst>
            </p:cNvPr>
            <p:cNvSpPr txBox="1"/>
            <p:nvPr/>
          </p:nvSpPr>
          <p:spPr>
            <a:xfrm>
              <a:off x="5126814" y="5369486"/>
              <a:ext cx="1223412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0000b945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5B836C-1C48-4D63-BA97-AD73420710D6}"/>
                </a:ext>
              </a:extLst>
            </p:cNvPr>
            <p:cNvSpPr txBox="1"/>
            <p:nvPr/>
          </p:nvSpPr>
          <p:spPr>
            <a:xfrm>
              <a:off x="7045551" y="5369486"/>
              <a:ext cx="1159292" cy="36933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01529f05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6407B4-6244-4D63-8C30-55BB23080DF1}"/>
                </a:ext>
              </a:extLst>
            </p:cNvPr>
            <p:cNvSpPr txBox="1"/>
            <p:nvPr/>
          </p:nvSpPr>
          <p:spPr>
            <a:xfrm>
              <a:off x="4719934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+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DB918F-5F4B-4BA1-A410-4B7FA997EBEC}"/>
                </a:ext>
              </a:extLst>
            </p:cNvPr>
            <p:cNvSpPr txBox="1"/>
            <p:nvPr/>
          </p:nvSpPr>
          <p:spPr>
            <a:xfrm>
              <a:off x="6500558" y="5292542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=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8E51B53-88A3-44D4-A342-52DB2E2F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0" y="3290319"/>
            <a:ext cx="4343400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5D1FE8-F012-4832-BA3D-6926AD6CA98A}"/>
              </a:ext>
            </a:extLst>
          </p:cNvPr>
          <p:cNvSpPr/>
          <p:nvPr/>
        </p:nvSpPr>
        <p:spPr>
          <a:xfrm>
            <a:off x="4412609" y="4748169"/>
            <a:ext cx="1459685" cy="2667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4292ED-FB39-43EF-9D66-0A90903DA929}"/>
              </a:ext>
            </a:extLst>
          </p:cNvPr>
          <p:cNvSpPr txBox="1"/>
          <p:nvPr/>
        </p:nvSpPr>
        <p:spPr>
          <a:xfrm>
            <a:off x="3623165" y="5851767"/>
            <a:ext cx="42307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1011_1001_0100_0101(H) = -18107(D)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9B5B-23EA-499E-B0FC-F435EF0F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6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Grammar(Verilog and </a:t>
            </a:r>
            <a:r>
              <a:rPr lang="en-US" altLang="zh-CN" dirty="0" err="1">
                <a:solidFill>
                  <a:srgbClr val="EB9411"/>
                </a:solidFill>
              </a:rPr>
              <a:t>SystemVerilog</a:t>
            </a:r>
            <a:r>
              <a:rPr lang="en-US" altLang="zh-CN" dirty="0">
                <a:solidFill>
                  <a:srgbClr val="EB9411"/>
                </a:solidFill>
              </a:rPr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DD17-978D-4A64-B9C4-62621B8634F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FB79-C522-4C00-8F45-B6CFA7DA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78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Why Our Simulation Don’t Pass?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4:</a:t>
            </a:r>
            <a:r>
              <a:rPr lang="en-US" altLang="zh-CN" dirty="0"/>
              <a:t> Edit code</a:t>
            </a:r>
          </a:p>
          <a:p>
            <a:pPr lvl="1"/>
            <a:r>
              <a:rPr lang="en-US" altLang="zh-CN" dirty="0"/>
              <a:t>Where the exe_i_src2 is assigned?</a:t>
            </a:r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5457-5DC8-43E3-B782-3A7B3562626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F148A1-06BF-4AFB-A609-2347001B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08988"/>
            <a:ext cx="7305675" cy="1171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0E4EFE-AAB6-446C-8C64-2CC72961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4" y="3971457"/>
            <a:ext cx="5619750" cy="1552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26F50D-0E58-4DBA-AB65-90A611E88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9" y="5618664"/>
            <a:ext cx="8420100" cy="476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82ED8-DC3E-447B-8466-48951DD4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9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Run Simulation Again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result? :)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3F06-C8AF-4B6D-8CE0-F31F2FA807EE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C330D-E56B-4152-9344-5FDBCA29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32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Add instruction</a:t>
            </a:r>
          </a:p>
          <a:p>
            <a:pPr lvl="1"/>
            <a:r>
              <a:rPr lang="en-US" altLang="zh-CN" dirty="0"/>
              <a:t>Run monitor program</a:t>
            </a:r>
            <a:endParaRPr lang="en-US" altLang="zh-CN" sz="1800" dirty="0"/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How to accomplish it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7B15-8F0E-4334-9B9F-5EF0E8159657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D195-A170-493A-8646-63BE9AF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8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</a:t>
            </a:r>
            <a:r>
              <a:rPr lang="en-US" altLang="zh-CN" sz="3600" dirty="0">
                <a:solidFill>
                  <a:srgbClr val="EB9411"/>
                </a:solidFill>
              </a:rPr>
              <a:t>SLT</a:t>
            </a:r>
            <a:endParaRPr lang="en-US" altLang="zh-CN" dirty="0">
              <a:solidFill>
                <a:srgbClr val="EB9411"/>
              </a:solidFill>
            </a:endParaRPr>
          </a:p>
          <a:p>
            <a:pPr lvl="1"/>
            <a:r>
              <a:rPr lang="en-US" altLang="zh-CN" dirty="0"/>
              <a:t>Read the definition of this inst.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908-CAA7-41A0-BA72-47C8968A17C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A88BFED-0085-46C4-9D89-88A1EADC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819006"/>
            <a:ext cx="8943975" cy="2562225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AB62-7A05-4C73-9EA8-228A0AE1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4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</a:t>
            </a:r>
            <a:r>
              <a:rPr lang="en-US" altLang="zh-CN" sz="3600" dirty="0">
                <a:solidFill>
                  <a:srgbClr val="EB9411"/>
                </a:solidFill>
              </a:rPr>
              <a:t>SLT</a:t>
            </a:r>
            <a:endParaRPr lang="en-US" altLang="zh-CN" dirty="0">
              <a:solidFill>
                <a:srgbClr val="EB9411"/>
              </a:solidFill>
            </a:endParaRPr>
          </a:p>
          <a:p>
            <a:pPr lvl="1"/>
            <a:r>
              <a:rPr lang="en-US" altLang="zh-CN" dirty="0"/>
              <a:t>Read the definition of this inst.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8F7F-A450-4BE3-A042-B9CC029E8913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3479FEFE-8471-4B4F-8BE9-F33A38CD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832317"/>
            <a:ext cx="8943975" cy="2868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6405D7-2BBA-4606-8456-874F67181449}"/>
              </a:ext>
            </a:extLst>
          </p:cNvPr>
          <p:cNvSpPr/>
          <p:nvPr/>
        </p:nvSpPr>
        <p:spPr>
          <a:xfrm>
            <a:off x="3003259" y="4739780"/>
            <a:ext cx="1459685" cy="2667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EA17-696D-4F6B-9639-21AF974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Add Instruction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ighlight>
                  <a:srgbClr val="FCEBD7"/>
                </a:highlight>
              </a:rPr>
              <a:t>Step 1:</a:t>
            </a:r>
            <a:r>
              <a:rPr lang="en-US" altLang="zh-CN" dirty="0"/>
              <a:t> Decide the type of the inst. </a:t>
            </a:r>
            <a:endParaRPr lang="en-US" altLang="zh-CN" dirty="0">
              <a:solidFill>
                <a:srgbClr val="EB9411"/>
              </a:solidFill>
            </a:endParaRPr>
          </a:p>
          <a:p>
            <a:endParaRPr lang="en-US" altLang="zh-CN" sz="800" dirty="0">
              <a:solidFill>
                <a:srgbClr val="EB9411"/>
              </a:solidFill>
            </a:endParaRPr>
          </a:p>
          <a:p>
            <a:r>
              <a:rPr lang="en-US" altLang="zh-CN" dirty="0">
                <a:highlight>
                  <a:srgbClr val="FCEBD7"/>
                </a:highlight>
              </a:rPr>
              <a:t>Step 2:</a:t>
            </a:r>
            <a:r>
              <a:rPr lang="en-US" altLang="zh-CN" dirty="0"/>
              <a:t> Decide the </a:t>
            </a:r>
            <a:r>
              <a:rPr lang="en-US" altLang="zh-CN" dirty="0" err="1"/>
              <a:t>regfile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B9411"/>
                </a:solidFill>
              </a:rPr>
              <a:t>read address</a:t>
            </a:r>
          </a:p>
          <a:p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3:</a:t>
            </a:r>
            <a:r>
              <a:rPr lang="en-US" altLang="zh-CN" dirty="0"/>
              <a:t> Decide the </a:t>
            </a:r>
            <a:r>
              <a:rPr lang="en-US" altLang="zh-CN" dirty="0">
                <a:solidFill>
                  <a:srgbClr val="EB9411"/>
                </a:solidFill>
              </a:rPr>
              <a:t>data format </a:t>
            </a:r>
            <a:r>
              <a:rPr lang="en-US" altLang="zh-CN" dirty="0"/>
              <a:t>of source operand</a:t>
            </a:r>
          </a:p>
          <a:p>
            <a:pPr lvl="1"/>
            <a:r>
              <a:rPr lang="en-US" altLang="zh-CN" dirty="0"/>
              <a:t>src1 is always $Rs, and needn’t change format</a:t>
            </a:r>
          </a:p>
          <a:p>
            <a:pPr lvl="1"/>
            <a:r>
              <a:rPr lang="en-US" altLang="zh-CN" dirty="0"/>
              <a:t>src2 is from $Rt or immediate(original / 0 extend / signed extend)</a:t>
            </a:r>
          </a:p>
          <a:p>
            <a:pPr marL="457200" lvl="1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4:</a:t>
            </a:r>
            <a:r>
              <a:rPr lang="en-US" altLang="zh-CN" dirty="0"/>
              <a:t> Decide </a:t>
            </a:r>
            <a:r>
              <a:rPr lang="en-US" altLang="zh-CN" dirty="0" err="1">
                <a:solidFill>
                  <a:srgbClr val="EB9411"/>
                </a:solidFill>
              </a:rPr>
              <a:t>alutype</a:t>
            </a:r>
            <a:endParaRPr lang="en-US" altLang="zh-CN" dirty="0">
              <a:solidFill>
                <a:srgbClr val="EB9411"/>
              </a:solidFill>
            </a:endParaRPr>
          </a:p>
          <a:p>
            <a:pPr marL="457200" lvl="1" indent="0">
              <a:buNone/>
            </a:pPr>
            <a:endParaRPr lang="en-US" altLang="zh-CN" sz="800" dirty="0"/>
          </a:p>
          <a:p>
            <a:r>
              <a:rPr lang="en-US" altLang="zh-CN" dirty="0">
                <a:highlight>
                  <a:srgbClr val="FCEBD7"/>
                </a:highlight>
              </a:rPr>
              <a:t>Step 5:</a:t>
            </a:r>
            <a:r>
              <a:rPr lang="en-US" altLang="zh-CN" dirty="0"/>
              <a:t> Decide </a:t>
            </a:r>
            <a:r>
              <a:rPr lang="en-US" altLang="zh-CN" dirty="0" err="1">
                <a:solidFill>
                  <a:srgbClr val="EB9411"/>
                </a:solidFill>
              </a:rPr>
              <a:t>aluop</a:t>
            </a:r>
            <a:endParaRPr lang="en-US" altLang="zh-CN" dirty="0">
              <a:solidFill>
                <a:srgbClr val="EB9411"/>
              </a:solidFill>
            </a:endParaRPr>
          </a:p>
          <a:p>
            <a:r>
              <a:rPr lang="en-US" altLang="zh-CN" dirty="0"/>
              <a:t>…</a:t>
            </a:r>
          </a:p>
          <a:p>
            <a:endParaRPr lang="en-US" altLang="zh-CN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8E5-7C70-46CD-9FDB-08E593B707B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CA07-6920-446D-AB60-FEB83B3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18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After Modification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corrected </a:t>
            </a:r>
            <a:r>
              <a:rPr lang="en-US" altLang="zh-CN" dirty="0">
                <a:solidFill>
                  <a:srgbClr val="EB9411"/>
                </a:solidFill>
              </a:rPr>
              <a:t>ADDI</a:t>
            </a:r>
            <a:r>
              <a:rPr lang="en-US" altLang="zh-CN" dirty="0"/>
              <a:t> and implemented </a:t>
            </a:r>
            <a:r>
              <a:rPr lang="en-US" altLang="zh-CN" dirty="0">
                <a:solidFill>
                  <a:srgbClr val="EB9411"/>
                </a:solidFill>
              </a:rPr>
              <a:t>SLT</a:t>
            </a:r>
            <a:r>
              <a:rPr lang="en-US" altLang="zh-CN" dirty="0"/>
              <a:t>, it’s fantastic!</a:t>
            </a:r>
          </a:p>
          <a:p>
            <a:pPr lvl="1"/>
            <a:r>
              <a:rPr lang="en-US" altLang="zh-CN" dirty="0"/>
              <a:t>So what about </a:t>
            </a:r>
            <a:r>
              <a:rPr lang="en-US" altLang="zh-CN" dirty="0">
                <a:solidFill>
                  <a:srgbClr val="EB9411"/>
                </a:solidFill>
              </a:rPr>
              <a:t>accomplish a CPU </a:t>
            </a:r>
            <a:r>
              <a:rPr lang="en-US" altLang="zh-CN" dirty="0"/>
              <a:t>in 1 month?</a:t>
            </a:r>
          </a:p>
          <a:p>
            <a:endParaRPr lang="en-US" altLang="zh-CN" sz="800" dirty="0"/>
          </a:p>
          <a:p>
            <a:r>
              <a:rPr lang="en-US" altLang="zh-CN" dirty="0"/>
              <a:t>Run simulation again, see the result</a:t>
            </a:r>
          </a:p>
          <a:p>
            <a:pPr lvl="1"/>
            <a:r>
              <a:rPr lang="en-US" altLang="zh-CN" dirty="0"/>
              <a:t>does the CPU pass the test?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en-US" altLang="zh-CN" dirty="0" err="1"/>
              <a:t>Oooo</a:t>
            </a:r>
            <a:r>
              <a:rPr lang="en-US" altLang="zh-CN" dirty="0"/>
              <a:t> god! There’s something wrong…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67D9-81A5-4172-AFC4-21370F3760E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456E6-EF6A-429F-817D-6245A630EB49}"/>
              </a:ext>
            </a:extLst>
          </p:cNvPr>
          <p:cNvSpPr/>
          <p:nvPr/>
        </p:nvSpPr>
        <p:spPr>
          <a:xfrm>
            <a:off x="494950" y="3892492"/>
            <a:ext cx="11182525" cy="2419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FEB4F2-7CD1-4F9C-9355-7FA02C2F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5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Boss In Lecture 01 --- BGTZ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F1B-7467-4C52-9D38-43904FF7456F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0F02A-8F96-4822-9C74-DD4380DC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46200"/>
            <a:ext cx="11268075" cy="501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E27F3-1283-4454-9501-95A8097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7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SystemVerilog)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How to accomplish it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8E9-D3B1-4044-8412-243A46943279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58526-ADB1-4E90-A09F-F7D253E5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EB9411"/>
                </a:solidFill>
              </a:rPr>
              <a:t>Run Monitor Program 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84B4-0A7E-4C74-907D-CC197A339CF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C433AC-DA9E-4FF2-8560-CC3BFE6F152A}"/>
              </a:ext>
            </a:extLst>
          </p:cNvPr>
          <p:cNvSpPr/>
          <p:nvPr/>
        </p:nvSpPr>
        <p:spPr>
          <a:xfrm>
            <a:off x="1307677" y="2619870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435ECC-F0BF-4286-B692-7BC32B482BAB}"/>
              </a:ext>
            </a:extLst>
          </p:cNvPr>
          <p:cNvSpPr/>
          <p:nvPr/>
        </p:nvSpPr>
        <p:spPr>
          <a:xfrm>
            <a:off x="2852421" y="2626416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F521BC-3E84-45E9-ADB6-381C7109BB58}"/>
              </a:ext>
            </a:extLst>
          </p:cNvPr>
          <p:cNvSpPr/>
          <p:nvPr/>
        </p:nvSpPr>
        <p:spPr>
          <a:xfrm>
            <a:off x="6733858" y="1690688"/>
            <a:ext cx="1206923" cy="578840"/>
          </a:xfrm>
          <a:prstGeom prst="rect">
            <a:avLst/>
          </a:prstGeom>
          <a:ln w="19050">
            <a:solidFill>
              <a:srgbClr val="EB941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B9411"/>
                </a:solidFill>
              </a:rPr>
              <a:t>Kernel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09CE89-B066-4E56-9D7F-E7BE4A010D8B}"/>
              </a:ext>
            </a:extLst>
          </p:cNvPr>
          <p:cNvSpPr/>
          <p:nvPr/>
        </p:nvSpPr>
        <p:spPr>
          <a:xfrm>
            <a:off x="399125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Code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AF6671-D09B-4B4F-B757-1614A108D5C5}"/>
              </a:ext>
            </a:extLst>
          </p:cNvPr>
          <p:cNvSpPr/>
          <p:nvPr/>
        </p:nvSpPr>
        <p:spPr>
          <a:xfrm>
            <a:off x="578964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020571-6EB2-41F4-96CE-2A9286E6F066}"/>
              </a:ext>
            </a:extLst>
          </p:cNvPr>
          <p:cNvSpPr/>
          <p:nvPr/>
        </p:nvSpPr>
        <p:spPr>
          <a:xfrm>
            <a:off x="7588038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005920-24C5-4E11-9CD6-143D0E002C44}"/>
              </a:ext>
            </a:extLst>
          </p:cNvPr>
          <p:cNvSpPr/>
          <p:nvPr/>
        </p:nvSpPr>
        <p:spPr>
          <a:xfrm>
            <a:off x="9386427" y="3661569"/>
            <a:ext cx="12069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2B4680-839D-4169-A290-5BF96E4BC9DE}"/>
              </a:ext>
            </a:extLst>
          </p:cNvPr>
          <p:cNvSpPr/>
          <p:nvPr/>
        </p:nvSpPr>
        <p:spPr>
          <a:xfrm>
            <a:off x="4397165" y="2626416"/>
            <a:ext cx="5880310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4947E5-0773-4578-A9CD-F6B147D2F11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14600" y="2909290"/>
            <a:ext cx="337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29D1A-A3E3-4C76-BD12-4E8AC951AC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59344" y="2909290"/>
            <a:ext cx="337821" cy="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D73930-5C17-4D5C-81FA-F7EEA2D3AF83}"/>
              </a:ext>
            </a:extLst>
          </p:cNvPr>
          <p:cNvCxnSpPr>
            <a:cxnSpLocks/>
          </p:cNvCxnSpPr>
          <p:nvPr/>
        </p:nvCxnSpPr>
        <p:spPr>
          <a:xfrm>
            <a:off x="7337319" y="2269528"/>
            <a:ext cx="319" cy="350342"/>
          </a:xfrm>
          <a:prstGeom prst="straightConnector1">
            <a:avLst/>
          </a:prstGeom>
          <a:ln>
            <a:solidFill>
              <a:srgbClr val="EB941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E35CA-E0B0-45D8-B9E4-375300EF5A5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594720" y="3198711"/>
            <a:ext cx="0" cy="462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71CC84-8583-4C57-8F2C-43A98B32ABE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3110" y="3188077"/>
            <a:ext cx="0" cy="473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D13EBE-68FD-4B34-BEEC-0AE46D9F965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191500" y="3188077"/>
            <a:ext cx="0" cy="473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7B80539-8AEE-4AE6-BF8C-41DF3F1E7E8C}"/>
              </a:ext>
            </a:extLst>
          </p:cNvPr>
          <p:cNvCxnSpPr>
            <a:cxnSpLocks/>
          </p:cNvCxnSpPr>
          <p:nvPr/>
        </p:nvCxnSpPr>
        <p:spPr>
          <a:xfrm flipV="1">
            <a:off x="9989888" y="3198710"/>
            <a:ext cx="0" cy="462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9A0D2C5-9984-4A36-9686-AC124D8D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652"/>
            <a:ext cx="10515600" cy="1738310"/>
          </a:xfrm>
        </p:spPr>
        <p:txBody>
          <a:bodyPr/>
          <a:lstStyle/>
          <a:p>
            <a:r>
              <a:rPr lang="zh-CN" altLang="en-US" dirty="0"/>
              <a:t>监控程序的</a:t>
            </a:r>
            <a:r>
              <a:rPr lang="zh-CN" altLang="en-US" sz="3200" dirty="0">
                <a:solidFill>
                  <a:srgbClr val="EB9411"/>
                </a:solidFill>
              </a:rPr>
              <a:t>介绍及命令使用</a:t>
            </a:r>
            <a:r>
              <a:rPr lang="zh-CN" altLang="en-US" dirty="0"/>
              <a:t>参考官方文档</a:t>
            </a:r>
            <a:endParaRPr lang="en-US" altLang="zh-CN" dirty="0"/>
          </a:p>
          <a:p>
            <a:r>
              <a:rPr lang="zh-CN" altLang="en-US" dirty="0"/>
              <a:t>监控程序的</a:t>
            </a:r>
            <a:r>
              <a:rPr lang="zh-CN" altLang="en-US" sz="3200" dirty="0">
                <a:solidFill>
                  <a:srgbClr val="EB9411"/>
                </a:solidFill>
              </a:rPr>
              <a:t>实现原理</a:t>
            </a:r>
            <a:endParaRPr lang="en-US" altLang="zh-CN" sz="3200" dirty="0">
              <a:solidFill>
                <a:srgbClr val="EB941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BC909-3C32-408C-99C8-8063BD9A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22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59D861E-3CBB-4A3C-B129-7DBB754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161A04-4AFF-487D-8949-2556C597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58593" cy="3635608"/>
          </a:xfrm>
          <a:solidFill>
            <a:srgbClr val="FCEB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 err="1"/>
              <a:t>adder</a:t>
            </a:r>
            <a:r>
              <a:rPr lang="en-US" altLang="zh-CN" dirty="0" err="1">
                <a:solidFill>
                  <a:srgbClr val="0000FF"/>
                </a:solidFill>
              </a:rPr>
              <a:t>.v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wire reg</a:t>
            </a:r>
          </a:p>
          <a:p>
            <a:r>
              <a:rPr lang="en-US" altLang="zh-CN" dirty="0"/>
              <a:t>always @(*)</a:t>
            </a:r>
          </a:p>
          <a:p>
            <a:r>
              <a:rPr lang="en-US" altLang="zh-CN" dirty="0"/>
              <a:t>always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5D251-1270-4D3B-AE9E-9AAF3A04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8593" cy="3635608"/>
          </a:xfrm>
          <a:solidFill>
            <a:srgbClr val="FCEB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adder</a:t>
            </a:r>
            <a:r>
              <a:rPr lang="en-US" altLang="zh-CN" dirty="0">
                <a:solidFill>
                  <a:srgbClr val="0000FF"/>
                </a:solidFill>
              </a:rPr>
              <a:t>.sv</a:t>
            </a:r>
          </a:p>
          <a:p>
            <a:r>
              <a:rPr lang="en-US" altLang="zh-CN" dirty="0"/>
              <a:t>logic</a:t>
            </a: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rgbClr val="0000FF"/>
                </a:solidFill>
              </a:rPr>
              <a:t>comb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err="1"/>
              <a:t>always_</a:t>
            </a:r>
            <a:r>
              <a:rPr lang="en-US" altLang="zh-CN" dirty="0" err="1">
                <a:solidFill>
                  <a:srgbClr val="0000FF"/>
                </a:solidFill>
              </a:rPr>
              <a:t>ff</a:t>
            </a:r>
            <a:r>
              <a:rPr lang="en-US" altLang="zh-CN" dirty="0"/>
              <a:t> @(posedge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support other data types, </a:t>
            </a:r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especially for verification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EF2B9A2-460A-49D4-B595-27DDE8434F2B}"/>
              </a:ext>
            </a:extLst>
          </p:cNvPr>
          <p:cNvSpPr txBox="1">
            <a:spLocks/>
          </p:cNvSpPr>
          <p:nvPr/>
        </p:nvSpPr>
        <p:spPr>
          <a:xfrm>
            <a:off x="838200" y="5528344"/>
            <a:ext cx="10515600" cy="8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SystemVerilog </a:t>
            </a:r>
            <a:r>
              <a:rPr lang="zh-CN" altLang="en-US" sz="2400" dirty="0"/>
              <a:t>是从 </a:t>
            </a:r>
            <a:r>
              <a:rPr lang="en-US" altLang="zh-CN" sz="2400" dirty="0"/>
              <a:t>Verilog </a:t>
            </a:r>
            <a:r>
              <a:rPr lang="zh-CN" altLang="en-US" sz="2400" dirty="0"/>
              <a:t>扩展而来，也支持 </a:t>
            </a:r>
            <a:r>
              <a:rPr lang="en-US" altLang="zh-CN" sz="2400" dirty="0"/>
              <a:t>Verilog </a:t>
            </a:r>
            <a:r>
              <a:rPr lang="zh-CN" altLang="en-US" sz="2400" dirty="0"/>
              <a:t>的一些语法，都属于经典的 </a:t>
            </a:r>
            <a:r>
              <a:rPr lang="en-US" altLang="zh-CN" sz="2400" dirty="0"/>
              <a:t>HDL(</a:t>
            </a:r>
            <a:r>
              <a:rPr lang="en-US" altLang="zh-CN" sz="2400" b="1" dirty="0"/>
              <a:t>H</a:t>
            </a:r>
            <a:r>
              <a:rPr lang="en-US" altLang="zh-CN" sz="2400" dirty="0"/>
              <a:t>ardware </a:t>
            </a:r>
            <a:r>
              <a:rPr lang="en-US" altLang="zh-CN" sz="2400" b="1" dirty="0"/>
              <a:t>D</a:t>
            </a:r>
            <a:r>
              <a:rPr lang="en-US" altLang="zh-CN" sz="2400" dirty="0"/>
              <a:t>escription </a:t>
            </a:r>
            <a:r>
              <a:rPr lang="en-US" altLang="zh-CN" sz="2400" b="1" dirty="0"/>
              <a:t>L</a:t>
            </a:r>
            <a:r>
              <a:rPr lang="en-US" altLang="zh-CN" sz="2400" dirty="0"/>
              <a:t>anguage)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959EBC5-4D0A-4A2D-B5AF-07654CF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850" y="6490487"/>
            <a:ext cx="2743200" cy="365125"/>
          </a:xfrm>
        </p:spPr>
        <p:txBody>
          <a:bodyPr/>
          <a:lstStyle/>
          <a:p>
            <a:fld id="{3107DD17-978D-4A64-B9C4-62621B8634F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90AF2E1E-EF7C-41D3-B782-E5E256F2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480148"/>
            <a:ext cx="2743200" cy="365125"/>
          </a:xfrm>
        </p:spPr>
        <p:txBody>
          <a:bodyPr/>
          <a:lstStyle/>
          <a:p>
            <a:fld id="{3C3B20E9-F596-43D3-A448-6E4A93BA190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F4DEB115-95EE-41F8-BE36-7DDAD92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049" y="6480148"/>
            <a:ext cx="6057902" cy="365125"/>
          </a:xfrm>
        </p:spPr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9741-6D99-4538-9F90-835D64C1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Run Monitor Program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5899-2826-46D3-BF9E-C88061F2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run the program, load all the memory in FPGA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EB9DE-A284-43B2-AF02-D3135E55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098-AF1C-4BD2-8240-1027303559A3}" type="datetime1">
              <a:rPr lang="zh-CN" altLang="en-US" smtClean="0"/>
              <a:pPr/>
              <a:t>2022/12/11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53FE-C381-4F67-AEDF-096A57E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53C9B-1258-4AAE-8374-9D1AA7A8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B61708-C3AC-4360-97D7-A8D1A51B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49" y="2525103"/>
            <a:ext cx="4066667" cy="29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DB4F82-6B6B-415F-BDDD-8DA045DE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86" y="2564728"/>
            <a:ext cx="40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</a:t>
            </a:r>
          </a:p>
          <a:p>
            <a:pPr lvl="1"/>
            <a:r>
              <a:rPr lang="en-US" altLang="zh-CN" dirty="0"/>
              <a:t>Grammar(Verilog and SystemVerilog)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>
                <a:solidFill>
                  <a:srgbClr val="EB9411"/>
                </a:solidFill>
              </a:rPr>
              <a:t>Course assignment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4813-DE62-410A-923A-E041E9C1C566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54E18-E854-493F-81E0-C74D0A21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6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Advice For Report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处理器研究的重要性</a:t>
            </a:r>
            <a:endParaRPr lang="en-US" altLang="zh-CN" dirty="0"/>
          </a:p>
          <a:p>
            <a:pPr lvl="1"/>
            <a:r>
              <a:rPr lang="zh-CN" altLang="en-US" dirty="0"/>
              <a:t>芯片的研究意义</a:t>
            </a:r>
            <a:endParaRPr lang="en-US" altLang="zh-CN" dirty="0"/>
          </a:p>
          <a:p>
            <a:pPr lvl="1"/>
            <a:endParaRPr lang="en-US" altLang="zh-CN" sz="800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pPr lvl="1"/>
            <a:r>
              <a:rPr lang="zh-CN" altLang="en-US" dirty="0"/>
              <a:t>通用处理器（</a:t>
            </a:r>
            <a:r>
              <a:rPr lang="en-US" altLang="zh-CN" dirty="0"/>
              <a:t>RISC-V</a:t>
            </a:r>
            <a:r>
              <a:rPr lang="zh-CN" altLang="en-US" dirty="0"/>
              <a:t>、</a:t>
            </a:r>
            <a:r>
              <a:rPr lang="zh-CN" altLang="en-US" dirty="0">
                <a:hlinkClick r:id="rId2"/>
              </a:rPr>
              <a:t>香山</a:t>
            </a:r>
            <a:r>
              <a:rPr lang="zh-CN" altLang="en-US" dirty="0"/>
              <a:t>、“</a:t>
            </a:r>
            <a:r>
              <a:rPr lang="zh-CN" altLang="en-US" dirty="0">
                <a:hlinkClick r:id="rId3"/>
              </a:rPr>
              <a:t>一生一芯</a:t>
            </a:r>
            <a:r>
              <a:rPr lang="zh-CN" altLang="en-US" dirty="0"/>
              <a:t>”、</a:t>
            </a:r>
            <a:r>
              <a:rPr lang="en-US" altLang="zh-CN" dirty="0">
                <a:hlinkClick r:id="rId4"/>
              </a:rPr>
              <a:t>BOOM</a:t>
            </a:r>
            <a:r>
              <a:rPr lang="zh-CN" altLang="en-US" dirty="0"/>
              <a:t>、玄铁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图形处理器（</a:t>
            </a:r>
            <a:r>
              <a:rPr lang="en-US" altLang="zh-CN" dirty="0"/>
              <a:t>GPU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AI </a:t>
            </a:r>
            <a:r>
              <a:rPr lang="zh-CN" altLang="en-US" dirty="0"/>
              <a:t>处理器（寒武纪、晟腾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dirty="0"/>
              <a:t>调研资料</a:t>
            </a:r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龙芯杯 </a:t>
            </a:r>
            <a:r>
              <a:rPr lang="en-US" altLang="zh-CN" dirty="0">
                <a:hlinkClick r:id="rId5"/>
              </a:rPr>
              <a:t>wiki</a:t>
            </a:r>
            <a:r>
              <a:rPr lang="zh-CN" altLang="en-US" dirty="0"/>
              <a:t>，往届优秀作品</a:t>
            </a:r>
            <a:endParaRPr lang="en-US" altLang="zh-CN" dirty="0"/>
          </a:p>
          <a:p>
            <a:pPr lvl="1"/>
            <a:r>
              <a:rPr lang="zh-CN" altLang="en-US" dirty="0"/>
              <a:t>书籍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自己动手写 </a:t>
            </a:r>
            <a:r>
              <a:rPr lang="en-US" altLang="zh-CN" dirty="0"/>
              <a:t>CPU》《</a:t>
            </a:r>
            <a:r>
              <a:rPr lang="zh-CN" altLang="en-US" dirty="0"/>
              <a:t>计算机系统设计：基于</a:t>
            </a:r>
            <a:r>
              <a:rPr lang="en-US" altLang="zh-CN" dirty="0"/>
              <a:t>FPGA</a:t>
            </a:r>
            <a:r>
              <a:rPr lang="zh-CN" altLang="en-US" dirty="0"/>
              <a:t>的</a:t>
            </a:r>
            <a:r>
              <a:rPr lang="en-US" altLang="zh-CN" dirty="0"/>
              <a:t>RISC</a:t>
            </a:r>
            <a:r>
              <a:rPr lang="zh-CN" altLang="en-US" dirty="0"/>
              <a:t>处理器设计与实践</a:t>
            </a:r>
            <a:r>
              <a:rPr lang="en-US" altLang="zh-CN" dirty="0"/>
              <a:t>》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计算机体系结构：量化研究方法</a:t>
            </a:r>
            <a:r>
              <a:rPr lang="en-US" altLang="zh-CN" dirty="0"/>
              <a:t>》《</a:t>
            </a:r>
            <a:r>
              <a:rPr lang="zh-CN" altLang="en-US" dirty="0"/>
              <a:t>计算机组成与设计：硬件</a:t>
            </a:r>
            <a:r>
              <a:rPr lang="en-US" altLang="zh-CN" dirty="0"/>
              <a:t>/</a:t>
            </a:r>
            <a:r>
              <a:rPr lang="zh-CN" altLang="en-US" dirty="0"/>
              <a:t>软件接口</a:t>
            </a:r>
            <a:r>
              <a:rPr lang="en-US" altLang="zh-CN" dirty="0"/>
              <a:t>》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超标量处理设计</a:t>
            </a:r>
            <a:r>
              <a:rPr lang="en-US" altLang="zh-CN" dirty="0"/>
              <a:t>》…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B662-DE25-40EB-9B64-AE6DA0E5FF1F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25A6-C10F-4FCC-A6BE-E818FD5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16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1F5BDAF-5C0B-4B5B-9238-1455A2D7A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solidFill>
                  <a:srgbClr val="EB9411"/>
                </a:solidFill>
              </a:rPr>
              <a:t>End &amp; CU~</a:t>
            </a:r>
            <a:endParaRPr lang="zh-CN" altLang="en-US" sz="7200" dirty="0">
              <a:solidFill>
                <a:srgbClr val="EB9411"/>
              </a:solidFill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726294A-5B0B-44D7-AA51-298FF16B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Lecture 01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37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7D03F83-EA81-47EF-8594-C163BE9E8686}"/>
              </a:ext>
            </a:extLst>
          </p:cNvPr>
          <p:cNvSpPr/>
          <p:nvPr/>
        </p:nvSpPr>
        <p:spPr>
          <a:xfrm>
            <a:off x="998290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E7C25-F8ED-414A-A67C-C10FBB716051}"/>
              </a:ext>
            </a:extLst>
          </p:cNvPr>
          <p:cNvSpPr/>
          <p:nvPr/>
        </p:nvSpPr>
        <p:spPr>
          <a:xfrm>
            <a:off x="5814969" y="2181138"/>
            <a:ext cx="4538444" cy="486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DA1D4-B396-45BF-BF5F-4E759B1D3B1F}"/>
              </a:ext>
            </a:extLst>
          </p:cNvPr>
          <p:cNvSpPr/>
          <p:nvPr/>
        </p:nvSpPr>
        <p:spPr>
          <a:xfrm>
            <a:off x="998290" y="3758013"/>
            <a:ext cx="4538444" cy="2357561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declare variable</a:t>
            </a:r>
            <a:r>
              <a:rPr lang="zh-CN" altLang="en-US" dirty="0"/>
              <a:t>（声明变量）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E8F2F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a, b, c;	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mem [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1023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process block</a:t>
            </a:r>
            <a:r>
              <a:rPr lang="zh-CN" altLang="en-US" dirty="0"/>
              <a:t>（过程块）</a:t>
            </a:r>
            <a:endParaRPr lang="en-US" altLang="zh-CN" dirty="0"/>
          </a:p>
          <a:p>
            <a:pPr lvl="1"/>
            <a:r>
              <a:rPr lang="en-US" altLang="zh-CN" dirty="0"/>
              <a:t>combinational logic 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pPr marL="457200" lvl="1" indent="0">
              <a:buNone/>
            </a:pP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sequential logic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always_ff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@(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posedge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clk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&lt;= a + b;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C54A-0E19-41AE-8397-F3B9EC9E5952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9C89-82BA-4284-A41E-E15A1394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4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11B18D3F-7961-4346-9C4C-E74157FE0FFE}"/>
              </a:ext>
            </a:extLst>
          </p:cNvPr>
          <p:cNvSpPr/>
          <p:nvPr/>
        </p:nvSpPr>
        <p:spPr>
          <a:xfrm>
            <a:off x="4686820" y="4105893"/>
            <a:ext cx="2521014" cy="2274089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FCFA1C4E-B8E3-4724-9D5E-9B81DD25471D}"/>
              </a:ext>
            </a:extLst>
          </p:cNvPr>
          <p:cNvSpPr txBox="1">
            <a:spLocks/>
          </p:cNvSpPr>
          <p:nvPr/>
        </p:nvSpPr>
        <p:spPr>
          <a:xfrm>
            <a:off x="4439464" y="3718646"/>
            <a:ext cx="2906748" cy="276032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case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1'b0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endcase</a:t>
            </a:r>
            <a:endParaRPr lang="en-US" altLang="zh-CN" sz="1800" b="1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672280-F679-4E70-BA07-5D5D44B155BD}"/>
              </a:ext>
            </a:extLst>
          </p:cNvPr>
          <p:cNvSpPr/>
          <p:nvPr/>
        </p:nvSpPr>
        <p:spPr>
          <a:xfrm>
            <a:off x="1021107" y="2294532"/>
            <a:ext cx="4456904" cy="1455347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4A8824-681A-4B7F-8334-72240FC7A614}"/>
              </a:ext>
            </a:extLst>
          </p:cNvPr>
          <p:cNvSpPr/>
          <p:nvPr/>
        </p:nvSpPr>
        <p:spPr>
          <a:xfrm>
            <a:off x="1021107" y="4353887"/>
            <a:ext cx="2560293" cy="1515314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Grammar(Verilog and SystemVerilog)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ternary expression</a:t>
            </a:r>
            <a:r>
              <a:rPr lang="zh-CN" altLang="en-US" dirty="0"/>
              <a:t>（三元表达式）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logic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a, b, c,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sel_a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 err="1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 = sel_a ? a :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dirty="0"/>
              <a:t>if else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always_comb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(sel_a) c = a;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      = b;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8B0000"/>
                </a:solidFill>
                <a:latin typeface="Consolas" panose="020B0609020204030204" pitchFamily="49" charset="0"/>
              </a:rPr>
              <a:t>end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E185-A9DD-4576-9F84-AC446C0520DA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0DAB60-470E-4ABB-8BF0-AF9F15540A4F}"/>
              </a:ext>
            </a:extLst>
          </p:cNvPr>
          <p:cNvGrpSpPr/>
          <p:nvPr/>
        </p:nvGrpSpPr>
        <p:grpSpPr>
          <a:xfrm>
            <a:off x="8056990" y="1745459"/>
            <a:ext cx="1975066" cy="1870196"/>
            <a:chOff x="8056990" y="1745459"/>
            <a:chExt cx="1975066" cy="18701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88E26D-0E53-41AB-A1E3-457B379C303B}"/>
                </a:ext>
              </a:extLst>
            </p:cNvPr>
            <p:cNvGrpSpPr/>
            <p:nvPr/>
          </p:nvGrpSpPr>
          <p:grpSpPr>
            <a:xfrm>
              <a:off x="8362251" y="2140517"/>
              <a:ext cx="1377368" cy="1475138"/>
              <a:chOff x="7910819" y="2199240"/>
              <a:chExt cx="1100706" cy="1229760"/>
            </a:xfrm>
          </p:grpSpPr>
          <p:sp>
            <p:nvSpPr>
              <p:cNvPr id="5" name="梯形 4">
                <a:extLst>
                  <a:ext uri="{FF2B5EF4-FFF2-40B4-BE49-F238E27FC236}">
                    <a16:creationId xmlns:a16="http://schemas.microsoft.com/office/drawing/2014/main" id="{64CE658B-AB9A-4586-8726-113DA5949FA5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988BEDC-A601-41DC-B265-713E7F6B4C1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FF1AA6A-8EB3-47EA-ABE9-41EB83F3B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F3C7508-346D-4DC2-ADB2-2DFC5E6A6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5DEBB58-EB44-4AE7-A074-C0456C5A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4265F9-15DD-4293-AAC9-F81E1A8BDFB7}"/>
                </a:ext>
              </a:extLst>
            </p:cNvPr>
            <p:cNvSpPr txBox="1"/>
            <p:nvPr/>
          </p:nvSpPr>
          <p:spPr>
            <a:xfrm>
              <a:off x="8056990" y="2437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7D0CF8-9CDA-4D49-A4FF-D57849AB6692}"/>
                </a:ext>
              </a:extLst>
            </p:cNvPr>
            <p:cNvSpPr txBox="1"/>
            <p:nvPr/>
          </p:nvSpPr>
          <p:spPr>
            <a:xfrm>
              <a:off x="8056990" y="303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D356995-0906-4B43-A9B2-18C62B1B700C}"/>
                </a:ext>
              </a:extLst>
            </p:cNvPr>
            <p:cNvSpPr txBox="1"/>
            <p:nvPr/>
          </p:nvSpPr>
          <p:spPr>
            <a:xfrm>
              <a:off x="8682885" y="174545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75055-E5FC-4290-9DE1-9A5C7AD6889A}"/>
                </a:ext>
              </a:extLst>
            </p:cNvPr>
            <p:cNvSpPr txBox="1"/>
            <p:nvPr/>
          </p:nvSpPr>
          <p:spPr>
            <a:xfrm>
              <a:off x="9731974" y="2781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BABD74-25A4-47E5-8B73-C7874917F7C3}"/>
              </a:ext>
            </a:extLst>
          </p:cNvPr>
          <p:cNvGrpSpPr/>
          <p:nvPr/>
        </p:nvGrpSpPr>
        <p:grpSpPr>
          <a:xfrm>
            <a:off x="8063401" y="4105893"/>
            <a:ext cx="3406891" cy="1870196"/>
            <a:chOff x="8063401" y="4105893"/>
            <a:chExt cx="3406891" cy="18701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C4DE89-9F16-4AB3-8DCF-0D3EBE487456}"/>
                </a:ext>
              </a:extLst>
            </p:cNvPr>
            <p:cNvGrpSpPr/>
            <p:nvPr/>
          </p:nvGrpSpPr>
          <p:grpSpPr>
            <a:xfrm>
              <a:off x="8368662" y="4500951"/>
              <a:ext cx="1377368" cy="1475138"/>
              <a:chOff x="7910819" y="2199240"/>
              <a:chExt cx="1100706" cy="1229760"/>
            </a:xfrm>
          </p:grpSpPr>
          <p:sp>
            <p:nvSpPr>
              <p:cNvPr id="30" name="梯形 29">
                <a:extLst>
                  <a:ext uri="{FF2B5EF4-FFF2-40B4-BE49-F238E27FC236}">
                    <a16:creationId xmlns:a16="http://schemas.microsoft.com/office/drawing/2014/main" id="{9D04755F-7E3F-4272-A322-7698BABF116E}"/>
                  </a:ext>
                </a:extLst>
              </p:cNvPr>
              <p:cNvSpPr/>
              <p:nvPr/>
            </p:nvSpPr>
            <p:spPr>
              <a:xfrm rot="5400000">
                <a:off x="7935986" y="2724324"/>
                <a:ext cx="1050372" cy="358979"/>
              </a:xfrm>
              <a:prstGeom prst="trapezoid">
                <a:avLst>
                  <a:gd name="adj" fmla="val 634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MUX</a:t>
                </a:r>
                <a:endParaRPr lang="zh-CN" altLang="en-US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606BA3-3DCE-4A7C-8E9C-579D837C2FE1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461172" y="2199240"/>
                <a:ext cx="0" cy="293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888F938-8E0E-4EA9-B6DF-D7CFCD060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2600585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EB04889-9DD0-4A25-A3D5-BB4A67159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9" y="3105323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63A3778-4B92-4D4B-B1AB-D226BCE7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662" y="2887209"/>
                <a:ext cx="370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CD248C8-5DCE-4DFF-A74E-E40834D8AE09}"/>
                </a:ext>
              </a:extLst>
            </p:cNvPr>
            <p:cNvSpPr txBox="1"/>
            <p:nvPr/>
          </p:nvSpPr>
          <p:spPr>
            <a:xfrm>
              <a:off x="8063401" y="47977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445686-AFFA-4CC7-BD55-F6F531CA0999}"/>
                </a:ext>
              </a:extLst>
            </p:cNvPr>
            <p:cNvSpPr txBox="1"/>
            <p:nvPr/>
          </p:nvSpPr>
          <p:spPr>
            <a:xfrm>
              <a:off x="8063401" y="5392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B50F74-7F70-4BF1-8308-91FA41909BC4}"/>
                </a:ext>
              </a:extLst>
            </p:cNvPr>
            <p:cNvSpPr txBox="1"/>
            <p:nvPr/>
          </p:nvSpPr>
          <p:spPr>
            <a:xfrm>
              <a:off x="8689296" y="410589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sel_a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8D1383-3C43-4174-9F1F-5D6AABFB2FF4}"/>
                </a:ext>
              </a:extLst>
            </p:cNvPr>
            <p:cNvSpPr txBox="1"/>
            <p:nvPr/>
          </p:nvSpPr>
          <p:spPr>
            <a:xfrm>
              <a:off x="9738385" y="5141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F7548BF-038B-4C06-8139-45214458558E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 flipV="1">
              <a:off x="8219854" y="4797712"/>
              <a:ext cx="1831437" cy="528481"/>
            </a:xfrm>
            <a:prstGeom prst="bentConnector4">
              <a:avLst>
                <a:gd name="adj1" fmla="val -12482"/>
                <a:gd name="adj2" fmla="val 2416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E65FE5B-1A7B-469C-855A-6F1780F1D241}"/>
                </a:ext>
              </a:extLst>
            </p:cNvPr>
            <p:cNvSpPr txBox="1"/>
            <p:nvPr/>
          </p:nvSpPr>
          <p:spPr>
            <a:xfrm>
              <a:off x="10400768" y="5141527"/>
              <a:ext cx="106952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LOOP!!!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065F753-4DDB-4F3F-8DD9-01F25EE8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1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Architecture</a:t>
            </a:r>
          </a:p>
          <a:p>
            <a:pPr lvl="1"/>
            <a:r>
              <a:rPr lang="en-US" altLang="zh-CN" dirty="0"/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612D-31CC-44F3-B71B-972E1928ACB2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94346-07BA-4B55-9008-87448895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5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DEB153CE-3956-4A29-AE2A-6ACAE89F35B4}"/>
              </a:ext>
            </a:extLst>
          </p:cNvPr>
          <p:cNvSpPr/>
          <p:nvPr/>
        </p:nvSpPr>
        <p:spPr>
          <a:xfrm>
            <a:off x="758903" y="2638424"/>
            <a:ext cx="10772775" cy="3717126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Architecture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5-stage pipeline CPU</a:t>
            </a:r>
          </a:p>
          <a:p>
            <a:pPr lvl="1"/>
            <a:r>
              <a:rPr lang="en-US" altLang="zh-CN" dirty="0"/>
              <a:t>classical micro-architecture and memory connected with bus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0243-7D99-4C40-91E6-CD67C18A4CFF}" type="datetime1">
              <a:rPr lang="zh-CN" altLang="en-US" smtClean="0"/>
              <a:t>2022/12/11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6516EF-F09C-4BCB-A276-FBFBC2004490}"/>
              </a:ext>
            </a:extLst>
          </p:cNvPr>
          <p:cNvGrpSpPr/>
          <p:nvPr/>
        </p:nvGrpSpPr>
        <p:grpSpPr>
          <a:xfrm>
            <a:off x="1077561" y="2936416"/>
            <a:ext cx="520118" cy="1728132"/>
            <a:chOff x="444616" y="3649211"/>
            <a:chExt cx="520118" cy="17281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F2AC2E-3DBF-4DEB-A756-181FCCB7C41B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2A0FF50-C416-4436-B7F1-74614B605545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C393FCF-A2B0-4A02-8115-7D7A5A5F8DB7}"/>
              </a:ext>
            </a:extLst>
          </p:cNvPr>
          <p:cNvSpPr/>
          <p:nvPr/>
        </p:nvSpPr>
        <p:spPr>
          <a:xfrm>
            <a:off x="1909905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35157A-9770-4846-B62A-78534326F1AB}"/>
              </a:ext>
            </a:extLst>
          </p:cNvPr>
          <p:cNvGrpSpPr/>
          <p:nvPr/>
        </p:nvGrpSpPr>
        <p:grpSpPr>
          <a:xfrm>
            <a:off x="3195254" y="2936416"/>
            <a:ext cx="520118" cy="1728132"/>
            <a:chOff x="444616" y="3649211"/>
            <a:chExt cx="520118" cy="17281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E9ED40-99A2-4521-BA55-CF06DAD1BA4F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ifid</a:t>
              </a:r>
              <a:endParaRPr lang="zh-CN" altLang="en-US" dirty="0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88F4378-3F84-4073-AEA3-CC98002EB216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FE08C73-EDA6-466E-8F46-5774F64BC514}"/>
              </a:ext>
            </a:extLst>
          </p:cNvPr>
          <p:cNvGrpSpPr/>
          <p:nvPr/>
        </p:nvGrpSpPr>
        <p:grpSpPr>
          <a:xfrm>
            <a:off x="5312947" y="2936416"/>
            <a:ext cx="520118" cy="1728132"/>
            <a:chOff x="444616" y="3649211"/>
            <a:chExt cx="520118" cy="17281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8D736A-1D3F-48E5-BC8B-9ACF697A3A51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idexe</a:t>
              </a:r>
              <a:endParaRPr lang="zh-CN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9489F3E-E4D7-41BA-80FC-B1BEE26EB29E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65D0C99-A36E-4C70-911D-93B8B2C158C7}"/>
              </a:ext>
            </a:extLst>
          </p:cNvPr>
          <p:cNvGrpSpPr/>
          <p:nvPr/>
        </p:nvGrpSpPr>
        <p:grpSpPr>
          <a:xfrm>
            <a:off x="7430640" y="2936416"/>
            <a:ext cx="520118" cy="1728132"/>
            <a:chOff x="444616" y="3649211"/>
            <a:chExt cx="520118" cy="17281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D00BF7-8276-48B8-BAE2-7B0BA7E4500A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exemen</a:t>
              </a:r>
              <a:endParaRPr lang="zh-CN" altLang="en-US" dirty="0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285A6397-6943-4774-808B-AC62524CC923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AD342B-6E7C-4F32-9C47-06C65DB80E68}"/>
              </a:ext>
            </a:extLst>
          </p:cNvPr>
          <p:cNvGrpSpPr/>
          <p:nvPr/>
        </p:nvGrpSpPr>
        <p:grpSpPr>
          <a:xfrm>
            <a:off x="9548333" y="2936416"/>
            <a:ext cx="520118" cy="1728132"/>
            <a:chOff x="444616" y="3649211"/>
            <a:chExt cx="520118" cy="17281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4811970-88FA-454D-B27B-FD9ED1CFBD06}"/>
                </a:ext>
              </a:extLst>
            </p:cNvPr>
            <p:cNvSpPr/>
            <p:nvPr/>
          </p:nvSpPr>
          <p:spPr>
            <a:xfrm>
              <a:off x="444617" y="3649211"/>
              <a:ext cx="520117" cy="17281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/>
                <a:t>memwb</a:t>
              </a:r>
              <a:endParaRPr lang="zh-CN" altLang="en-US" dirty="0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08A91EDC-9C5B-4456-B052-3F8595B23B8E}"/>
                </a:ext>
              </a:extLst>
            </p:cNvPr>
            <p:cNvSpPr/>
            <p:nvPr/>
          </p:nvSpPr>
          <p:spPr>
            <a:xfrm>
              <a:off x="444616" y="5107818"/>
              <a:ext cx="520117" cy="269525"/>
            </a:xfrm>
            <a:prstGeom prst="triangle">
              <a:avLst>
                <a:gd name="adj" fmla="val 49608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21BC07E-260D-4683-A51D-96C4E6C8FB7F}"/>
              </a:ext>
            </a:extLst>
          </p:cNvPr>
          <p:cNvSpPr/>
          <p:nvPr/>
        </p:nvSpPr>
        <p:spPr>
          <a:xfrm>
            <a:off x="4027598" y="3989235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437C72-0019-4BF2-B56E-C1E48BE3BA07}"/>
              </a:ext>
            </a:extLst>
          </p:cNvPr>
          <p:cNvSpPr/>
          <p:nvPr/>
        </p:nvSpPr>
        <p:spPr>
          <a:xfrm>
            <a:off x="6145291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7E9F37-886A-480F-86DA-ACE6DA22346E}"/>
              </a:ext>
            </a:extLst>
          </p:cNvPr>
          <p:cNvSpPr/>
          <p:nvPr/>
        </p:nvSpPr>
        <p:spPr>
          <a:xfrm>
            <a:off x="8262984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1ADF9F-3783-4192-881B-40AD6C51FFA5}"/>
              </a:ext>
            </a:extLst>
          </p:cNvPr>
          <p:cNvSpPr/>
          <p:nvPr/>
        </p:nvSpPr>
        <p:spPr>
          <a:xfrm>
            <a:off x="10380677" y="351106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DC096-8EEB-49EE-8406-3DC42370C76B}"/>
              </a:ext>
            </a:extLst>
          </p:cNvPr>
          <p:cNvSpPr/>
          <p:nvPr/>
        </p:nvSpPr>
        <p:spPr>
          <a:xfrm>
            <a:off x="2209800" y="4957235"/>
            <a:ext cx="7524754" cy="48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8B3177-2A46-4324-8C51-EB59539BC36F}"/>
              </a:ext>
            </a:extLst>
          </p:cNvPr>
          <p:cNvSpPr/>
          <p:nvPr/>
        </p:nvSpPr>
        <p:spPr>
          <a:xfrm>
            <a:off x="2361858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4D3AE5-392E-4685-874D-9A82291D7E95}"/>
              </a:ext>
            </a:extLst>
          </p:cNvPr>
          <p:cNvSpPr/>
          <p:nvPr/>
        </p:nvSpPr>
        <p:spPr>
          <a:xfrm>
            <a:off x="3924043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15A0AC-270A-4839-B9E4-8F0E10F71460}"/>
              </a:ext>
            </a:extLst>
          </p:cNvPr>
          <p:cNvSpPr/>
          <p:nvPr/>
        </p:nvSpPr>
        <p:spPr>
          <a:xfrm>
            <a:off x="5486228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941A81-0937-4CD3-8C8C-62527A9E93B1}"/>
              </a:ext>
            </a:extLst>
          </p:cNvPr>
          <p:cNvSpPr/>
          <p:nvPr/>
        </p:nvSpPr>
        <p:spPr>
          <a:xfrm>
            <a:off x="7048414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0EA49D1-033C-4754-AE55-43A0589A636D}"/>
              </a:ext>
            </a:extLst>
          </p:cNvPr>
          <p:cNvSpPr/>
          <p:nvPr/>
        </p:nvSpPr>
        <p:spPr>
          <a:xfrm>
            <a:off x="8610600" y="573306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</a:p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DE7607-16AE-42CF-85B9-A5C2400E1ED4}"/>
              </a:ext>
            </a:extLst>
          </p:cNvPr>
          <p:cNvSpPr/>
          <p:nvPr/>
        </p:nvSpPr>
        <p:spPr>
          <a:xfrm>
            <a:off x="4027598" y="3053507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</a:p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38D0319-9AD2-4771-A031-3EBE6904DAD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1597679" y="3800482"/>
            <a:ext cx="31222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0AFF67-3DC4-4F4C-A251-BC9907A758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883028" y="3800482"/>
            <a:ext cx="312227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EDB69A-D153-44B1-BBE1-EE590D18E889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15370" y="4278655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3EBE525-1732-48F9-A1B7-2BD4345B744F}"/>
              </a:ext>
            </a:extLst>
          </p:cNvPr>
          <p:cNvCxnSpPr>
            <a:stCxn id="28" idx="0"/>
            <a:endCxn id="38" idx="2"/>
          </p:cNvCxnSpPr>
          <p:nvPr/>
        </p:nvCxnSpPr>
        <p:spPr>
          <a:xfrm flipV="1">
            <a:off x="4514160" y="3632347"/>
            <a:ext cx="0" cy="3568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663A07C-EC06-4861-9D24-FB41F31CB45B}"/>
              </a:ext>
            </a:extLst>
          </p:cNvPr>
          <p:cNvCxnSpPr>
            <a:cxnSpLocks/>
          </p:cNvCxnSpPr>
          <p:nvPr/>
        </p:nvCxnSpPr>
        <p:spPr>
          <a:xfrm flipV="1">
            <a:off x="5009990" y="4276987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745BD8-9E9F-4CEA-8400-45A3985872FA}"/>
              </a:ext>
            </a:extLst>
          </p:cNvPr>
          <p:cNvCxnSpPr>
            <a:cxnSpLocks/>
          </p:cNvCxnSpPr>
          <p:nvPr/>
        </p:nvCxnSpPr>
        <p:spPr>
          <a:xfrm flipV="1">
            <a:off x="5833066" y="3810791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5ACB68-C119-4E2E-B38C-B762D2D4A568}"/>
              </a:ext>
            </a:extLst>
          </p:cNvPr>
          <p:cNvCxnSpPr>
            <a:cxnSpLocks/>
          </p:cNvCxnSpPr>
          <p:nvPr/>
        </p:nvCxnSpPr>
        <p:spPr>
          <a:xfrm flipV="1">
            <a:off x="7118413" y="3798814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6F1ECF-DCD5-447B-9906-810D6E440B77}"/>
              </a:ext>
            </a:extLst>
          </p:cNvPr>
          <p:cNvCxnSpPr>
            <a:cxnSpLocks/>
          </p:cNvCxnSpPr>
          <p:nvPr/>
        </p:nvCxnSpPr>
        <p:spPr>
          <a:xfrm flipV="1">
            <a:off x="7950757" y="3810791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AC2AF3A-B28F-49DF-84A2-A6428B63E9D4}"/>
              </a:ext>
            </a:extLst>
          </p:cNvPr>
          <p:cNvCxnSpPr>
            <a:cxnSpLocks/>
          </p:cNvCxnSpPr>
          <p:nvPr/>
        </p:nvCxnSpPr>
        <p:spPr>
          <a:xfrm flipV="1">
            <a:off x="9247209" y="3782735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888372F-94FD-436A-9991-8A512218DB80}"/>
              </a:ext>
            </a:extLst>
          </p:cNvPr>
          <p:cNvCxnSpPr>
            <a:stCxn id="31" idx="0"/>
            <a:endCxn id="38" idx="0"/>
          </p:cNvCxnSpPr>
          <p:nvPr/>
        </p:nvCxnSpPr>
        <p:spPr>
          <a:xfrm rot="16200000" flipV="1">
            <a:off x="7461923" y="105745"/>
            <a:ext cx="457555" cy="6353079"/>
          </a:xfrm>
          <a:prstGeom prst="bentConnector3">
            <a:avLst>
              <a:gd name="adj1" fmla="val 159129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1BA4F39-3242-44D8-95AF-9616D5E8DC47}"/>
              </a:ext>
            </a:extLst>
          </p:cNvPr>
          <p:cNvCxnSpPr>
            <a:cxnSpLocks/>
          </p:cNvCxnSpPr>
          <p:nvPr/>
        </p:nvCxnSpPr>
        <p:spPr>
          <a:xfrm flipV="1">
            <a:off x="10057348" y="3781067"/>
            <a:ext cx="312228" cy="166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9723F3-500F-4F48-AE0E-1B6C196B1ED0}"/>
              </a:ext>
            </a:extLst>
          </p:cNvPr>
          <p:cNvCxnSpPr>
            <a:cxnSpLocks/>
          </p:cNvCxnSpPr>
          <p:nvPr/>
        </p:nvCxnSpPr>
        <p:spPr>
          <a:xfrm flipV="1">
            <a:off x="2398747" y="4098543"/>
            <a:ext cx="0" cy="8586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3C010A0-67D7-4064-9C09-2836BB48D830}"/>
              </a:ext>
            </a:extLst>
          </p:cNvPr>
          <p:cNvCxnSpPr>
            <a:cxnSpLocks/>
          </p:cNvCxnSpPr>
          <p:nvPr/>
        </p:nvCxnSpPr>
        <p:spPr>
          <a:xfrm flipV="1">
            <a:off x="8776993" y="4089902"/>
            <a:ext cx="0" cy="8673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EFD8BA0-1739-4D66-9EC5-1C9241077C0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848420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7E19A2-9C56-4A09-AF2B-9D873146927F}"/>
              </a:ext>
            </a:extLst>
          </p:cNvPr>
          <p:cNvCxnSpPr>
            <a:cxnSpLocks/>
          </p:cNvCxnSpPr>
          <p:nvPr/>
        </p:nvCxnSpPr>
        <p:spPr>
          <a:xfrm flipV="1">
            <a:off x="4410604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BD449E2-0D48-40AE-8AEA-EB41F15F9C46}"/>
              </a:ext>
            </a:extLst>
          </p:cNvPr>
          <p:cNvCxnSpPr>
            <a:cxnSpLocks/>
          </p:cNvCxnSpPr>
          <p:nvPr/>
        </p:nvCxnSpPr>
        <p:spPr>
          <a:xfrm flipV="1">
            <a:off x="5972177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33E877A-EE19-4A26-89FE-3E2F1A1A74C8}"/>
              </a:ext>
            </a:extLst>
          </p:cNvPr>
          <p:cNvCxnSpPr>
            <a:cxnSpLocks/>
          </p:cNvCxnSpPr>
          <p:nvPr/>
        </p:nvCxnSpPr>
        <p:spPr>
          <a:xfrm flipV="1">
            <a:off x="7534975" y="5443716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A7E2C64-B508-4360-806C-DCD28B8CE74C}"/>
              </a:ext>
            </a:extLst>
          </p:cNvPr>
          <p:cNvCxnSpPr>
            <a:cxnSpLocks/>
          </p:cNvCxnSpPr>
          <p:nvPr/>
        </p:nvCxnSpPr>
        <p:spPr>
          <a:xfrm flipV="1">
            <a:off x="9097161" y="5441904"/>
            <a:ext cx="0" cy="291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BC35E2B-CA43-4F62-B548-98ED799AA189}"/>
              </a:ext>
            </a:extLst>
          </p:cNvPr>
          <p:cNvSpPr/>
          <p:nvPr/>
        </p:nvSpPr>
        <p:spPr>
          <a:xfrm>
            <a:off x="6147222" y="2882352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STALL</a:t>
            </a:r>
            <a:endParaRPr lang="zh-CN" altLang="en-US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5358DCC-B6FF-437E-BA24-DC5CA366099A}"/>
              </a:ext>
            </a:extLst>
          </p:cNvPr>
          <p:cNvCxnSpPr>
            <a:stCxn id="75" idx="0"/>
            <a:endCxn id="12" idx="0"/>
          </p:cNvCxnSpPr>
          <p:nvPr/>
        </p:nvCxnSpPr>
        <p:spPr>
          <a:xfrm rot="16200000" flipH="1" flipV="1">
            <a:off x="3958671" y="261302"/>
            <a:ext cx="54064" cy="5296163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C6B034A-8D91-40C6-8773-EAC7C88EC703}"/>
              </a:ext>
            </a:extLst>
          </p:cNvPr>
          <p:cNvCxnSpPr>
            <a:cxnSpLocks/>
            <a:stCxn id="75" idx="0"/>
            <a:endCxn id="17" idx="0"/>
          </p:cNvCxnSpPr>
          <p:nvPr/>
        </p:nvCxnSpPr>
        <p:spPr>
          <a:xfrm rot="16200000" flipH="1" flipV="1">
            <a:off x="5017517" y="1320149"/>
            <a:ext cx="54064" cy="3178470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9CA20D51-CDD9-4546-872B-9CC728FE378F}"/>
              </a:ext>
            </a:extLst>
          </p:cNvPr>
          <p:cNvCxnSpPr>
            <a:cxnSpLocks/>
            <a:stCxn id="75" idx="0"/>
            <a:endCxn id="23" idx="0"/>
          </p:cNvCxnSpPr>
          <p:nvPr/>
        </p:nvCxnSpPr>
        <p:spPr>
          <a:xfrm rot="16200000" flipH="1">
            <a:off x="7135210" y="2380926"/>
            <a:ext cx="54064" cy="1056916"/>
          </a:xfrm>
          <a:prstGeom prst="bentConnector3">
            <a:avLst>
              <a:gd name="adj1" fmla="val -3523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AC0C99C3-0E1C-437D-B91D-E52CFFF3BD39}"/>
              </a:ext>
            </a:extLst>
          </p:cNvPr>
          <p:cNvCxnSpPr>
            <a:cxnSpLocks/>
            <a:stCxn id="75" idx="0"/>
            <a:endCxn id="26" idx="0"/>
          </p:cNvCxnSpPr>
          <p:nvPr/>
        </p:nvCxnSpPr>
        <p:spPr>
          <a:xfrm rot="16200000" flipH="1">
            <a:off x="8194056" y="1322080"/>
            <a:ext cx="54064" cy="3174609"/>
          </a:xfrm>
          <a:prstGeom prst="bentConnector3">
            <a:avLst>
              <a:gd name="adj1" fmla="val -3611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4C45A87C-942F-471B-A0AB-F61C56329332}"/>
              </a:ext>
            </a:extLst>
          </p:cNvPr>
          <p:cNvCxnSpPr>
            <a:cxnSpLocks/>
            <a:stCxn id="75" idx="0"/>
            <a:endCxn id="20" idx="0"/>
          </p:cNvCxnSpPr>
          <p:nvPr/>
        </p:nvCxnSpPr>
        <p:spPr>
          <a:xfrm rot="16200000" flipH="1" flipV="1">
            <a:off x="6076364" y="2378995"/>
            <a:ext cx="54064" cy="1060777"/>
          </a:xfrm>
          <a:prstGeom prst="bentConnector3">
            <a:avLst>
              <a:gd name="adj1" fmla="val -345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82085-4205-4CD7-B1BE-F6E91CD5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82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03DC8579-6FA2-48EF-BC17-FA4A4B085893}"/>
              </a:ext>
            </a:extLst>
          </p:cNvPr>
          <p:cNvSpPr/>
          <p:nvPr/>
        </p:nvSpPr>
        <p:spPr>
          <a:xfrm>
            <a:off x="790662" y="4095750"/>
            <a:ext cx="10772775" cy="2355823"/>
          </a:xfrm>
          <a:prstGeom prst="rect">
            <a:avLst/>
          </a:prstGeom>
          <a:solidFill>
            <a:srgbClr val="FCEB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Architecture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FDE6-C8BA-429F-86AC-63E778B4C8E5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36F1E8-2EF3-403F-962C-42313BE0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</a:t>
            </a:r>
            <a:r>
              <a:rPr lang="zh-CN" altLang="en-US" dirty="0"/>
              <a:t>（总线）</a:t>
            </a:r>
            <a:endParaRPr lang="en-US" altLang="zh-CN" dirty="0"/>
          </a:p>
          <a:p>
            <a:pPr lvl="1"/>
            <a:r>
              <a:rPr lang="zh-CN" altLang="en-US" dirty="0"/>
              <a:t>定义：一组</a:t>
            </a:r>
            <a:r>
              <a:rPr lang="zh-CN" altLang="en-US" sz="2800" dirty="0">
                <a:solidFill>
                  <a:srgbClr val="EB9411"/>
                </a:solidFill>
              </a:rPr>
              <a:t>物理线和连接器</a:t>
            </a:r>
            <a:r>
              <a:rPr lang="zh-CN" altLang="en-US" dirty="0"/>
              <a:t>的集合，计算机组件间交换数据常用的一种</a:t>
            </a:r>
            <a:r>
              <a:rPr lang="zh-CN" altLang="en-US" sz="2800" dirty="0">
                <a:solidFill>
                  <a:srgbClr val="EB9411"/>
                </a:solidFill>
              </a:rPr>
              <a:t>标准规范</a:t>
            </a:r>
            <a:r>
              <a:rPr lang="zh-CN" altLang="en-US" dirty="0"/>
              <a:t>，处理器、内存、</a:t>
            </a:r>
            <a:r>
              <a:rPr lang="en-US" altLang="zh-CN" dirty="0"/>
              <a:t>I/O</a:t>
            </a:r>
            <a:r>
              <a:rPr lang="zh-CN" altLang="en-US" dirty="0"/>
              <a:t>传递信息的</a:t>
            </a:r>
            <a:r>
              <a:rPr lang="zh-CN" altLang="en-US" sz="2800" dirty="0">
                <a:solidFill>
                  <a:srgbClr val="EB9411"/>
                </a:solidFill>
              </a:rPr>
              <a:t>公用通道</a:t>
            </a:r>
            <a:r>
              <a:rPr lang="zh-CN" altLang="en-US" dirty="0"/>
              <a:t>。总之，主机各部件通过总线连接，外设通过相应接口电路与总线连接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800" dirty="0"/>
          </a:p>
          <a:p>
            <a:pPr lvl="1"/>
            <a:r>
              <a:rPr lang="zh-CN" altLang="en-US" dirty="0"/>
              <a:t>基本功能：在多个设备间搭建一条</a:t>
            </a:r>
            <a:r>
              <a:rPr lang="zh-CN" altLang="en-US" sz="2800" dirty="0">
                <a:solidFill>
                  <a:srgbClr val="EB9411"/>
                </a:solidFill>
              </a:rPr>
              <a:t>数据通路</a:t>
            </a:r>
            <a:r>
              <a:rPr lang="zh-CN" altLang="en-US" dirty="0"/>
              <a:t>，响应每个设备的请求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AA1F39-3C1C-4BFD-8672-292E627C1B44}"/>
              </a:ext>
            </a:extLst>
          </p:cNvPr>
          <p:cNvSpPr/>
          <p:nvPr/>
        </p:nvSpPr>
        <p:spPr>
          <a:xfrm>
            <a:off x="1000038" y="500244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48F635-1543-4506-98A1-08D246779E71}"/>
              </a:ext>
            </a:extLst>
          </p:cNvPr>
          <p:cNvSpPr/>
          <p:nvPr/>
        </p:nvSpPr>
        <p:spPr>
          <a:xfrm>
            <a:off x="8934450" y="4227370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code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80E405-27AA-4A4A-8312-1C14CF8B9D93}"/>
              </a:ext>
            </a:extLst>
          </p:cNvPr>
          <p:cNvSpPr/>
          <p:nvPr/>
        </p:nvSpPr>
        <p:spPr>
          <a:xfrm>
            <a:off x="8934450" y="4662652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32A13F-15B2-4403-90C8-CA6603F92791}"/>
              </a:ext>
            </a:extLst>
          </p:cNvPr>
          <p:cNvSpPr/>
          <p:nvPr/>
        </p:nvSpPr>
        <p:spPr>
          <a:xfrm>
            <a:off x="8934450" y="5097934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code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A22793-DA76-409B-86FA-251C90684708}"/>
              </a:ext>
            </a:extLst>
          </p:cNvPr>
          <p:cNvSpPr/>
          <p:nvPr/>
        </p:nvSpPr>
        <p:spPr>
          <a:xfrm>
            <a:off x="8934450" y="5533216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data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109E7B-33CE-40AA-A150-0E155289DCCD}"/>
              </a:ext>
            </a:extLst>
          </p:cNvPr>
          <p:cNvSpPr/>
          <p:nvPr/>
        </p:nvSpPr>
        <p:spPr>
          <a:xfrm>
            <a:off x="8934450" y="5968498"/>
            <a:ext cx="1809050" cy="387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E9F24A-57CA-4680-B65E-38912BB9392C}"/>
              </a:ext>
            </a:extLst>
          </p:cNvPr>
          <p:cNvSpPr/>
          <p:nvPr/>
        </p:nvSpPr>
        <p:spPr>
          <a:xfrm>
            <a:off x="3728426" y="4503491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 REQ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1B05C7-F8AD-43DC-9CF8-9A29C99FDBBA}"/>
              </a:ext>
            </a:extLst>
          </p:cNvPr>
          <p:cNvSpPr/>
          <p:nvPr/>
        </p:nvSpPr>
        <p:spPr>
          <a:xfrm>
            <a:off x="3728426" y="5441456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REQ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70B52-6A82-428C-A388-A21596ADDA1A}"/>
              </a:ext>
            </a:extLst>
          </p:cNvPr>
          <p:cNvSpPr/>
          <p:nvPr/>
        </p:nvSpPr>
        <p:spPr>
          <a:xfrm>
            <a:off x="2404403" y="5002440"/>
            <a:ext cx="973123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34D2EF-324E-4084-B5DD-F6E1DA1FDD2F}"/>
              </a:ext>
            </a:extLst>
          </p:cNvPr>
          <p:cNvSpPr/>
          <p:nvPr/>
        </p:nvSpPr>
        <p:spPr>
          <a:xfrm>
            <a:off x="5353148" y="5002440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Arbiter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A43A25-E365-45FF-9446-AF8714567723}"/>
              </a:ext>
            </a:extLst>
          </p:cNvPr>
          <p:cNvSpPr/>
          <p:nvPr/>
        </p:nvSpPr>
        <p:spPr>
          <a:xfrm>
            <a:off x="7158875" y="5002440"/>
            <a:ext cx="1256426" cy="5788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Address Decode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E14159F-6E5B-41EB-8493-6E2FAC4F25A4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3377526" y="4792911"/>
            <a:ext cx="350900" cy="4989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BA6B522-4868-46D3-ABE5-215F236B6F6C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377526" y="5291860"/>
            <a:ext cx="350900" cy="439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8A29B0-C848-4D99-BE86-0CFCC106228C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1973161" y="5291860"/>
            <a:ext cx="431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BDF6F8A-1E12-4142-A416-D885F66F523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4984852" y="4792911"/>
            <a:ext cx="368296" cy="4989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984215F-E509-4620-9E7E-5D9DA8E4633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984852" y="5291860"/>
            <a:ext cx="368296" cy="4390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D7E64B6-C435-4A1E-BC82-52CA081B72C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609574" y="5291860"/>
            <a:ext cx="549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5A33894-E4ED-4B32-A96E-472E551F5380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8415301" y="4421296"/>
            <a:ext cx="519149" cy="8705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65A4FD3-D3CE-4FAB-B479-398B7A88A2B0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415301" y="4856578"/>
            <a:ext cx="519149" cy="4352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D9FF6A6-85AD-47DC-85B6-84541ABACCA8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415301" y="5291860"/>
            <a:ext cx="519149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6AE2D22-E09F-411F-8ADD-58A7FC1E5D2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8415301" y="5291860"/>
            <a:ext cx="519149" cy="4352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ADDB26A2-943C-4C1E-9B47-098D7669BA8D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8415301" y="5291860"/>
            <a:ext cx="519149" cy="8705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E40B6-F02F-443B-9060-24EAF770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69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FCFA-5625-47B0-8FE6-3C26572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To-Do</a:t>
            </a:r>
            <a:r>
              <a:rPr lang="zh-CN" altLang="en-US" dirty="0">
                <a:solidFill>
                  <a:srgbClr val="EB9411"/>
                </a:solidFill>
              </a:rPr>
              <a:t> </a:t>
            </a:r>
            <a:r>
              <a:rPr lang="en-US" altLang="zh-CN" dirty="0">
                <a:solidFill>
                  <a:srgbClr val="EB9411"/>
                </a:solidFill>
              </a:rPr>
              <a:t>Lists</a:t>
            </a:r>
            <a:endParaRPr lang="zh-CN" altLang="en-US" dirty="0">
              <a:solidFill>
                <a:srgbClr val="EB941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C700-83A3-4A19-AF71-C13EEE7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B9411"/>
                </a:solidFill>
              </a:rPr>
              <a:t>Intro</a:t>
            </a:r>
          </a:p>
          <a:p>
            <a:pPr lvl="1"/>
            <a:r>
              <a:rPr lang="en-US" altLang="zh-CN" dirty="0"/>
              <a:t>Grammar(Verilog and </a:t>
            </a:r>
            <a:r>
              <a:rPr lang="en-US" altLang="zh-CN" dirty="0" err="1"/>
              <a:t>SystemVerilog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Architecture</a:t>
            </a:r>
          </a:p>
          <a:p>
            <a:pPr lvl="1"/>
            <a:r>
              <a:rPr lang="en-US" altLang="zh-CN" dirty="0">
                <a:solidFill>
                  <a:srgbClr val="EB9411"/>
                </a:solidFill>
              </a:rPr>
              <a:t>Toolchain</a:t>
            </a:r>
          </a:p>
          <a:p>
            <a:r>
              <a:rPr lang="en-US" altLang="zh-CN" dirty="0"/>
              <a:t>Hand on</a:t>
            </a:r>
          </a:p>
          <a:p>
            <a:pPr lvl="1"/>
            <a:r>
              <a:rPr lang="en-US" altLang="zh-CN" dirty="0"/>
              <a:t>Why our simulation don’t pass?</a:t>
            </a:r>
          </a:p>
          <a:p>
            <a:pPr lvl="1"/>
            <a:r>
              <a:rPr lang="en-US" altLang="zh-CN" dirty="0"/>
              <a:t>Add instruction</a:t>
            </a:r>
          </a:p>
          <a:p>
            <a:pPr lvl="1"/>
            <a:r>
              <a:rPr lang="en-US" altLang="zh-CN" dirty="0"/>
              <a:t>Run monitor program</a:t>
            </a:r>
          </a:p>
          <a:p>
            <a:r>
              <a:rPr lang="en-US" altLang="zh-CN" dirty="0"/>
              <a:t>Course assignment</a:t>
            </a:r>
          </a:p>
          <a:p>
            <a:pPr lvl="1"/>
            <a:r>
              <a:rPr lang="en-US" altLang="zh-CN" dirty="0"/>
              <a:t>Advice for report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D692F-2F4F-4FAE-B3D3-C78879A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C854-D634-460A-A9D0-B1252DE26511}" type="datetime1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96B1-ECFE-4236-8BF1-B52D16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20E9-F596-43D3-A448-6E4A93BA190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72ED3-3579-4E30-835B-929777D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中山大学电子与信息工程学院（何雨涵、卢韬）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50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Georgia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1628</Words>
  <Application>Microsoft Office PowerPoint</Application>
  <PresentationFormat>宽屏</PresentationFormat>
  <Paragraphs>407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楷体</vt:lpstr>
      <vt:lpstr>微软雅黑</vt:lpstr>
      <vt:lpstr>Arial</vt:lpstr>
      <vt:lpstr>Consolas</vt:lpstr>
      <vt:lpstr>Georgia</vt:lpstr>
      <vt:lpstr>Office 主题​​</vt:lpstr>
      <vt:lpstr>Build CPU in 1 Month</vt:lpstr>
      <vt:lpstr>To-Do Lists</vt:lpstr>
      <vt:lpstr>Grammar(Verilog and SystemVerilog)</vt:lpstr>
      <vt:lpstr>Grammar(Verilog and SystemVerilog)</vt:lpstr>
      <vt:lpstr>Grammar(Verilog and SystemVerilog)</vt:lpstr>
      <vt:lpstr>To-Do Lists</vt:lpstr>
      <vt:lpstr>Architecture</vt:lpstr>
      <vt:lpstr>Architecture</vt:lpstr>
      <vt:lpstr>To-Do Lists</vt:lpstr>
      <vt:lpstr>Toolchain</vt:lpstr>
      <vt:lpstr>Toolchain</vt:lpstr>
      <vt:lpstr>To-Do Lists</vt:lpstr>
      <vt:lpstr>Comparison Mechanism（比对机制）</vt:lpstr>
      <vt:lpstr>Comparison Mechanism（比对机制）</vt:lpstr>
      <vt:lpstr>Run Behavioral Simulation</vt:lpstr>
      <vt:lpstr>Filed To Run The Program</vt:lpstr>
      <vt:lpstr>Why Our Simulation Don’t Pass?</vt:lpstr>
      <vt:lpstr>Why Our Simulation Don’t Pass?</vt:lpstr>
      <vt:lpstr>Why Our Simulation Don’t Pass?</vt:lpstr>
      <vt:lpstr>Why Our Simulation Don’t Pass?</vt:lpstr>
      <vt:lpstr>Run Simulation Again</vt:lpstr>
      <vt:lpstr>To-Do Lists</vt:lpstr>
      <vt:lpstr>Add Instruction</vt:lpstr>
      <vt:lpstr>Add Instruction</vt:lpstr>
      <vt:lpstr>Add Instruction</vt:lpstr>
      <vt:lpstr>After Modification</vt:lpstr>
      <vt:lpstr>Boss In Lecture 01 --- BGTZ</vt:lpstr>
      <vt:lpstr>To-Do Lists</vt:lpstr>
      <vt:lpstr>Run Monitor Program </vt:lpstr>
      <vt:lpstr>Run Monitor Program </vt:lpstr>
      <vt:lpstr>To-Do Lists</vt:lpstr>
      <vt:lpstr>Advice For Report</vt:lpstr>
      <vt:lpstr>End &amp; CU~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CPU in 1 Month</dc:title>
  <dc:creator>He Yuhan</dc:creator>
  <cp:lastModifiedBy>He Yuhan</cp:lastModifiedBy>
  <cp:revision>223</cp:revision>
  <dcterms:created xsi:type="dcterms:W3CDTF">2022-12-09T09:09:38Z</dcterms:created>
  <dcterms:modified xsi:type="dcterms:W3CDTF">2022-12-11T04:05:52Z</dcterms:modified>
</cp:coreProperties>
</file>