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73" r:id="rId3"/>
    <p:sldId id="574" r:id="rId4"/>
    <p:sldId id="575" r:id="rId5"/>
    <p:sldId id="259" r:id="rId6"/>
    <p:sldId id="258" r:id="rId7"/>
    <p:sldId id="293" r:id="rId8"/>
    <p:sldId id="572" r:id="rId9"/>
    <p:sldId id="583" r:id="rId10"/>
    <p:sldId id="584" r:id="rId11"/>
    <p:sldId id="580" r:id="rId12"/>
    <p:sldId id="581" r:id="rId13"/>
    <p:sldId id="582" r:id="rId14"/>
    <p:sldId id="586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89" autoAdjust="0"/>
  </p:normalViewPr>
  <p:slideViewPr>
    <p:cSldViewPr snapToGrid="0">
      <p:cViewPr varScale="1">
        <p:scale>
          <a:sx n="100" d="100"/>
          <a:sy n="100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7993;&#22823;\study\&#30002;&#29366;&#33146;\&#25253;&#21517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u="none" strike="noStrike" baseline="0">
                <a:effectLst/>
              </a:rPr>
              <a:t>甲状腺恶性结节病理分型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E0-49F8-B7A9-5370620705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E0-49F8-B7A9-5370620705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E0-49F8-B7A9-5370620705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E0-49F8-B7A9-5370620705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DE0-49F8-B7A9-5370620705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8DC44AC-9494-41E9-BF61-E42D263E40FA}" type="VALUE">
                      <a:rPr lang="en-US" altLang="zh-CN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DE0-49F8-B7A9-5370620705CE}"/>
                </c:ext>
              </c:extLst>
            </c:dLbl>
            <c:dLbl>
              <c:idx val="1"/>
              <c:layout>
                <c:manualLayout>
                  <c:x val="9.6270737693368857E-2"/>
                  <c:y val="0.12313012588603139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约</a:t>
                    </a:r>
                    <a:fld id="{C4C658C8-381A-4705-AA6C-4DAE62F53D7A}" type="VALUE">
                      <a:rPr lang="en-US" altLang="zh-CN"/>
                      <a:pPr/>
                      <a:t>[VALUE]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E0-49F8-B7A9-5370620705CE}"/>
                </c:ext>
              </c:extLst>
            </c:dLbl>
            <c:dLbl>
              <c:idx val="2"/>
              <c:layout>
                <c:manualLayout>
                  <c:x val="-0.13110318139071567"/>
                  <c:y val="4.8949585563758793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约</a:t>
                    </a:r>
                    <a:r>
                      <a:rPr lang="en-US" altLang="zh-CN"/>
                      <a:t>3%-5%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E0-49F8-B7A9-5370620705CE}"/>
                </c:ext>
              </c:extLst>
            </c:dLbl>
            <c:dLbl>
              <c:idx val="3"/>
              <c:layout>
                <c:manualLayout>
                  <c:x val="-9.529475950337668E-2"/>
                  <c:y val="-1.6930498032860238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约</a:t>
                    </a:r>
                    <a:r>
                      <a:rPr lang="en-US" altLang="zh-CN"/>
                      <a:t>2%-5%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E0-49F8-B7A9-5370620705C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DE0-49F8-B7A9-5370620705C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Sheet1!$A$1:$E$1</c:f>
              <c:strCache>
                <c:ptCount val="5"/>
                <c:pt idx="0">
                  <c:v>乳头状癌</c:v>
                </c:pt>
                <c:pt idx="1">
                  <c:v>滤泡状癌</c:v>
                </c:pt>
                <c:pt idx="2">
                  <c:v>髓样癌</c:v>
                </c:pt>
                <c:pt idx="3">
                  <c:v>未分化癌</c:v>
                </c:pt>
                <c:pt idx="4">
                  <c:v>其他</c:v>
                </c:pt>
              </c:strCache>
            </c:strRef>
          </c:cat>
          <c:val>
            <c:numRef>
              <c:f>Sheet1!$A$2:$E$2</c:f>
              <c:numCache>
                <c:formatCode>0%</c:formatCode>
                <c:ptCount val="5"/>
                <c:pt idx="0">
                  <c:v>0.8</c:v>
                </c:pt>
                <c:pt idx="1">
                  <c:v>0.1</c:v>
                </c:pt>
                <c:pt idx="2">
                  <c:v>0.04</c:v>
                </c:pt>
                <c:pt idx="3" formatCode="0.00%">
                  <c:v>3.5000000000000003E-2</c:v>
                </c:pt>
                <c:pt idx="4" formatCode="0.00%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E0-49F8-B7A9-5370620705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188E7-4A3F-4BE5-B7CD-18FA1480EC23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F27EF-0868-4696-B32E-A3B8F7510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6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参赛项目题目：甲状腺结节图像智能识别与辅助诊断系统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良性和恶性更细化一些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1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按最新数据统计，乳头状癌占到约</a:t>
            </a:r>
            <a:r>
              <a:rPr lang="en-US" altLang="zh-CN" dirty="0"/>
              <a:t>90%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6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如果有可能，最好能找到特异性、敏感性数据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4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）每种钙化下面需要有文字类型说明；</a:t>
            </a:r>
            <a:r>
              <a:rPr lang="en-US" altLang="zh-CN" dirty="0"/>
              <a:t>2</a:t>
            </a:r>
            <a:r>
              <a:rPr lang="zh-CN" altLang="en-US" dirty="0"/>
              <a:t>）颗粒状钙化（粗大钙化）的形成原理和实例图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F27EF-0868-4696-B32E-A3B8F7510E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6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0564-9A39-46D6-B125-BCFB8AEB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71D7D1-39E0-46E5-9863-DE64D34D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482F7-E466-4188-8177-98FFC8CB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2887F-1225-4EAD-98BA-3EBF84F5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8E0A-4230-4D57-873E-92FDFF70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2793D-0414-4332-90E6-1FDA502C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22B42-C209-4AB5-8428-2F37A12A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51252-9B56-4207-B525-FC3ECC27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30437-761E-4594-9C28-4BC6B215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3EEB4-8338-4074-A347-68BDFABD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9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F8D5D0-A6F6-4B65-98AE-6342C2666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24021-76E7-446D-A3A5-818D9C6BD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69CBD-9E1A-4262-97D6-E388F44F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1F695-681A-4338-A268-F2385400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43737-CEF5-4468-AC24-9E5A45D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7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400800" y="1905000"/>
            <a:ext cx="50800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7607D28-28BE-4CAB-9850-F6037CC03F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1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6ADB7-C171-450D-93F1-C41990C2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82FBD-3772-4F61-B5BB-4E2C14D5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72992-E056-46AC-9EE0-36222230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B8951-79CE-4692-8D70-279BA765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B8EB6-2647-43DE-AF12-DED0478B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C3EC9-1B3C-4F31-8476-0C7F6859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7DB06-C433-48D9-9398-13555CB4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E0FB2-AB76-4734-8B04-93436999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FF31C-EF38-47EC-9141-2F3BB3BA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7D435-9A68-4FC3-AE16-D435A668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2A970-0352-455A-AB67-EF02022D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6C5A2-BC14-4F93-BEE6-492EA3574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ED4EF-6ECE-4671-B180-40F3BF61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7EA5F-5235-4A2D-8802-29628EDD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87E3B-BBC5-4355-865A-686A8692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E84AB-273F-4DE3-8DA6-250FA33D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9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AB68-4867-4313-A50B-EBE88C1B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F73CC-A525-4856-901F-7E02B3A1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DCB83-DC2F-4676-81BD-273F8253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1B9776-4B8A-418F-A83F-DAA094EA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CC2E42-CC4B-4D51-BB1E-52308412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9A39E-DD24-4766-B52E-D3FF3FC7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F907E4-8915-4D2D-B5D0-4F933613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ED28D-1AFE-4D99-AC6A-8A335513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645A-5B3E-48AC-A123-0ED379BA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5DEF0-820C-4573-BF50-F5D2895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054E1-417C-4446-AFFD-AEE5A6B1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CCFAF1-8696-4878-86E7-B343239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25E80-EE1A-403A-9EA7-3E82A734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11C77-D3D5-4E01-B9E7-3260D70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DC3EF2-EFFA-41FF-AE6D-43D9B273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6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A035D-B190-48ED-BEA8-2614F17F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F8BE1-802E-4A4E-B358-7AEAE974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177E0-4FC4-44A0-BC37-AB0A4680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FD498-7DBD-4899-8551-BA3ECC82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B8286-3FFE-45A2-9BCE-840CF5A2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72D55-3B33-429E-B919-DE47451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EB87-CC39-4889-8A36-04DB5A5D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8DAC3-5747-40FF-80E9-AA26B7D1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E6680-E1C4-4C42-BDFD-D252DB76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5B82A-79A7-4917-8A3D-038EB58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994D9-D302-4903-91BD-1C9E4401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BFCD5-9510-47D2-8529-B4477E0F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104F5-29FB-48AE-B758-3BC30462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5FEB0-AF98-42A1-8F56-79FB5FF5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BA37E-300D-4B9C-A96E-C0210C170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9F8B-A300-4EA1-8B67-6520CFE40E15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DF37-26EA-4E0C-AE70-B1EA27FE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38208-51F3-4FA0-97C1-FB5FB9300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5488-C74C-4ACB-912B-458ECC04B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6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yjpw.com/tupian/neifenmi/2/6_jpg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www.myjpw.com/tupian/neifenmi/2/7_jpg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1EB10-081C-42EB-9F97-D585A8E96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甲状腺结节图像智能识别与辅助诊断系统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666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88DC-86F0-4EE1-9AFD-E67922DF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桥本甲状腺炎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38739-02C2-44EE-B7A5-34C42DEB1E9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1200" y="1905000"/>
            <a:ext cx="5080000" cy="4114800"/>
          </a:xfrm>
        </p:spPr>
        <p:txBody>
          <a:bodyPr/>
          <a:lstStyle/>
          <a:p>
            <a:r>
              <a:rPr lang="zh-CN" altLang="en-US" dirty="0">
                <a:latin typeface="Verdana" pitchFamily="34" charset="0"/>
                <a:ea typeface="楷体_GB2312" pitchFamily="49" charset="-122"/>
              </a:rPr>
              <a:t>多个小的低回声实性结节和粗糙的带状回声</a:t>
            </a:r>
            <a:endParaRPr lang="en-US" altLang="zh-CN" dirty="0">
              <a:latin typeface="Verdana" pitchFamily="34" charset="0"/>
              <a:ea typeface="楷体_GB2312" pitchFamily="49" charset="-122"/>
            </a:endParaRPr>
          </a:p>
          <a:p>
            <a:r>
              <a:rPr lang="zh-CN" altLang="en-US" dirty="0">
                <a:latin typeface="Verdana" pitchFamily="34" charset="0"/>
                <a:ea typeface="楷体_GB2312" pitchFamily="49" charset="-122"/>
              </a:rPr>
              <a:t>桥本甲状腺炎有癌变的可能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C61E9-6209-419F-A480-B1CBBDA7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79" y="1544053"/>
            <a:ext cx="4465821" cy="3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0D88-1D54-4A1C-B623-C04C4D8A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乳头状癌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F755BD-672C-4324-A3D0-11AF2BAF944B}"/>
              </a:ext>
            </a:extLst>
          </p:cNvPr>
          <p:cNvSpPr/>
          <p:nvPr/>
        </p:nvSpPr>
        <p:spPr>
          <a:xfrm>
            <a:off x="339297" y="2329933"/>
            <a:ext cx="4441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Verdana" pitchFamily="34" charset="0"/>
              </a:rPr>
              <a:t>实性低回声结节</a:t>
            </a:r>
            <a:endParaRPr lang="en-US" altLang="zh-CN" sz="3200" dirty="0">
              <a:latin typeface="Verdan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Verdana" pitchFamily="34" charset="0"/>
              </a:rPr>
              <a:t>内见细小斑点状钙化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BCE16B-5CC1-445A-B6B5-CDD5A9E1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78" y="1798972"/>
            <a:ext cx="6820025" cy="4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8784C-0C83-42A5-857E-CB7B596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滤泡状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8AD73-C6F0-4D76-BD82-DE913CB4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包膜侵蚀</a:t>
            </a:r>
            <a:endParaRPr lang="en-US" altLang="zh-CN" sz="3200" dirty="0"/>
          </a:p>
          <a:p>
            <a:r>
              <a:rPr lang="zh-CN" altLang="zh-CN" sz="3200" dirty="0"/>
              <a:t>特征在图像上不明显</a:t>
            </a:r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657605-4133-445C-8DE6-8F6EA62D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30" y="1825625"/>
            <a:ext cx="4777791" cy="41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39CC-5CF2-42A1-8D5C-5D4E2610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髓样癌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6DA90C-516C-479E-91B8-CD4D26E90B73}"/>
              </a:ext>
            </a:extLst>
          </p:cNvPr>
          <p:cNvSpPr/>
          <p:nvPr/>
        </p:nvSpPr>
        <p:spPr>
          <a:xfrm>
            <a:off x="700977" y="2019301"/>
            <a:ext cx="4099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3200" dirty="0">
                <a:cs typeface="Times New Roman" panose="02020603050405020304" pitchFamily="18" charset="0"/>
              </a:rPr>
              <a:t>实性低回声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3200" dirty="0">
                <a:cs typeface="Times New Roman" panose="02020603050405020304" pitchFamily="18" charset="0"/>
              </a:rPr>
              <a:t>结节伴粗大钙化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2295C5-B796-49C7-96E2-69658E07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34" y="1333501"/>
            <a:ext cx="5648865" cy="48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19B37-A2DA-40F8-8F06-90E33893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E991B-20FC-44C6-9A78-1F7EA8DF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959"/>
            <a:ext cx="10515600" cy="4028123"/>
          </a:xfrm>
        </p:spPr>
        <p:txBody>
          <a:bodyPr/>
          <a:lstStyle/>
          <a:p>
            <a:r>
              <a:rPr lang="zh-CN" altLang="en-US" dirty="0"/>
              <a:t>开源的</a:t>
            </a:r>
            <a:r>
              <a:rPr lang="en-US" altLang="zh-CN" dirty="0"/>
              <a:t>DDTI</a:t>
            </a:r>
            <a:r>
              <a:rPr lang="zh-CN" altLang="en-US" dirty="0"/>
              <a:t>甲状腺结节数据库（几百张）</a:t>
            </a:r>
            <a:endParaRPr lang="en-US" altLang="zh-CN" dirty="0"/>
          </a:p>
          <a:p>
            <a:r>
              <a:rPr lang="zh-CN" altLang="en-US" dirty="0"/>
              <a:t>团队通过网络爬虫收集的甲状腺结节数据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29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19B37-A2DA-40F8-8F06-90E33893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E991B-20FC-44C6-9A78-1F7EA8DF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839"/>
            <a:ext cx="10515600" cy="4028123"/>
          </a:xfrm>
        </p:spPr>
        <p:txBody>
          <a:bodyPr/>
          <a:lstStyle/>
          <a:p>
            <a:r>
              <a:rPr lang="zh-CN" altLang="en-US" dirty="0"/>
              <a:t>学习顶尖医生的诊断逻辑</a:t>
            </a:r>
            <a:endParaRPr lang="en-US" altLang="zh-CN" dirty="0"/>
          </a:p>
          <a:p>
            <a:r>
              <a:rPr lang="zh-CN" altLang="en-US" dirty="0"/>
              <a:t>对数据进行采集、清洗、标注和分析</a:t>
            </a:r>
            <a:endParaRPr lang="en-US" altLang="zh-CN" dirty="0"/>
          </a:p>
          <a:p>
            <a:r>
              <a:rPr lang="zh-CN" altLang="en-US" dirty="0"/>
              <a:t>利用深度学习工具训练模型</a:t>
            </a:r>
            <a:endParaRPr lang="en-US" altLang="zh-CN" dirty="0"/>
          </a:p>
          <a:p>
            <a:r>
              <a:rPr lang="zh-CN" altLang="en-US" dirty="0"/>
              <a:t>运用模型进行辅助诊断</a:t>
            </a:r>
          </a:p>
        </p:txBody>
      </p:sp>
    </p:spTree>
    <p:extLst>
      <p:ext uri="{BB962C8B-B14F-4D97-AF65-F5344CB8AC3E}">
        <p14:creationId xmlns:p14="http://schemas.microsoft.com/office/powerpoint/2010/main" val="15101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2C66C-E6F5-4B69-A369-63131B21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15" y="100687"/>
            <a:ext cx="10515600" cy="1325563"/>
          </a:xfrm>
        </p:spPr>
        <p:txBody>
          <a:bodyPr/>
          <a:lstStyle/>
          <a:p>
            <a:r>
              <a:rPr lang="zh-CN" altLang="en-US" b="1" dirty="0"/>
              <a:t>甲状腺生理示意图</a:t>
            </a:r>
          </a:p>
        </p:txBody>
      </p:sp>
      <p:pic>
        <p:nvPicPr>
          <p:cNvPr id="4" name="Picture 9" descr="6_jpg">
            <a:hlinkClick r:id="rId2"/>
            <a:extLst>
              <a:ext uri="{FF2B5EF4-FFF2-40B4-BE49-F238E27FC236}">
                <a16:creationId xmlns:a16="http://schemas.microsoft.com/office/drawing/2014/main" id="{33215AD1-83FA-49D0-9807-132000A208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5682" y="1544111"/>
            <a:ext cx="3029518" cy="44445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5" name="Picture 10" descr="7_jpg">
            <a:hlinkClick r:id="rId4"/>
            <a:extLst>
              <a:ext uri="{FF2B5EF4-FFF2-40B4-BE49-F238E27FC236}">
                <a16:creationId xmlns:a16="http://schemas.microsoft.com/office/drawing/2014/main" id="{FEA82C01-FFE4-4A77-92A3-7268E18A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6000"/>
          </a:blip>
          <a:srcRect/>
          <a:stretch>
            <a:fillRect/>
          </a:stretch>
        </p:blipFill>
        <p:spPr bwMode="auto">
          <a:xfrm>
            <a:off x="4115124" y="1544111"/>
            <a:ext cx="3726946" cy="4444556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1CA922-D315-4AC4-A6CB-95B29B8A3EE1}"/>
              </a:ext>
            </a:extLst>
          </p:cNvPr>
          <p:cNvSpPr txBox="1"/>
          <p:nvPr/>
        </p:nvSpPr>
        <p:spPr>
          <a:xfrm>
            <a:off x="1494169" y="62243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正面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7A44C7-D7AD-47FB-ACAD-F5353D34A5BC}"/>
              </a:ext>
            </a:extLst>
          </p:cNvPr>
          <p:cNvSpPr txBox="1"/>
          <p:nvPr/>
        </p:nvSpPr>
        <p:spPr>
          <a:xfrm>
            <a:off x="5677070" y="63082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反面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23E27B-7335-49D2-8611-0C917E1E832A}"/>
              </a:ext>
            </a:extLst>
          </p:cNvPr>
          <p:cNvSpPr/>
          <p:nvPr/>
        </p:nvSpPr>
        <p:spPr>
          <a:xfrm flipH="1">
            <a:off x="7968908" y="2292610"/>
            <a:ext cx="37658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锥状体、甲状腺峡、右叶、左叶、气管</a:t>
            </a:r>
            <a:endParaRPr lang="en-US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参考值：侧叶前后径、左右径小于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2cm,</a:t>
            </a:r>
            <a:r>
              <a:rPr lang="zh-CN" altLang="en-US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上下径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4-5cm</a:t>
            </a:r>
            <a:r>
              <a:rPr lang="zh-CN" altLang="en-US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，峡部前后径小于</a:t>
            </a:r>
            <a:r>
              <a:rPr lang="en-US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0.3cm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7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064A23-8F7B-4242-8813-ACAD7A7C2A97}"/>
              </a:ext>
            </a:extLst>
          </p:cNvPr>
          <p:cNvSpPr txBox="1"/>
          <p:nvPr/>
        </p:nvSpPr>
        <p:spPr>
          <a:xfrm>
            <a:off x="2780191" y="6338074"/>
            <a:ext cx="2031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横切面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6B3085-AFD1-4264-986E-2772B491FECC}"/>
              </a:ext>
            </a:extLst>
          </p:cNvPr>
          <p:cNvSpPr txBox="1"/>
          <p:nvPr/>
        </p:nvSpPr>
        <p:spPr>
          <a:xfrm>
            <a:off x="7507197" y="63400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纵切面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A64E5E0-8507-4A9C-9C84-1B0ED0EF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-244475"/>
            <a:ext cx="10515600" cy="1325563"/>
          </a:xfrm>
        </p:spPr>
        <p:txBody>
          <a:bodyPr/>
          <a:lstStyle/>
          <a:p>
            <a:r>
              <a:rPr lang="zh-CN" altLang="en-US" b="1" dirty="0"/>
              <a:t>甲状腺超声图像</a:t>
            </a:r>
          </a:p>
        </p:txBody>
      </p:sp>
      <p:sp>
        <p:nvSpPr>
          <p:cNvPr id="10" name="AutoShape 4" descr="“甲状腺横切”的图片搜索结果">
            <a:extLst>
              <a:ext uri="{FF2B5EF4-FFF2-40B4-BE49-F238E27FC236}">
                <a16:creationId xmlns:a16="http://schemas.microsoft.com/office/drawing/2014/main" id="{D7DB1B10-BF79-43CB-991B-ED40068E53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-26670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FEC249-27B1-464F-97EB-BCCCF4D0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55" y="828741"/>
            <a:ext cx="3966055" cy="55093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EC9E7C-6C6D-41DC-94CB-D7BFB97B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28741"/>
            <a:ext cx="4064000" cy="54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4763-E79E-41C9-9E61-87E4A854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甲状腺结节分类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74E50-CE86-42D6-9E8F-86206655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3280" cy="4575175"/>
          </a:xfrm>
        </p:spPr>
        <p:txBody>
          <a:bodyPr/>
          <a:lstStyle/>
          <a:p>
            <a:r>
              <a:rPr lang="zh-CN" altLang="zh-CN" dirty="0"/>
              <a:t>甲状腺</a:t>
            </a:r>
            <a:r>
              <a:rPr lang="zh-CN" altLang="en-US" dirty="0"/>
              <a:t>结节是甲状腺中</a:t>
            </a:r>
            <a:r>
              <a:rPr lang="zh-CN" altLang="zh-CN" dirty="0"/>
              <a:t>异常</a:t>
            </a:r>
            <a:r>
              <a:rPr lang="zh-CN" altLang="en-US" dirty="0"/>
              <a:t>组织块的总称</a:t>
            </a:r>
            <a:endParaRPr lang="zh-CN" altLang="zh-CN" dirty="0"/>
          </a:p>
          <a:p>
            <a:r>
              <a:rPr lang="zh-CN" altLang="zh-CN" dirty="0"/>
              <a:t>良性结节：甲状腺瘤</a:t>
            </a:r>
            <a:r>
              <a:rPr lang="zh-CN" altLang="en-US" dirty="0"/>
              <a:t>、结甲、单纯甲状腺肿等</a:t>
            </a:r>
            <a:endParaRPr lang="en-US" altLang="zh-CN" dirty="0"/>
          </a:p>
          <a:p>
            <a:r>
              <a:rPr lang="zh-CN" altLang="zh-CN" dirty="0"/>
              <a:t>恶性结节：</a:t>
            </a:r>
            <a:r>
              <a:rPr lang="zh-CN" altLang="en-US" dirty="0"/>
              <a:t>乳头状</a:t>
            </a:r>
            <a:r>
              <a:rPr lang="zh-CN" altLang="zh-CN" dirty="0"/>
              <a:t>癌</a:t>
            </a:r>
            <a:r>
              <a:rPr lang="zh-CN" altLang="en-US" dirty="0"/>
              <a:t>、滤泡状癌、髓样癌等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65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5D9F56-93F2-483D-BD92-9903F155A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20" y="243308"/>
            <a:ext cx="10515600" cy="1325563"/>
          </a:xfrm>
        </p:spPr>
        <p:txBody>
          <a:bodyPr/>
          <a:lstStyle/>
          <a:p>
            <a:r>
              <a:rPr lang="zh-CN" altLang="en-US" sz="4400" b="1" dirty="0"/>
              <a:t>甲状腺恶性结节病理分型</a:t>
            </a:r>
          </a:p>
        </p:txBody>
      </p:sp>
      <p:sp>
        <p:nvSpPr>
          <p:cNvPr id="24" name="Rectangle 69">
            <a:extLst>
              <a:ext uri="{FF2B5EF4-FFF2-40B4-BE49-F238E27FC236}">
                <a16:creationId xmlns:a16="http://schemas.microsoft.com/office/drawing/2014/main" id="{04579EE5-1F4D-447B-A054-C7FC7299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146300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solidFill>
                  <a:srgbClr val="FFFFFF"/>
                </a:solidFill>
                <a:ea typeface="宋体" pitchFamily="2" charset="-122"/>
              </a:rPr>
              <a:t>滤泡状癌</a:t>
            </a:r>
          </a:p>
        </p:txBody>
      </p:sp>
      <p:sp>
        <p:nvSpPr>
          <p:cNvPr id="26" name="Text Box 71">
            <a:extLst>
              <a:ext uri="{FF2B5EF4-FFF2-40B4-BE49-F238E27FC236}">
                <a16:creationId xmlns:a16="http://schemas.microsoft.com/office/drawing/2014/main" id="{60C473C1-60CF-4686-8DD1-53DCEE1AB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565400"/>
            <a:ext cx="93503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约</a:t>
            </a:r>
            <a:r>
              <a:rPr lang="en-US" altLang="zh-CN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27" name="Text Box 72">
            <a:extLst>
              <a:ext uri="{FF2B5EF4-FFF2-40B4-BE49-F238E27FC236}">
                <a16:creationId xmlns:a16="http://schemas.microsoft.com/office/drawing/2014/main" id="{FD615F08-F5F0-4C6C-83EF-3D083C13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141663"/>
            <a:ext cx="1223962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约</a:t>
            </a:r>
            <a:r>
              <a:rPr lang="en-US" altLang="zh-CN">
                <a:solidFill>
                  <a:schemeClr val="bg1"/>
                </a:solidFill>
              </a:rPr>
              <a:t>3-5%</a:t>
            </a: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C926F465-40F0-42E9-A84C-78BCCECB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724400"/>
            <a:ext cx="15113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约</a:t>
            </a:r>
            <a:r>
              <a:rPr lang="en-US" altLang="zh-CN">
                <a:solidFill>
                  <a:schemeClr val="bg1"/>
                </a:solidFill>
              </a:rPr>
              <a:t>2-5%</a:t>
            </a:r>
          </a:p>
        </p:txBody>
      </p:sp>
      <p:graphicFrame>
        <p:nvGraphicFramePr>
          <p:cNvPr id="30" name="图表 29">
            <a:extLst>
              <a:ext uri="{FF2B5EF4-FFF2-40B4-BE49-F238E27FC236}">
                <a16:creationId xmlns:a16="http://schemas.microsoft.com/office/drawing/2014/main" id="{F99BDC98-EF83-4FD0-8764-74DC949AC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281478"/>
              </p:ext>
            </p:extLst>
          </p:nvPr>
        </p:nvGraphicFramePr>
        <p:xfrm>
          <a:off x="1653302" y="1496592"/>
          <a:ext cx="8494871" cy="511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037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E61B4-5EC4-47F1-A847-EB06606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zh-CN" altLang="en-US" b="1" dirty="0"/>
              <a:t>甲状腺结节良恶性诊断指标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7085E-CACF-4975-AB3B-E2AF6FB4D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683240" cy="5362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大核心指标</a:t>
            </a:r>
            <a:r>
              <a:rPr lang="zh-CN" altLang="en-US" dirty="0"/>
              <a:t>（甲状腺乳头状癌）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·形态：圆形、椭圆形、不规则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·回声：极低、低、等回声、高回声、混合回声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·边界：锐利</a:t>
            </a:r>
            <a:r>
              <a:rPr lang="zh-CN" altLang="en-US" dirty="0"/>
              <a:t>、</a:t>
            </a:r>
            <a:r>
              <a:rPr lang="zh-CN" altLang="zh-CN" dirty="0"/>
              <a:t>清晰</a:t>
            </a:r>
            <a:r>
              <a:rPr lang="zh-CN" altLang="en-US" dirty="0"/>
              <a:t>、</a:t>
            </a:r>
            <a:r>
              <a:rPr lang="zh-CN" altLang="zh-CN" dirty="0"/>
              <a:t>模糊</a:t>
            </a:r>
            <a:r>
              <a:rPr lang="zh-CN" altLang="en-US" dirty="0"/>
              <a:t>、</a:t>
            </a:r>
            <a:r>
              <a:rPr lang="zh-CN" altLang="zh-CN" dirty="0"/>
              <a:t>分叶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·钙化：位置、数量、大小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·纵横比：前后径</a:t>
            </a:r>
            <a:r>
              <a:rPr lang="en-US" altLang="zh-CN" dirty="0"/>
              <a:t>/</a:t>
            </a:r>
            <a:r>
              <a:rPr lang="zh-CN" altLang="zh-CN" dirty="0"/>
              <a:t>左右径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·包膜：</a:t>
            </a:r>
            <a:r>
              <a:rPr lang="zh-CN" altLang="en-US" dirty="0"/>
              <a:t>筋</a:t>
            </a:r>
            <a:r>
              <a:rPr lang="zh-CN" altLang="zh-CN" dirty="0"/>
              <a:t>膜信号连续、中断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·性质：实性、实囊性、囊实性、囊性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外围指标：血流情况（</a:t>
            </a:r>
            <a:r>
              <a:rPr lang="zh-CN" altLang="zh-CN" dirty="0"/>
              <a:t>桥本氏病（血流</a:t>
            </a:r>
            <a:r>
              <a:rPr lang="zh-CN" altLang="en-US" dirty="0"/>
              <a:t>情况很</a:t>
            </a:r>
            <a:r>
              <a:rPr lang="zh-CN" altLang="zh-CN" dirty="0"/>
              <a:t>重要）髓样</a:t>
            </a:r>
            <a:r>
              <a:rPr lang="zh-CN" altLang="en-US" dirty="0"/>
              <a:t>癌</a:t>
            </a:r>
            <a:r>
              <a:rPr lang="zh-CN" altLang="zh-CN" dirty="0"/>
              <a:t>（血流一般）乳头状癌（</a:t>
            </a:r>
            <a:r>
              <a:rPr lang="zh-CN" altLang="en-US" dirty="0"/>
              <a:t>乏</a:t>
            </a:r>
            <a:r>
              <a:rPr lang="zh-CN" altLang="zh-CN" dirty="0"/>
              <a:t>血）</a:t>
            </a:r>
            <a:r>
              <a:rPr lang="zh-CN" altLang="en-US" dirty="0"/>
              <a:t>）、转移特征、肿块硬度图像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7322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333" y="261618"/>
            <a:ext cx="77755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800" b="1" dirty="0"/>
              <a:t>核心指标：</a:t>
            </a:r>
            <a:r>
              <a:rPr sz="4800" b="1" dirty="0" err="1"/>
              <a:t>纵横比</a:t>
            </a:r>
            <a:r>
              <a:rPr lang="en-US" altLang="zh-CN" sz="4800" dirty="0"/>
              <a:t>(A/T)</a:t>
            </a:r>
            <a:endParaRPr sz="4800" b="1" dirty="0"/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368300" y="1475232"/>
            <a:ext cx="11087100" cy="58674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Anteroposterior  to transverse diameter ratio</a:t>
            </a:r>
          </a:p>
          <a:p>
            <a:r>
              <a:rPr lang="zh-CN" altLang="en-US" sz="3600" dirty="0"/>
              <a:t>纵径</a:t>
            </a:r>
            <a:r>
              <a:rPr lang="en-US" altLang="zh-CN" sz="3600" dirty="0"/>
              <a:t>:  </a:t>
            </a:r>
            <a:r>
              <a:rPr lang="zh-CN" altLang="en-US" sz="3600" dirty="0"/>
              <a:t>前后最大径</a:t>
            </a:r>
            <a:endParaRPr lang="en-US" altLang="zh-CN" sz="3600" dirty="0"/>
          </a:p>
          <a:p>
            <a:r>
              <a:rPr lang="zh-CN" altLang="en-US" sz="3600" dirty="0"/>
              <a:t>横径</a:t>
            </a:r>
            <a:r>
              <a:rPr lang="en-US" altLang="zh-CN" sz="3600" dirty="0"/>
              <a:t>: </a:t>
            </a:r>
            <a:r>
              <a:rPr lang="zh-CN" altLang="en-US" sz="3600" dirty="0"/>
              <a:t>平行的最大径</a:t>
            </a:r>
            <a:endParaRPr lang="en-US" altLang="zh-CN" sz="3600" dirty="0"/>
          </a:p>
          <a:p>
            <a:r>
              <a:rPr lang="zh-CN" altLang="en-US" sz="3600" dirty="0"/>
              <a:t>恶性结节</a:t>
            </a:r>
            <a:r>
              <a:rPr lang="en-US" altLang="zh-CN" sz="3600" dirty="0"/>
              <a:t>A/T&gt;1</a:t>
            </a:r>
            <a:r>
              <a:rPr lang="zh-CN" altLang="en-US" sz="3600" dirty="0"/>
              <a:t>比良性结节的发生率明显增高（约</a:t>
            </a:r>
            <a:r>
              <a:rPr lang="en-US" altLang="zh-CN" sz="3600" dirty="0"/>
              <a:t>32.7-83.6%</a:t>
            </a:r>
            <a:r>
              <a:rPr lang="zh-CN" altLang="en-US" sz="3600" dirty="0"/>
              <a:t>为恶性，</a:t>
            </a:r>
            <a:r>
              <a:rPr lang="en-US" altLang="zh-CN" sz="3600" dirty="0"/>
              <a:t>7.5-18.5%</a:t>
            </a:r>
            <a:r>
              <a:rPr lang="zh-CN" altLang="en-US" sz="3600" dirty="0"/>
              <a:t>为良性）</a:t>
            </a:r>
            <a:endParaRPr lang="en-US" altLang="zh-CN" sz="3600" dirty="0"/>
          </a:p>
          <a:p>
            <a:endParaRPr lang="zh-CN" altLang="en-US" sz="3600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zh-CN" altLang="en-US" sz="3600" dirty="0"/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EC928-4D4D-4F82-B42B-BAF3D373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68" y="114300"/>
            <a:ext cx="10363200" cy="1143000"/>
          </a:xfrm>
        </p:spPr>
        <p:txBody>
          <a:bodyPr/>
          <a:lstStyle/>
          <a:p>
            <a:r>
              <a:rPr lang="zh-CN" altLang="en-US" b="1" dirty="0"/>
              <a:t>钙化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11690F-CABF-4DF7-87D1-8B3851A9C6CD}"/>
              </a:ext>
            </a:extLst>
          </p:cNvPr>
          <p:cNvSpPr/>
          <p:nvPr/>
        </p:nvSpPr>
        <p:spPr>
          <a:xfrm>
            <a:off x="1025652" y="1257300"/>
            <a:ext cx="9611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钙化一般由细胞死亡所致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钙化分类：微小钙化 常见于恶性肿瘤 特异性很高 但是敏感性很低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蛋壳状钙化常见于良性结节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A3D5FA-BE16-4299-A0EF-1A685F8C173E}"/>
              </a:ext>
            </a:extLst>
          </p:cNvPr>
          <p:cNvSpPr/>
          <p:nvPr/>
        </p:nvSpPr>
        <p:spPr>
          <a:xfrm>
            <a:off x="2914418" y="648283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微小钙化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3189E1-62E2-4D7F-AA5A-9F8FA11C66EA}"/>
              </a:ext>
            </a:extLst>
          </p:cNvPr>
          <p:cNvSpPr/>
          <p:nvPr/>
        </p:nvSpPr>
        <p:spPr>
          <a:xfrm>
            <a:off x="6775218" y="649553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蛋壳状钙化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83363-AD96-47D9-8010-CDCA41F3D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56" r="10598"/>
          <a:stretch/>
        </p:blipFill>
        <p:spPr>
          <a:xfrm>
            <a:off x="1560947" y="2510560"/>
            <a:ext cx="4039753" cy="3963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AAC1D2-F6BC-4DBE-B56A-7785CCE4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090" y="2505754"/>
            <a:ext cx="3269929" cy="39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C202-BA98-413F-BDF9-B14D6DC1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甲状腺良性结节（典型类型）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46107-27AE-45C3-A148-4D3C8733F6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45160" y="1844040"/>
            <a:ext cx="5717540" cy="48920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小的囊性结节</a:t>
            </a:r>
            <a:endParaRPr lang="en-US" altLang="zh-CN" sz="3200" dirty="0"/>
          </a:p>
          <a:p>
            <a:r>
              <a:rPr lang="zh-CN" altLang="en-US" sz="3200" dirty="0"/>
              <a:t>内伴</a:t>
            </a:r>
            <a:r>
              <a:rPr lang="en-US" altLang="zh-CN" sz="3200" dirty="0"/>
              <a:t>/</a:t>
            </a:r>
            <a:r>
              <a:rPr lang="zh-CN" altLang="en-US" sz="3200" dirty="0"/>
              <a:t>不伴点状强回声</a:t>
            </a:r>
            <a:endParaRPr lang="en-US" altLang="zh-CN" sz="3200" dirty="0"/>
          </a:p>
          <a:p>
            <a:r>
              <a:rPr lang="zh-CN" altLang="en-US" sz="3200" dirty="0"/>
              <a:t>有时有渗出的结晶钙化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AA0B2C-FE20-4E55-91AA-49FF5F2A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2499360"/>
            <a:ext cx="5800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855</Words>
  <Application>Microsoft Office PowerPoint</Application>
  <PresentationFormat>Widescreen</PresentationFormat>
  <Paragraphs>81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宋体</vt:lpstr>
      <vt:lpstr>楷体_GB2312</vt:lpstr>
      <vt:lpstr>等线</vt:lpstr>
      <vt:lpstr>等线 Light</vt:lpstr>
      <vt:lpstr>Arial</vt:lpstr>
      <vt:lpstr>Times New Roman</vt:lpstr>
      <vt:lpstr>Verdana</vt:lpstr>
      <vt:lpstr>Wingdings</vt:lpstr>
      <vt:lpstr>Office 主题​​</vt:lpstr>
      <vt:lpstr>甲状腺结节图像智能识别与辅助诊断系统</vt:lpstr>
      <vt:lpstr>甲状腺生理示意图</vt:lpstr>
      <vt:lpstr>甲状腺超声图像</vt:lpstr>
      <vt:lpstr>甲状腺结节分类</vt:lpstr>
      <vt:lpstr>甲状腺恶性结节病理分型</vt:lpstr>
      <vt:lpstr>甲状腺结节良恶性诊断指标</vt:lpstr>
      <vt:lpstr>核心指标：纵横比(A/T)</vt:lpstr>
      <vt:lpstr>钙化</vt:lpstr>
      <vt:lpstr>甲状腺良性结节（典型类型） </vt:lpstr>
      <vt:lpstr>桥本甲状腺炎</vt:lpstr>
      <vt:lpstr>乳头状癌</vt:lpstr>
      <vt:lpstr>滤泡状</vt:lpstr>
      <vt:lpstr>髓样癌</vt:lpstr>
      <vt:lpstr>数据基础</vt:lpstr>
      <vt:lpstr>项目思路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基于人工智能的甲状腺结节检测项目</dc:title>
  <dc:creator>pin sh</dc:creator>
  <cp:lastModifiedBy>John</cp:lastModifiedBy>
  <cp:revision>205</cp:revision>
  <dcterms:created xsi:type="dcterms:W3CDTF">2018-07-01T05:44:27Z</dcterms:created>
  <dcterms:modified xsi:type="dcterms:W3CDTF">2018-07-23T03:16:50Z</dcterms:modified>
</cp:coreProperties>
</file>