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71" r:id="rId3"/>
    <p:sldId id="267" r:id="rId4"/>
    <p:sldId id="272" r:id="rId5"/>
    <p:sldId id="265" r:id="rId6"/>
    <p:sldId id="258" r:id="rId7"/>
    <p:sldId id="259" r:id="rId8"/>
    <p:sldId id="268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70770" autoAdjust="0"/>
  </p:normalViewPr>
  <p:slideViewPr>
    <p:cSldViewPr snapToGrid="0">
      <p:cViewPr varScale="1">
        <p:scale>
          <a:sx n="101" d="100"/>
          <a:sy n="101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CAD57-5C83-4909-A290-4A7FD8D7CFE5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57E55-0230-47F5-865E-93ED482A8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4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 </a:t>
            </a:r>
            <a:r>
              <a:rPr lang="zh-CN" altLang="en-US" dirty="0"/>
              <a:t>来源 （文章、单位、被使用情况）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基本的数据情况（总共多少张，</a:t>
            </a:r>
            <a:r>
              <a:rPr lang="en-US" altLang="zh-CN" dirty="0"/>
              <a:t>TRIADS</a:t>
            </a:r>
            <a:r>
              <a:rPr lang="zh-CN" altLang="en-US" dirty="0"/>
              <a:t>分级，对回声、边界、钙化、囊实性做了分类标注，有结节位置的标注）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57E55-0230-47F5-865E-93ED482A86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 </a:t>
            </a:r>
            <a:r>
              <a:rPr lang="zh-CN" altLang="en-US" dirty="0"/>
              <a:t>来源 （文章、单位、被使用情况）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基本的数据情况（总共多少张，</a:t>
            </a:r>
            <a:r>
              <a:rPr lang="en-US" altLang="zh-CN" dirty="0"/>
              <a:t>TRIADS</a:t>
            </a:r>
            <a:r>
              <a:rPr lang="zh-CN" altLang="en-US" dirty="0"/>
              <a:t>分级，对回声、边界、钙化、囊实性做了分类标注，有结节位置的标注）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57E55-0230-47F5-865E-93ED482A8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6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57E55-0230-47F5-865E-93ED482A86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2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57E55-0230-47F5-865E-93ED482A8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63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我们实行了</a:t>
            </a:r>
            <a:r>
              <a:rPr lang="en-US" altLang="zh-CN" dirty="0"/>
              <a:t>Baseline</a:t>
            </a:r>
            <a:r>
              <a:rPr lang="zh-CN" altLang="en-US" dirty="0"/>
              <a:t>算法，基本达到了预期精度</a:t>
            </a:r>
            <a:endParaRPr lang="en-US" altLang="zh-CN" dirty="0"/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zh-CN" altLang="en-US" dirty="0"/>
              <a:t>我们的数据集</a:t>
            </a:r>
            <a:r>
              <a:rPr lang="en-US" dirty="0"/>
              <a:t> </a:t>
            </a:r>
            <a:r>
              <a:rPr lang="zh-CN" altLang="en-US" dirty="0"/>
              <a:t>（良，恶，数目）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我们的结果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57E55-0230-47F5-865E-93ED482A8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5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29328-9BED-4790-B150-E663E2244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495AD8-88F9-4F28-A1B9-DE0B1E25C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7F952-F7C0-4938-ADC6-45F6955C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E4A8-A290-40B2-90E8-B57FFF1CFB3C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D32AF-6A45-4BC5-AEB2-4ACE85E8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62350-3D69-431A-9CAB-734DB59E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E28C-F24C-48DC-BE75-088B38E94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5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9831A-343D-4AB3-8625-1EF4E1F4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6E6C79-258D-44FA-B16E-70DD5B8C2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AE9B3-A16E-4C1D-95B3-B8712222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E4A8-A290-40B2-90E8-B57FFF1CFB3C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18724-C414-4294-83F4-61653F6A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C8EB1-0887-4810-977D-0A1D4656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E28C-F24C-48DC-BE75-088B38E94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4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3EB2CE-C928-4599-AE2A-7D40D2542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648462-8D0C-43E9-AD5E-35E085AA4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158E3-D8D2-448A-B3A9-074B30BF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E4A8-A290-40B2-90E8-B57FFF1CFB3C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4257B-1E37-4CEB-B5FA-D60EBFC1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F9826-ACE0-4B76-9169-83C2F44F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E28C-F24C-48DC-BE75-088B38E94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3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2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41889-6C75-489B-AA3E-22389FEA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C0213-421B-467D-B275-0A937E34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A77F6-108C-4070-A37E-94E14D1D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E4A8-A290-40B2-90E8-B57FFF1CFB3C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3BB1C-ED72-418A-A927-FFE145D9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4F026-C2D5-40EA-95A5-900808C8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E28C-F24C-48DC-BE75-088B38E94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1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06C3E-0A35-4092-8218-EB52E4A0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2313F-3E9C-4F18-8F6F-50EB2E9AD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8DB81-D6B9-45AC-B648-51AD8276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E4A8-A290-40B2-90E8-B57FFF1CFB3C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20AE6-F43D-41F3-8535-8CAA2608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58673-AA4D-41DC-9993-A099DB99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E28C-F24C-48DC-BE75-088B38E94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91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67CE2-F31C-4FA7-A5D2-5A6AC823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FC2FF-2922-4F74-ACF3-F02758989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9D895E-8ECA-4DF2-BFD3-B0E53D6D6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AA92BB-AAFC-432C-BBA0-F6FBF6C2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E4A8-A290-40B2-90E8-B57FFF1CFB3C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54948-2F49-4EC6-9B65-AD99F814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6A07A-2451-45D2-82B8-F45D4492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E28C-F24C-48DC-BE75-088B38E94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3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31208-ECBE-431D-AF13-8F4763B5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83922F-637D-49DB-9EE2-F28F18144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E60D0-13F5-43EC-BFB3-84100E895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80E874-6A69-4E53-8BCB-3ECCA0B94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70A497-0200-4944-B8B2-628DCA34E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BE6353-AF94-4913-B928-3A0930B1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E4A8-A290-40B2-90E8-B57FFF1CFB3C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68C1F4-BF65-4A39-80A4-A4FBFEEF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B2B97E-30A2-4557-8F0D-BB50A0E6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E28C-F24C-48DC-BE75-088B38E94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21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08226-398B-4BD3-A2DF-7CA32359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9611AF-1878-4222-AE52-F57D8037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E4A8-A290-40B2-90E8-B57FFF1CFB3C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4E3F08-8607-4D5C-8E41-AF8E94F7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F45811-0216-4341-8BA7-1AEACB4E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E28C-F24C-48DC-BE75-088B38E94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7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5FD44F-3933-4D9F-BF87-93BC23D4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E4A8-A290-40B2-90E8-B57FFF1CFB3C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1A05F8-EEE4-4DE1-B82C-21249621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56DA8-5368-43EA-B76F-CCEE365A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E28C-F24C-48DC-BE75-088B38E94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6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C382B-9798-42A6-890D-62536B38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DA8E5-53FC-4637-AE7E-6CA1F47E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8A1594-6555-4821-955D-637FF2E4B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56C2FB-67FE-4E58-AD42-0D6A0307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E4A8-A290-40B2-90E8-B57FFF1CFB3C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A16A0D-FB84-4F5C-87E6-7AEE5F2C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ED011-4FB1-46DC-B08A-CF879F97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E28C-F24C-48DC-BE75-088B38E94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44E24-DEED-4B1A-8AAD-944C712F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5CCEB5-92AA-4E4E-8FE7-8B0F407FD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1BBC0B-9336-4A0E-8EC2-9B4E2F8A0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FECD04-9AA9-496B-AD6F-03CEFEF8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E4A8-A290-40B2-90E8-B57FFF1CFB3C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1B1C9-2368-40CD-9737-9439EBB5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FC21CD-D2EA-4273-9948-884A4D27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E28C-F24C-48DC-BE75-088B38E94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7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144CD9-A308-4D76-B30F-6716A814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8BE9D7-EE9E-4045-A444-91C9A4446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9A078-919B-426C-936A-F271476E5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4E4A8-A290-40B2-90E8-B57FFF1CFB3C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94592-B974-4865-AF4E-0C5AD790C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B81CE-2233-4D2D-95D8-B03403CAF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E28C-F24C-48DC-BE75-088B38E94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E7B9F-B4B2-4C7B-B2C1-8C2D3D35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424" y="112735"/>
            <a:ext cx="9807879" cy="172859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An open access thyroid ultrasound image database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50A347-0B59-4F32-9802-4C8753B29D48}"/>
              </a:ext>
            </a:extLst>
          </p:cNvPr>
          <p:cNvSpPr txBox="1">
            <a:spLocks/>
          </p:cNvSpPr>
          <p:nvPr/>
        </p:nvSpPr>
        <p:spPr>
          <a:xfrm>
            <a:off x="2225900" y="1410076"/>
            <a:ext cx="9711404" cy="5240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DDTI</a:t>
            </a:r>
            <a:r>
              <a:rPr lang="zh-CN" altLang="en-US" dirty="0"/>
              <a:t>数据集（</a:t>
            </a:r>
            <a:r>
              <a:rPr lang="en-US" altLang="zh-CN" dirty="0"/>
              <a:t>Digital Database Thyroid Images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/>
              <a:t>Lina Pedraza</a:t>
            </a:r>
            <a:r>
              <a:rPr lang="zh-CN" altLang="en-US" dirty="0"/>
              <a:t>等人于</a:t>
            </a:r>
            <a:r>
              <a:rPr lang="en-US" altLang="zh-CN" dirty="0"/>
              <a:t>2015</a:t>
            </a:r>
            <a:r>
              <a:rPr lang="zh-CN" altLang="en-US" dirty="0"/>
              <a:t>年发表在</a:t>
            </a:r>
            <a:r>
              <a:rPr lang="en-US" altLang="zh-CN" dirty="0"/>
              <a:t>10th International Symposium on Medical Information Processing and Analysis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采用</a:t>
            </a:r>
            <a:r>
              <a:rPr lang="en-US" altLang="zh-CN" dirty="0"/>
              <a:t>TIRADS</a:t>
            </a:r>
            <a:r>
              <a:rPr lang="zh-CN" altLang="en-US" dirty="0"/>
              <a:t>分级（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4a</a:t>
            </a:r>
            <a:r>
              <a:rPr lang="zh-CN" altLang="en-US" dirty="0"/>
              <a:t>，</a:t>
            </a:r>
            <a:r>
              <a:rPr lang="en-US" altLang="zh-CN" dirty="0"/>
              <a:t>4b</a:t>
            </a:r>
            <a:r>
              <a:rPr lang="zh-CN" altLang="en-US" dirty="0"/>
              <a:t>，</a:t>
            </a:r>
            <a:r>
              <a:rPr lang="en-US" altLang="zh-CN" dirty="0"/>
              <a:t>4c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数据情况：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298 </a:t>
            </a:r>
            <a:r>
              <a:rPr lang="zh-CN" altLang="en-US" dirty="0"/>
              <a:t>个</a:t>
            </a:r>
            <a:r>
              <a:rPr lang="en-US" altLang="zh-CN" dirty="0"/>
              <a:t>cases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474</a:t>
            </a:r>
            <a:r>
              <a:rPr lang="zh-CN" altLang="en-US" dirty="0"/>
              <a:t>张</a:t>
            </a:r>
            <a:r>
              <a:rPr lang="en-US" altLang="zh-CN" dirty="0"/>
              <a:t>images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618AC493-E7C1-487F-B6EC-5FB4C97D6B5D}"/>
              </a:ext>
            </a:extLst>
          </p:cNvPr>
          <p:cNvSpPr txBox="1">
            <a:spLocks/>
          </p:cNvSpPr>
          <p:nvPr/>
        </p:nvSpPr>
        <p:spPr>
          <a:xfrm>
            <a:off x="143105" y="840661"/>
            <a:ext cx="1670685" cy="4320479"/>
          </a:xfrm>
          <a:prstGeom prst="rect">
            <a:avLst/>
          </a:prstGeom>
        </p:spPr>
        <p:txBody>
          <a:bodyPr vert="eaVert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24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44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甲状腺项目</a:t>
            </a:r>
          </a:p>
        </p:txBody>
      </p:sp>
    </p:spTree>
    <p:extLst>
      <p:ext uri="{BB962C8B-B14F-4D97-AF65-F5344CB8AC3E}">
        <p14:creationId xmlns:p14="http://schemas.microsoft.com/office/powerpoint/2010/main" val="326723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6BB08D1-6A0B-4BD7-9ED9-CE7E4A0D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904" y="184519"/>
            <a:ext cx="10515600" cy="1325563"/>
          </a:xfrm>
        </p:spPr>
        <p:txBody>
          <a:bodyPr/>
          <a:lstStyle/>
          <a:p>
            <a:r>
              <a:rPr lang="en-US" altLang="zh-CN" dirty="0"/>
              <a:t>DDTI</a:t>
            </a:r>
            <a:r>
              <a:rPr lang="zh-CN" altLang="en-US" dirty="0"/>
              <a:t>数据集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448B5E6-F384-4BEF-A3F3-DFADCD5EC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904" y="1510082"/>
            <a:ext cx="4230319" cy="48041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对回声</a:t>
            </a:r>
            <a:r>
              <a:rPr lang="en-US" altLang="zh-CN" dirty="0"/>
              <a:t>(echogenicity)</a:t>
            </a:r>
            <a:r>
              <a:rPr lang="zh-CN" altLang="en-US" dirty="0"/>
              <a:t>、边界</a:t>
            </a:r>
            <a:r>
              <a:rPr lang="en-US" altLang="zh-CN" dirty="0"/>
              <a:t>(margins)</a:t>
            </a:r>
            <a:r>
              <a:rPr lang="zh-CN" altLang="en-US" dirty="0"/>
              <a:t>、钙化</a:t>
            </a:r>
            <a:r>
              <a:rPr lang="en-US" altLang="zh-CN" dirty="0"/>
              <a:t>(calcification)</a:t>
            </a:r>
            <a:r>
              <a:rPr lang="zh-CN" altLang="en-US" dirty="0"/>
              <a:t>、囊实性</a:t>
            </a:r>
            <a:r>
              <a:rPr lang="en-US" altLang="zh-CN" dirty="0"/>
              <a:t>(composition)</a:t>
            </a:r>
            <a:r>
              <a:rPr lang="zh-CN" altLang="en-US" dirty="0"/>
              <a:t>进行分类标注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115A8F5-6C7B-43AE-B446-8DA1F2E5D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562" y="776097"/>
            <a:ext cx="6048438" cy="5439242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22129586-D50D-472C-9D80-D4A211A2AD03}"/>
              </a:ext>
            </a:extLst>
          </p:cNvPr>
          <p:cNvSpPr txBox="1">
            <a:spLocks/>
          </p:cNvSpPr>
          <p:nvPr/>
        </p:nvSpPr>
        <p:spPr>
          <a:xfrm>
            <a:off x="143105" y="840661"/>
            <a:ext cx="1670685" cy="4320479"/>
          </a:xfrm>
          <a:prstGeom prst="rect">
            <a:avLst/>
          </a:prstGeom>
        </p:spPr>
        <p:txBody>
          <a:bodyPr vert="eaVert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24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44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甲状腺项目</a:t>
            </a:r>
          </a:p>
        </p:txBody>
      </p:sp>
    </p:spTree>
    <p:extLst>
      <p:ext uri="{BB962C8B-B14F-4D97-AF65-F5344CB8AC3E}">
        <p14:creationId xmlns:p14="http://schemas.microsoft.com/office/powerpoint/2010/main" val="284617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F1F9-C77C-45AE-99C6-77CB4975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904" y="77459"/>
            <a:ext cx="10515600" cy="1325563"/>
          </a:xfrm>
        </p:spPr>
        <p:txBody>
          <a:bodyPr/>
          <a:lstStyle/>
          <a:p>
            <a:r>
              <a:rPr lang="en-US" altLang="zh-CN" dirty="0"/>
              <a:t>DDTI</a:t>
            </a:r>
            <a:r>
              <a:rPr lang="zh-CN" altLang="en-US" dirty="0"/>
              <a:t>数据集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D4385B-A5E9-4A10-A200-3AC0AF71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710" y="77459"/>
            <a:ext cx="5412312" cy="34793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8696BE-4254-4F07-8049-1CF374D43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93" y="3301198"/>
            <a:ext cx="5412311" cy="347934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90ED070-A458-480F-9FD6-85B7536A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112" y="1549431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标注结节位置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17555AFF-98E5-4168-8AF2-3794F8BED9DC}"/>
              </a:ext>
            </a:extLst>
          </p:cNvPr>
          <p:cNvSpPr txBox="1">
            <a:spLocks/>
          </p:cNvSpPr>
          <p:nvPr/>
        </p:nvSpPr>
        <p:spPr>
          <a:xfrm>
            <a:off x="143105" y="840661"/>
            <a:ext cx="1670685" cy="4320479"/>
          </a:xfrm>
          <a:prstGeom prst="rect">
            <a:avLst/>
          </a:prstGeom>
        </p:spPr>
        <p:txBody>
          <a:bodyPr vert="eaVert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24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44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甲状腺项目</a:t>
            </a:r>
          </a:p>
        </p:txBody>
      </p:sp>
    </p:spTree>
    <p:extLst>
      <p:ext uri="{BB962C8B-B14F-4D97-AF65-F5344CB8AC3E}">
        <p14:creationId xmlns:p14="http://schemas.microsoft.com/office/powerpoint/2010/main" val="333154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F1F9-C77C-45AE-99C6-77CB4975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800" y="214813"/>
            <a:ext cx="10515600" cy="1325563"/>
          </a:xfrm>
        </p:spPr>
        <p:txBody>
          <a:bodyPr/>
          <a:lstStyle/>
          <a:p>
            <a:r>
              <a:rPr lang="en-US" dirty="0"/>
              <a:t>Baseline</a:t>
            </a:r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384D-474F-4D9E-B77C-8B2D270B3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800" y="1337111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An Image Augmentation Method Using Convolutional Network for Thyroid Nodule Classification by Transfer Learning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Ye Zhu (Shanghai Jiao Tong University)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2017 3rd IEEE International Conference on Computer and Communications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良恶性分类 </a:t>
            </a:r>
            <a:r>
              <a:rPr lang="en-US" altLang="zh-CN" dirty="0"/>
              <a:t>(Accuracy </a:t>
            </a:r>
            <a:r>
              <a:rPr lang="en-US" altLang="zh-CN" b="1" dirty="0"/>
              <a:t>84%</a:t>
            </a:r>
            <a:r>
              <a:rPr lang="en-US" altLang="zh-CN" dirty="0"/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5E3E28-6F5B-45AC-B42B-E842BE5137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923740" cy="1801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6BE3677-4B7B-4D17-8A9D-31E4061CC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78881"/>
              </p:ext>
            </p:extLst>
          </p:nvPr>
        </p:nvGraphicFramePr>
        <p:xfrm>
          <a:off x="2286758" y="4540685"/>
          <a:ext cx="9570212" cy="202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553">
                  <a:extLst>
                    <a:ext uri="{9D8B030D-6E8A-4147-A177-3AD203B41FA5}">
                      <a16:colId xmlns:a16="http://schemas.microsoft.com/office/drawing/2014/main" val="1561612797"/>
                    </a:ext>
                  </a:extLst>
                </a:gridCol>
                <a:gridCol w="2392553">
                  <a:extLst>
                    <a:ext uri="{9D8B030D-6E8A-4147-A177-3AD203B41FA5}">
                      <a16:colId xmlns:a16="http://schemas.microsoft.com/office/drawing/2014/main" val="3672260610"/>
                    </a:ext>
                  </a:extLst>
                </a:gridCol>
                <a:gridCol w="2392553">
                  <a:extLst>
                    <a:ext uri="{9D8B030D-6E8A-4147-A177-3AD203B41FA5}">
                      <a16:colId xmlns:a16="http://schemas.microsoft.com/office/drawing/2014/main" val="4163583239"/>
                    </a:ext>
                  </a:extLst>
                </a:gridCol>
                <a:gridCol w="2392553">
                  <a:extLst>
                    <a:ext uri="{9D8B030D-6E8A-4147-A177-3AD203B41FA5}">
                      <a16:colId xmlns:a16="http://schemas.microsoft.com/office/drawing/2014/main" val="2396636489"/>
                    </a:ext>
                  </a:extLst>
                </a:gridCol>
              </a:tblGrid>
              <a:tr h="60062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Train (</a:t>
                      </a:r>
                      <a:r>
                        <a:rPr lang="zh-CN" altLang="en-US" sz="2400" dirty="0"/>
                        <a:t>训练）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Validation</a:t>
                      </a:r>
                      <a:r>
                        <a:rPr lang="zh-CN" altLang="en-US" sz="2400" dirty="0"/>
                        <a:t>（测试）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7943"/>
                  </a:ext>
                </a:extLst>
              </a:tr>
              <a:tr h="600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Malignant</a:t>
                      </a:r>
                    </a:p>
                    <a:p>
                      <a:pPr algn="ctr"/>
                      <a:r>
                        <a:rPr lang="zh-CN" altLang="en-US" sz="2400" dirty="0"/>
                        <a:t>（</a:t>
                      </a:r>
                      <a:r>
                        <a:rPr lang="en-US" altLang="zh-CN" sz="2400" dirty="0"/>
                        <a:t>4/5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Benign</a:t>
                      </a:r>
                    </a:p>
                    <a:p>
                      <a:pPr algn="ctr"/>
                      <a:r>
                        <a:rPr lang="en-US" altLang="zh-CN" sz="2400" dirty="0"/>
                        <a:t>(2/3)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Malignant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（</a:t>
                      </a:r>
                      <a:r>
                        <a:rPr lang="en-US" altLang="zh-CN" sz="2400" dirty="0"/>
                        <a:t>4/5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Benign</a:t>
                      </a:r>
                    </a:p>
                    <a:p>
                      <a:pPr algn="ctr"/>
                      <a:r>
                        <a:rPr lang="en-US" altLang="zh-CN" sz="2400" dirty="0"/>
                        <a:t>(2/3)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04671"/>
                  </a:ext>
                </a:extLst>
              </a:tr>
              <a:tr h="600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222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6770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95BFE2AF-DD2F-4172-8061-6EA699EB6897}"/>
              </a:ext>
            </a:extLst>
          </p:cNvPr>
          <p:cNvSpPr txBox="1">
            <a:spLocks/>
          </p:cNvSpPr>
          <p:nvPr/>
        </p:nvSpPr>
        <p:spPr>
          <a:xfrm>
            <a:off x="143105" y="878239"/>
            <a:ext cx="1670685" cy="4320479"/>
          </a:xfrm>
          <a:prstGeom prst="rect">
            <a:avLst/>
          </a:prstGeom>
        </p:spPr>
        <p:txBody>
          <a:bodyPr vert="eaVert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24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44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甲状腺项目</a:t>
            </a:r>
          </a:p>
        </p:txBody>
      </p:sp>
    </p:spTree>
    <p:extLst>
      <p:ext uri="{BB962C8B-B14F-4D97-AF65-F5344CB8AC3E}">
        <p14:creationId xmlns:p14="http://schemas.microsoft.com/office/powerpoint/2010/main" val="346875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C4DB8-959A-4EF9-84C7-7604AA67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751" y="214812"/>
            <a:ext cx="10515600" cy="1325563"/>
          </a:xfrm>
        </p:spPr>
        <p:txBody>
          <a:bodyPr/>
          <a:lstStyle/>
          <a:p>
            <a:r>
              <a:rPr lang="en-US" altLang="zh-CN" dirty="0"/>
              <a:t>Transfer Learning</a:t>
            </a:r>
            <a:r>
              <a:rPr lang="zh-CN" altLang="en-US" dirty="0"/>
              <a:t>（迁移学习）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4A9BE-8487-4A1B-802A-F2F12BC9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536" y="1540375"/>
            <a:ext cx="906398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基于前人训练好的深度学习网络模型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针对某个新的问题场景，利用一定量的数据对模型进行迁移</a:t>
            </a:r>
          </a:p>
        </p:txBody>
      </p:sp>
      <p:pic>
        <p:nvPicPr>
          <p:cNvPr id="1026" name="Picture 2" descr="https://upload-images.jianshu.io/upload_images/9324289-31743739565bf308.png?imageMogr2/auto-orient/strip%7CimageView2/2/w/592">
            <a:extLst>
              <a:ext uri="{FF2B5EF4-FFF2-40B4-BE49-F238E27FC236}">
                <a16:creationId xmlns:a16="http://schemas.microsoft.com/office/drawing/2014/main" id="{9559A504-2B41-4AB4-9740-B4DEB591D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047" y="3146715"/>
            <a:ext cx="5959121" cy="366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6869B9B-B388-445E-9ED5-F5BE8D3C01CF}"/>
              </a:ext>
            </a:extLst>
          </p:cNvPr>
          <p:cNvSpPr txBox="1">
            <a:spLocks/>
          </p:cNvSpPr>
          <p:nvPr/>
        </p:nvSpPr>
        <p:spPr>
          <a:xfrm>
            <a:off x="143105" y="840661"/>
            <a:ext cx="1670685" cy="4320479"/>
          </a:xfrm>
          <a:prstGeom prst="rect">
            <a:avLst/>
          </a:prstGeom>
        </p:spPr>
        <p:txBody>
          <a:bodyPr vert="eaVert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24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44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甲状腺项目</a:t>
            </a:r>
          </a:p>
        </p:txBody>
      </p:sp>
    </p:spTree>
    <p:extLst>
      <p:ext uri="{BB962C8B-B14F-4D97-AF65-F5344CB8AC3E}">
        <p14:creationId xmlns:p14="http://schemas.microsoft.com/office/powerpoint/2010/main" val="154175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803E3-21C4-403F-A10F-88011DCA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115" y="989970"/>
            <a:ext cx="10515600" cy="5913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实现了</a:t>
            </a:r>
            <a:r>
              <a:rPr lang="en-US" altLang="zh-CN" dirty="0"/>
              <a:t>Baseline</a:t>
            </a:r>
            <a:r>
              <a:rPr lang="zh-CN" altLang="en-US" dirty="0"/>
              <a:t>算法，基本达到了预期精度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TIRAD2,3</a:t>
            </a:r>
            <a:r>
              <a:rPr lang="zh-CN" altLang="en-US" dirty="0"/>
              <a:t>视为良性（</a:t>
            </a:r>
            <a:r>
              <a:rPr lang="en-US" altLang="zh-CN" dirty="0"/>
              <a:t>Benign</a:t>
            </a:r>
            <a:r>
              <a:rPr lang="zh-CN" altLang="en-US" dirty="0"/>
              <a:t>）总共</a:t>
            </a:r>
            <a:r>
              <a:rPr lang="en-US" altLang="zh-CN" dirty="0"/>
              <a:t>65</a:t>
            </a:r>
            <a:r>
              <a:rPr lang="zh-CN" altLang="en-US" dirty="0"/>
              <a:t>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TIRAD4a,4b,4c,5</a:t>
            </a:r>
            <a:r>
              <a:rPr lang="zh-CN" altLang="en-US" dirty="0"/>
              <a:t>视为恶性（</a:t>
            </a:r>
            <a:r>
              <a:rPr lang="en-US" altLang="zh-CN" dirty="0"/>
              <a:t>Malignant</a:t>
            </a:r>
            <a:r>
              <a:rPr lang="zh-CN" altLang="en-US" dirty="0"/>
              <a:t>）总共</a:t>
            </a:r>
            <a:r>
              <a:rPr lang="en-US" altLang="zh-CN" dirty="0"/>
              <a:t>380</a:t>
            </a:r>
            <a:r>
              <a:rPr lang="zh-CN" altLang="en-US" dirty="0"/>
              <a:t>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初步：</a:t>
            </a:r>
            <a:r>
              <a:rPr lang="en-US" altLang="zh-CN" dirty="0"/>
              <a:t>Accuracy </a:t>
            </a:r>
            <a:r>
              <a:rPr lang="zh-CN" altLang="en-US" dirty="0"/>
              <a:t>接近</a:t>
            </a:r>
            <a:r>
              <a:rPr lang="en-US" altLang="zh-CN" b="1" dirty="0">
                <a:solidFill>
                  <a:srgbClr val="FF0000"/>
                </a:solidFill>
              </a:rPr>
              <a:t>80%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9A65F01-3DC2-40C6-A02C-6E9CC3BF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115" y="188925"/>
            <a:ext cx="10515600" cy="801045"/>
          </a:xfrm>
        </p:spPr>
        <p:txBody>
          <a:bodyPr/>
          <a:lstStyle/>
          <a:p>
            <a:r>
              <a:rPr lang="zh-CN" altLang="en-US" dirty="0"/>
              <a:t>算法进展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98B0659-6946-4F6D-81EF-43BD432C1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27379"/>
              </p:ext>
            </p:extLst>
          </p:nvPr>
        </p:nvGraphicFramePr>
        <p:xfrm>
          <a:off x="2317511" y="4341567"/>
          <a:ext cx="9216372" cy="219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093">
                  <a:extLst>
                    <a:ext uri="{9D8B030D-6E8A-4147-A177-3AD203B41FA5}">
                      <a16:colId xmlns:a16="http://schemas.microsoft.com/office/drawing/2014/main" val="2441434540"/>
                    </a:ext>
                  </a:extLst>
                </a:gridCol>
                <a:gridCol w="2304093">
                  <a:extLst>
                    <a:ext uri="{9D8B030D-6E8A-4147-A177-3AD203B41FA5}">
                      <a16:colId xmlns:a16="http://schemas.microsoft.com/office/drawing/2014/main" val="3025019928"/>
                    </a:ext>
                  </a:extLst>
                </a:gridCol>
                <a:gridCol w="2304093">
                  <a:extLst>
                    <a:ext uri="{9D8B030D-6E8A-4147-A177-3AD203B41FA5}">
                      <a16:colId xmlns:a16="http://schemas.microsoft.com/office/drawing/2014/main" val="2583947828"/>
                    </a:ext>
                  </a:extLst>
                </a:gridCol>
                <a:gridCol w="2304093">
                  <a:extLst>
                    <a:ext uri="{9D8B030D-6E8A-4147-A177-3AD203B41FA5}">
                      <a16:colId xmlns:a16="http://schemas.microsoft.com/office/drawing/2014/main" val="1906414761"/>
                    </a:ext>
                  </a:extLst>
                </a:gridCol>
              </a:tblGrid>
              <a:tr h="730030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Train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Validation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Test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372922"/>
                  </a:ext>
                </a:extLst>
              </a:tr>
              <a:tr h="730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Malignant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301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51416"/>
                  </a:ext>
                </a:extLst>
              </a:tr>
              <a:tr h="730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Benign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855319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1A83BA86-2B09-46C9-A2B3-80BE66981EA0}"/>
              </a:ext>
            </a:extLst>
          </p:cNvPr>
          <p:cNvSpPr txBox="1">
            <a:spLocks/>
          </p:cNvSpPr>
          <p:nvPr/>
        </p:nvSpPr>
        <p:spPr>
          <a:xfrm>
            <a:off x="143105" y="840661"/>
            <a:ext cx="1670685" cy="4320479"/>
          </a:xfrm>
          <a:prstGeom prst="rect">
            <a:avLst/>
          </a:prstGeom>
        </p:spPr>
        <p:txBody>
          <a:bodyPr vert="eaVert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24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44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甲状腺项目</a:t>
            </a:r>
          </a:p>
        </p:txBody>
      </p:sp>
    </p:spTree>
    <p:extLst>
      <p:ext uri="{BB962C8B-B14F-4D97-AF65-F5344CB8AC3E}">
        <p14:creationId xmlns:p14="http://schemas.microsoft.com/office/powerpoint/2010/main" val="406960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93F0B-D9DE-4113-B24B-8B2880B5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37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算法展望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124EE-EF93-4B54-ACA1-90540192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534" y="1838151"/>
            <a:ext cx="943314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更多高质量的标注数据（几千的规模）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对六个核心指标进行深入分析，分而治之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使用更加先进的深度学习模型（</a:t>
            </a:r>
            <a:r>
              <a:rPr lang="en-US" altLang="zh-CN" dirty="0"/>
              <a:t> Resnet 2015 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记忆网络（</a:t>
            </a:r>
            <a:r>
              <a:rPr lang="en-US" altLang="zh-CN" dirty="0"/>
              <a:t>Memory Network</a:t>
            </a:r>
            <a:r>
              <a:rPr lang="zh-CN" altLang="en-US" dirty="0"/>
              <a:t>）：数据驱动 </a:t>
            </a:r>
            <a:r>
              <a:rPr lang="en-US" altLang="zh-CN" dirty="0"/>
              <a:t>+ </a:t>
            </a:r>
            <a:r>
              <a:rPr lang="zh-CN" altLang="en-US" dirty="0"/>
              <a:t>医生逻辑</a:t>
            </a:r>
            <a:endParaRPr lang="en-US" altLang="zh-C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047FFA-C530-453F-838F-CE138CD1F378}"/>
              </a:ext>
            </a:extLst>
          </p:cNvPr>
          <p:cNvSpPr txBox="1">
            <a:spLocks/>
          </p:cNvSpPr>
          <p:nvPr/>
        </p:nvSpPr>
        <p:spPr>
          <a:xfrm>
            <a:off x="143105" y="840661"/>
            <a:ext cx="1670685" cy="4320479"/>
          </a:xfrm>
          <a:prstGeom prst="rect">
            <a:avLst/>
          </a:prstGeom>
        </p:spPr>
        <p:txBody>
          <a:bodyPr vert="eaVert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24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44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甲状腺项目</a:t>
            </a:r>
          </a:p>
        </p:txBody>
      </p:sp>
    </p:spTree>
    <p:extLst>
      <p:ext uri="{BB962C8B-B14F-4D97-AF65-F5344CB8AC3E}">
        <p14:creationId xmlns:p14="http://schemas.microsoft.com/office/powerpoint/2010/main" val="269851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>
            <a:off x="3182090" y="2852937"/>
            <a:ext cx="2772266" cy="1216144"/>
          </a:xfrm>
          <a:prstGeom prst="roundRect">
            <a:avLst/>
          </a:prstGeom>
          <a:solidFill>
            <a:srgbClr val="5193F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7339772" y="3645025"/>
            <a:ext cx="2826459" cy="1339726"/>
          </a:xfrm>
          <a:prstGeom prst="roundRect">
            <a:avLst/>
          </a:prstGeom>
          <a:solidFill>
            <a:srgbClr val="519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7340407" y="1772817"/>
            <a:ext cx="2826459" cy="1280899"/>
          </a:xfrm>
          <a:prstGeom prst="roundRect">
            <a:avLst/>
          </a:prstGeom>
          <a:solidFill>
            <a:srgbClr val="519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110083" y="2815361"/>
            <a:ext cx="29405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工作记忆</a:t>
            </a:r>
          </a:p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直觉、顿悟、因果等推理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持续时间：</a:t>
            </a:r>
            <a:r>
              <a:rPr lang="en-US" altLang="zh-CN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&lt; 30 sec</a:t>
            </a:r>
          </a:p>
          <a:p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357234" y="3717032"/>
            <a:ext cx="26962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长期记忆</a:t>
            </a: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(先验、知识等)</a:t>
            </a: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持续时间： lifelong</a:t>
            </a:r>
          </a:p>
          <a:p>
            <a:endParaRPr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596078" y="1845876"/>
            <a:ext cx="2306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瞬时记忆 </a:t>
            </a: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(多通道感知)</a:t>
            </a: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持续时间：&lt; 5 sec</a:t>
            </a:r>
          </a:p>
        </p:txBody>
      </p:sp>
      <p:sp>
        <p:nvSpPr>
          <p:cNvPr id="54" name="左右箭头 53"/>
          <p:cNvSpPr/>
          <p:nvPr/>
        </p:nvSpPr>
        <p:spPr>
          <a:xfrm rot="12060000" flipH="1">
            <a:off x="6147559" y="4027448"/>
            <a:ext cx="1151890" cy="144145"/>
          </a:xfrm>
          <a:prstGeom prst="leftRightArrow">
            <a:avLst/>
          </a:prstGeom>
          <a:solidFill>
            <a:srgbClr val="5193F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 rot="19920000">
            <a:off x="5967609" y="2223771"/>
            <a:ext cx="1210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5193F4"/>
                </a:solidFill>
                <a:latin typeface="楷体" panose="02010609060101010101" charset="-122"/>
                <a:ea typeface="楷体" panose="02010609060101010101" charset="-122"/>
              </a:rPr>
              <a:t>注意力</a:t>
            </a:r>
          </a:p>
        </p:txBody>
      </p:sp>
      <p:sp>
        <p:nvSpPr>
          <p:cNvPr id="57" name="文本框 56"/>
          <p:cNvSpPr txBox="1"/>
          <p:nvPr/>
        </p:nvSpPr>
        <p:spPr>
          <a:xfrm rot="1500000">
            <a:off x="6154228" y="4081454"/>
            <a:ext cx="888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5193F4"/>
                </a:solidFill>
                <a:latin typeface="楷体" panose="02010609060101010101" charset="-122"/>
                <a:ea typeface="楷体" panose="02010609060101010101" charset="-122"/>
              </a:rPr>
              <a:t>交互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6864972" y="2780031"/>
            <a:ext cx="492443" cy="1189355"/>
          </a:xfrm>
          <a:prstGeom prst="rect">
            <a:avLst/>
          </a:prstGeom>
          <a:noFill/>
          <a:ln>
            <a:solidFill>
              <a:srgbClr val="5193F4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强化学习</a:t>
            </a:r>
          </a:p>
        </p:txBody>
      </p:sp>
      <p:sp>
        <p:nvSpPr>
          <p:cNvPr id="71" name="左右箭头 70"/>
          <p:cNvSpPr/>
          <p:nvPr/>
        </p:nvSpPr>
        <p:spPr>
          <a:xfrm rot="9060000" flipH="1">
            <a:off x="6112991" y="2622861"/>
            <a:ext cx="1151890" cy="144145"/>
          </a:xfrm>
          <a:prstGeom prst="leftRightArrow">
            <a:avLst/>
          </a:prstGeom>
          <a:solidFill>
            <a:srgbClr val="5193F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595233" y="2268513"/>
            <a:ext cx="2179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医生诊断过程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7515984" y="1161484"/>
            <a:ext cx="2378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医生“望闻问切”</a:t>
            </a:r>
          </a:p>
          <a:p>
            <a:endParaRPr lang="zh-CN" alt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7596077" y="5169119"/>
            <a:ext cx="2147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医生知识体系</a:t>
            </a:r>
          </a:p>
          <a:p>
            <a:endParaRPr lang="zh-CN" altLang="en-US" sz="2400" dirty="0"/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EFABB0FD-B46D-4606-913E-55B03EB7B448}"/>
              </a:ext>
            </a:extLst>
          </p:cNvPr>
          <p:cNvSpPr txBox="1">
            <a:spLocks/>
          </p:cNvSpPr>
          <p:nvPr/>
        </p:nvSpPr>
        <p:spPr>
          <a:xfrm>
            <a:off x="191611" y="532360"/>
            <a:ext cx="1670685" cy="4320479"/>
          </a:xfrm>
          <a:prstGeom prst="rect">
            <a:avLst/>
          </a:prstGeom>
        </p:spPr>
        <p:txBody>
          <a:bodyPr vert="eaVert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24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44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项目价值</a:t>
            </a:r>
            <a:endParaRPr lang="zh-CN" altLang="en-US" sz="2400" dirty="0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43886" y="1620520"/>
            <a:ext cx="1710055" cy="523220"/>
          </a:xfrm>
          <a:prstGeom prst="rect">
            <a:avLst/>
          </a:prstGeom>
          <a:solidFill>
            <a:srgbClr val="5193F4"/>
          </a:solidFill>
          <a:ln>
            <a:solidFill>
              <a:srgbClr val="5193F4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知识表达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84526" y="3161729"/>
            <a:ext cx="1710055" cy="523220"/>
          </a:xfrm>
          <a:prstGeom prst="rect">
            <a:avLst/>
          </a:prstGeom>
          <a:solidFill>
            <a:srgbClr val="5193F4"/>
          </a:solidFill>
          <a:ln>
            <a:solidFill>
              <a:srgbClr val="5193F4"/>
            </a:solidFill>
          </a:ln>
        </p:spPr>
        <p:txBody>
          <a:bodyPr wrap="square" rtlCol="0">
            <a:spAutoFit/>
          </a:bodyPr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记忆激活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43886" y="4955540"/>
            <a:ext cx="1710055" cy="523220"/>
          </a:xfrm>
          <a:prstGeom prst="rect">
            <a:avLst/>
          </a:prstGeom>
          <a:solidFill>
            <a:srgbClr val="5193F4"/>
          </a:solidFill>
          <a:ln>
            <a:solidFill>
              <a:srgbClr val="5193F4"/>
            </a:solidFill>
          </a:ln>
        </p:spPr>
        <p:txBody>
          <a:bodyPr wrap="square" rtlCol="0">
            <a:spAutoFit/>
          </a:bodyPr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交互更新</a:t>
            </a:r>
            <a:endParaRPr lang="zh-CN" altLang="en-US" dirty="0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872356" y="1772286"/>
            <a:ext cx="503555" cy="75565"/>
          </a:xfrm>
          <a:prstGeom prst="rightArrow">
            <a:avLst/>
          </a:prstGeom>
          <a:solidFill>
            <a:srgbClr val="519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853941" y="5102226"/>
            <a:ext cx="503555" cy="75565"/>
          </a:xfrm>
          <a:prstGeom prst="rightArrow">
            <a:avLst/>
          </a:prstGeom>
          <a:solidFill>
            <a:srgbClr val="519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853941" y="3390901"/>
            <a:ext cx="503555" cy="75565"/>
          </a:xfrm>
          <a:prstGeom prst="rightArrow">
            <a:avLst/>
          </a:prstGeom>
          <a:solidFill>
            <a:srgbClr val="519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75910" y="1457325"/>
            <a:ext cx="3630930" cy="922020"/>
          </a:xfrm>
          <a:prstGeom prst="rect">
            <a:avLst/>
          </a:prstGeom>
          <a:solidFill>
            <a:srgbClr val="5193F4"/>
          </a:solidFill>
          <a:ln>
            <a:solidFill>
              <a:srgbClr val="5193F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逻辑、描述、事实型知识的表示方法，从离散符号到分布式向量表达，为深度神经推理打下基础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375910" y="4678680"/>
            <a:ext cx="3630930" cy="922020"/>
          </a:xfrm>
          <a:prstGeom prst="rect">
            <a:avLst/>
          </a:prstGeom>
          <a:solidFill>
            <a:srgbClr val="5193F4"/>
          </a:solidFill>
          <a:ln>
            <a:solidFill>
              <a:srgbClr val="5193F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如何通过人-机交互、机-机交互等形式，或者利用认知模型、或者借助自我博弈，进行知识更新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75911" y="2967355"/>
            <a:ext cx="3631565" cy="922020"/>
          </a:xfrm>
          <a:prstGeom prst="rect">
            <a:avLst/>
          </a:prstGeom>
          <a:solidFill>
            <a:srgbClr val="5193F4"/>
          </a:solidFill>
          <a:ln>
            <a:solidFill>
              <a:srgbClr val="5193F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如何利用注意力模型，根据输入数据本身来实现记忆体中知识的“语义匹配”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262746" y="1620520"/>
            <a:ext cx="946785" cy="3683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5193F4"/>
                </a:solidFill>
                <a:latin typeface="楷体" panose="02010609060101010101" charset="-122"/>
                <a:ea typeface="楷体" panose="02010609060101010101" charset="-122"/>
              </a:rPr>
              <a:t>数据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262746" y="3244850"/>
            <a:ext cx="946785" cy="3683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5193F4"/>
                </a:solidFill>
                <a:latin typeface="楷体" panose="02010609060101010101" charset="-122"/>
                <a:ea typeface="楷体" panose="02010609060101010101" charset="-122"/>
              </a:rPr>
              <a:t>记忆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262746" y="4956175"/>
            <a:ext cx="946785" cy="3683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5193F4"/>
                </a:solidFill>
                <a:latin typeface="楷体" panose="02010609060101010101" charset="-122"/>
                <a:ea typeface="楷体" panose="02010609060101010101" charset="-122"/>
              </a:rPr>
              <a:t>交互</a:t>
            </a:r>
          </a:p>
        </p:txBody>
      </p:sp>
      <p:sp>
        <p:nvSpPr>
          <p:cNvPr id="19" name="上下箭头 18"/>
          <p:cNvSpPr/>
          <p:nvPr/>
        </p:nvSpPr>
        <p:spPr>
          <a:xfrm>
            <a:off x="9696451" y="2060576"/>
            <a:ext cx="75565" cy="1080135"/>
          </a:xfrm>
          <a:prstGeom prst="upDownArrow">
            <a:avLst/>
          </a:prstGeom>
          <a:solidFill>
            <a:srgbClr val="519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上下箭头 19"/>
          <p:cNvSpPr/>
          <p:nvPr/>
        </p:nvSpPr>
        <p:spPr>
          <a:xfrm>
            <a:off x="9698356" y="3709671"/>
            <a:ext cx="75565" cy="1080135"/>
          </a:xfrm>
          <a:prstGeom prst="upDownArrow">
            <a:avLst/>
          </a:prstGeom>
          <a:solidFill>
            <a:srgbClr val="519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菱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40" y="1557021"/>
            <a:ext cx="152400" cy="151765"/>
          </a:xfrm>
          <a:prstGeom prst="rect">
            <a:avLst/>
          </a:prstGeom>
        </p:spPr>
      </p:pic>
      <p:pic>
        <p:nvPicPr>
          <p:cNvPr id="23" name="图片 22" descr="菱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40" y="4789805"/>
            <a:ext cx="152400" cy="152400"/>
          </a:xfrm>
          <a:prstGeom prst="rect">
            <a:avLst/>
          </a:prstGeom>
        </p:spPr>
      </p:pic>
      <p:pic>
        <p:nvPicPr>
          <p:cNvPr id="24" name="图片 23" descr="菱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40" y="3092450"/>
            <a:ext cx="152400" cy="152400"/>
          </a:xfrm>
          <a:prstGeom prst="rect">
            <a:avLst/>
          </a:prstGeom>
        </p:spPr>
      </p:pic>
      <p:sp>
        <p:nvSpPr>
          <p:cNvPr id="26" name="Title 3">
            <a:extLst>
              <a:ext uri="{FF2B5EF4-FFF2-40B4-BE49-F238E27FC236}">
                <a16:creationId xmlns:a16="http://schemas.microsoft.com/office/drawing/2014/main" id="{CE372EF5-D519-4A5C-9589-4922B90023AE}"/>
              </a:ext>
            </a:extLst>
          </p:cNvPr>
          <p:cNvSpPr txBox="1">
            <a:spLocks/>
          </p:cNvSpPr>
          <p:nvPr/>
        </p:nvSpPr>
        <p:spPr>
          <a:xfrm>
            <a:off x="143105" y="840661"/>
            <a:ext cx="1670685" cy="4320479"/>
          </a:xfrm>
          <a:prstGeom prst="rect">
            <a:avLst/>
          </a:prstGeom>
        </p:spPr>
        <p:txBody>
          <a:bodyPr vert="eaVert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24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4400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项目价值</a:t>
            </a:r>
            <a:endParaRPr lang="zh-CN" altLang="en-US" sz="2400" dirty="0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784</Words>
  <Application>Microsoft Office PowerPoint</Application>
  <PresentationFormat>Widescreen</PresentationFormat>
  <Paragraphs>100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맑은 고딕</vt:lpstr>
      <vt:lpstr>楷体</vt:lpstr>
      <vt:lpstr>等线</vt:lpstr>
      <vt:lpstr>等线 Light</vt:lpstr>
      <vt:lpstr>Arial</vt:lpstr>
      <vt:lpstr>Calibri</vt:lpstr>
      <vt:lpstr>Times New Roman</vt:lpstr>
      <vt:lpstr>Wingdings</vt:lpstr>
      <vt:lpstr>Office 主题​​</vt:lpstr>
      <vt:lpstr>An open access thyroid ultrasound image database </vt:lpstr>
      <vt:lpstr>DDTI数据集</vt:lpstr>
      <vt:lpstr>DDTI数据集</vt:lpstr>
      <vt:lpstr>Baseline算法</vt:lpstr>
      <vt:lpstr>Transfer Learning（迁移学习）</vt:lpstr>
      <vt:lpstr>算法进展</vt:lpstr>
      <vt:lpstr>算法展望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</dc:title>
  <dc:creator>sh pin</dc:creator>
  <cp:lastModifiedBy>John</cp:lastModifiedBy>
  <cp:revision>135</cp:revision>
  <dcterms:created xsi:type="dcterms:W3CDTF">2018-07-20T08:16:56Z</dcterms:created>
  <dcterms:modified xsi:type="dcterms:W3CDTF">2018-07-20T16:32:28Z</dcterms:modified>
</cp:coreProperties>
</file>