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70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475"/>
    <a:srgbClr val="1F143E"/>
    <a:srgbClr val="12083E"/>
    <a:srgbClr val="150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C04C-FE38-E440-951E-3EFD54567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4A785-87B1-4B4D-B3C6-76661A36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7B52-2AEA-2548-8A23-66FB8D0B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2D5E-F39C-3C46-A138-D3CAD47C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2AAE-D12B-614F-BD9B-37F98730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240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2F0D-9D21-F84B-BEC2-51FFB78C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4E46-3E35-AC4B-BFE1-A9F2F7E1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B13E-76D9-A54D-B1EC-A3A4DF02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C624-E5CF-0E4F-B3A9-535A3041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FD71-0EF8-7E4E-9BA6-63E628BE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01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B8E2A-3250-E14E-A633-BEABB09AD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48994-D800-2F48-9450-7E7229AD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F14D-E74D-5441-BED4-672D315C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9BD63-AAE2-A643-9C1D-0F55A5C8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ED9C-3BB6-8248-9412-81798978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571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7D41-4A93-7D43-8922-A7E10CF5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2D4E-1D9B-3A44-9027-98951866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C600-6247-1448-B746-A290E262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14D5-A15A-704B-9E37-43F75F78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CB5D-0256-AA4A-9C1F-890DD3C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39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7483-60D3-4443-9459-1553DF7D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B6869-5E7E-E445-A6F7-1C3D8E27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A226-51AE-EB49-9637-D62CE3DB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96FC-9968-A748-B213-D9356A6A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A363-F6ED-4844-B439-D31BEE95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049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8B28-D007-884A-8AFF-47729EEA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B5E4-617E-A841-8FC9-0D363FF99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34083-3F4D-7448-90C5-BECC7C45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1A3A-8A43-E841-B906-E798AB59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54863-FD4B-084E-8CE8-31860122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CBC2-049F-024D-A2B4-46B73F92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424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8915-B7F3-724F-8AA0-88F1B297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958F-EE19-F649-90B5-1040ADAC2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EF3F0-708B-8949-AC6F-88660EF6D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859F8-6880-AE42-B055-17580AA7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2F1F3-D843-E343-BA1B-ACD2D71D9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7A8D6-1AB3-464F-9654-42853C0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6124E-7277-3340-9202-19454A25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BB0D7-8ED6-FD4C-AAE0-647E2A5E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098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8880-9D62-8A45-AB8B-A8799129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5E003-A32F-5547-AC8E-2764D87A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81F19-7432-6E44-B291-5F420B0D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B2CBE-308C-8C41-87A5-D372816E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85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12279-395A-824F-89EF-F7E94F87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90E16-220F-B94E-A6C1-EB12A610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EA95-B0DB-AD4C-8CE8-14D4C0E8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87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937F-A5BD-9F4C-9BCE-FD61A87C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3A0C-F912-1E41-9D55-5AE82B73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2E94C-4FDA-9048-AEFE-BC57C18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362E2-9F03-784A-A634-8D431723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439DC-0C1B-1945-9288-D15F67EB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E289-0E7F-2D46-9991-CE02A54C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772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1AC2-8D0F-B642-A1A2-4CB61D70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AC60-C095-0443-8585-818E14297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62AF9-545B-474C-BD62-644F9FF8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F4347-611A-104A-A879-21A9E73A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FBC1-1291-FB4F-ACDF-08F81E03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29C39-8C35-2A4B-9C79-FBB09BE9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72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B2BCA-1EF4-C342-90C8-F096587B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6FE8-2F2D-E846-A248-4C0B8890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E47A-ADF6-1440-A36A-2490097FE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03F2-1A1B-D844-B816-660771EC4608}" type="datetimeFigureOut"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6CE-378A-EC4B-ADD5-F05B53C52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446B-885B-8748-BCE0-BDCB4987D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846D-3F2E-CE41-8F17-C30FF8032B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2FFA7-22F1-4446-A2EF-D6FA4E7FC810}"/>
              </a:ext>
            </a:extLst>
          </p:cNvPr>
          <p:cNvSpPr txBox="1"/>
          <p:nvPr/>
        </p:nvSpPr>
        <p:spPr>
          <a:xfrm>
            <a:off x="1171575" y="1400532"/>
            <a:ext cx="760095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pitchFamily="18" charset="0"/>
              </a:rPr>
              <a:t>FINAL PRESENTATION</a:t>
            </a:r>
          </a:p>
          <a:p>
            <a:r>
              <a:rPr lang="en-US" sz="4400" b="1">
                <a:solidFill>
                  <a:srgbClr val="753475"/>
                </a:solidFill>
                <a:latin typeface="Georgia" panose="02040502050405020303" pitchFamily="18" charset="0"/>
              </a:rPr>
              <a:t>WEB APPLICATION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7084E-0D5D-724C-B665-4D932C74F095}"/>
              </a:ext>
            </a:extLst>
          </p:cNvPr>
          <p:cNvSpPr txBox="1"/>
          <p:nvPr/>
        </p:nvSpPr>
        <p:spPr>
          <a:xfrm>
            <a:off x="3476625" y="4749582"/>
            <a:ext cx="760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Georgia" panose="02040502050405020303" pitchFamily="18" charset="0"/>
              </a:rPr>
              <a:t>UET – VNU, </a:t>
            </a:r>
          </a:p>
          <a:p>
            <a:pPr algn="r"/>
            <a:r>
              <a:rPr lang="en-US" sz="2000">
                <a:latin typeface="Georgia" panose="02040502050405020303" pitchFamily="18" charset="0"/>
              </a:rPr>
              <a:t>December 24</a:t>
            </a:r>
            <a:r>
              <a:rPr lang="en-US" sz="2000" baseline="30000">
                <a:latin typeface="Georgia" panose="02040502050405020303" pitchFamily="18" charset="0"/>
              </a:rPr>
              <a:t>th</a:t>
            </a:r>
            <a:r>
              <a:rPr lang="en-US" sz="2000">
                <a:latin typeface="Georgia" panose="02040502050405020303" pitchFamily="18" charset="0"/>
              </a:rPr>
              <a:t>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09D2D-D5FC-0F48-A853-06993FA7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003242"/>
            <a:ext cx="1577975" cy="1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384C5F6-E730-0249-B24F-843D90FFA377}"/>
              </a:ext>
            </a:extLst>
          </p:cNvPr>
          <p:cNvGrpSpPr/>
          <p:nvPr/>
        </p:nvGrpSpPr>
        <p:grpSpPr>
          <a:xfrm rot="5400000">
            <a:off x="-3075057" y="3075057"/>
            <a:ext cx="6858000" cy="707888"/>
            <a:chOff x="0" y="5848350"/>
            <a:chExt cx="12192000" cy="10096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86ED72-F5BE-3843-AE48-CC3F88C2DC4B}"/>
                </a:ext>
              </a:extLst>
            </p:cNvPr>
            <p:cNvSpPr/>
            <p:nvPr/>
          </p:nvSpPr>
          <p:spPr>
            <a:xfrm>
              <a:off x="0" y="5848350"/>
              <a:ext cx="12192000" cy="1009650"/>
            </a:xfrm>
            <a:prstGeom prst="rect">
              <a:avLst/>
            </a:prstGeom>
            <a:gradFill>
              <a:gsLst>
                <a:gs pos="0">
                  <a:srgbClr val="12083E"/>
                </a:gs>
                <a:gs pos="99000">
                  <a:srgbClr val="1F143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26681F-9ABC-0246-AEA8-EA7164AD2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 flipH="1">
              <a:off x="381000" y="6007156"/>
              <a:ext cx="908050" cy="6920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519929-CCE8-C54E-BA3B-61B3F6AF7392}"/>
                </a:ext>
              </a:extLst>
            </p:cNvPr>
            <p:cNvSpPr txBox="1"/>
            <p:nvPr/>
          </p:nvSpPr>
          <p:spPr>
            <a:xfrm rot="10800000">
              <a:off x="4210048" y="6166608"/>
              <a:ext cx="7600949" cy="37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chemeClr val="bg1"/>
                  </a:solidFill>
                  <a:latin typeface="Georgia" panose="02040502050405020303" pitchFamily="18" charset="0"/>
                </a:rPr>
                <a:t>ONLINE SHOPPING INFORMATION PORTAL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 rot="16200000">
            <a:off x="-636891" y="3075056"/>
            <a:ext cx="451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753475"/>
                </a:solidFill>
                <a:latin typeface="Georgia" panose="02040502050405020303" pitchFamily="18" charset="0"/>
              </a:rPr>
              <a:t>DATABASES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1C56DF-B8DD-7F4B-B813-44663395B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-1"/>
            <a:ext cx="9658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6ED72-F5BE-3843-AE48-CC3F88C2DC4B}"/>
              </a:ext>
            </a:extLst>
          </p:cNvPr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gradFill>
            <a:gsLst>
              <a:gs pos="0">
                <a:srgbClr val="12083E"/>
              </a:gs>
              <a:gs pos="99000">
                <a:srgbClr val="1F143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81F-9ABC-0246-AEA8-EA7164A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7156"/>
            <a:ext cx="908050" cy="69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19929-CCE8-C54E-BA3B-61B3F6AF7392}"/>
              </a:ext>
            </a:extLst>
          </p:cNvPr>
          <p:cNvSpPr txBox="1"/>
          <p:nvPr/>
        </p:nvSpPr>
        <p:spPr>
          <a:xfrm>
            <a:off x="4210050" y="6168509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ONLINE SHOPPING INFORMATION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>
            <a:off x="409575" y="320159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753475"/>
                </a:solidFill>
                <a:latin typeface="Georgia" panose="02040502050405020303" pitchFamily="18" charset="0"/>
              </a:rPr>
              <a:t>FRAMEWORKS AND TOOLS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672873-A3DE-2E47-B93C-E9A89042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994" y="4587187"/>
            <a:ext cx="2607088" cy="1001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D3C55B-91D9-9540-9412-D52193722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774" y="2647996"/>
            <a:ext cx="4207731" cy="17367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A56354-8B30-6D46-A10D-C323237DD7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50" t="21203" r="19500" b="22289"/>
          <a:stretch/>
        </p:blipFill>
        <p:spPr>
          <a:xfrm>
            <a:off x="7588657" y="1111465"/>
            <a:ext cx="3458440" cy="160941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E8E742-F7AA-9D45-8853-1ED48412E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781" y="4339070"/>
            <a:ext cx="4767605" cy="9892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6FC7174-7F2C-FF48-8C32-85F09C136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08" y="1216175"/>
            <a:ext cx="2865062" cy="1748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3E81A-1487-7043-9716-F3E5C82A5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0932" y="3271474"/>
            <a:ext cx="3121582" cy="89614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267B3AC-F094-2949-AE30-4BD093915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483" y="4123903"/>
            <a:ext cx="2408890" cy="1204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4F475E-7938-6243-87BE-D7FB56EAC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4205" y="1957459"/>
            <a:ext cx="1698125" cy="18979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313237F-F3FE-E443-8AC0-519B14B28BB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5728" b="12311"/>
          <a:stretch/>
        </p:blipFill>
        <p:spPr>
          <a:xfrm>
            <a:off x="4020564" y="1067176"/>
            <a:ext cx="1389466" cy="15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6ED72-F5BE-3843-AE48-CC3F88C2DC4B}"/>
              </a:ext>
            </a:extLst>
          </p:cNvPr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gradFill>
            <a:gsLst>
              <a:gs pos="0">
                <a:srgbClr val="12083E"/>
              </a:gs>
              <a:gs pos="99000">
                <a:srgbClr val="1F143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81F-9ABC-0246-AEA8-EA7164A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7156"/>
            <a:ext cx="908050" cy="69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19929-CCE8-C54E-BA3B-61B3F6AF7392}"/>
              </a:ext>
            </a:extLst>
          </p:cNvPr>
          <p:cNvSpPr txBox="1"/>
          <p:nvPr/>
        </p:nvSpPr>
        <p:spPr>
          <a:xfrm>
            <a:off x="4210050" y="6168509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ONLINE SHOPPING INFORMATION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>
            <a:off x="409575" y="320159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753475"/>
                </a:solidFill>
                <a:latin typeface="Georgia" panose="02040502050405020303" pitchFamily="18" charset="0"/>
              </a:rPr>
              <a:t>WHAT HAVE WE DONE?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F0486-9EF6-8C44-9421-8E4D21A58D00}"/>
              </a:ext>
            </a:extLst>
          </p:cNvPr>
          <p:cNvSpPr txBox="1"/>
          <p:nvPr/>
        </p:nvSpPr>
        <p:spPr>
          <a:xfrm>
            <a:off x="2295525" y="2028616"/>
            <a:ext cx="76009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>
                <a:latin typeface="Georgia" panose="02040502050405020303" pitchFamily="18" charset="0"/>
              </a:rPr>
              <a:t>TIME TO</a:t>
            </a:r>
          </a:p>
          <a:p>
            <a:pPr algn="ctr"/>
            <a:r>
              <a:rPr lang="en-US" sz="8800" b="1" spc="600">
                <a:solidFill>
                  <a:srgbClr val="753475"/>
                </a:solidFill>
                <a:latin typeface="Georgia" panose="020405020504050203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905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528D87-84DD-8643-AA35-0D1EC6CA1930}"/>
              </a:ext>
            </a:extLst>
          </p:cNvPr>
          <p:cNvGrpSpPr/>
          <p:nvPr/>
        </p:nvGrpSpPr>
        <p:grpSpPr>
          <a:xfrm>
            <a:off x="2295525" y="1490969"/>
            <a:ext cx="7600950" cy="3876061"/>
            <a:chOff x="2295524" y="1936321"/>
            <a:chExt cx="7600950" cy="38760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1F084A-5FB1-6C4C-BCDA-140ABE74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011" y="1936321"/>
              <a:ext cx="1577975" cy="149267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88CA4-1297-EB4B-99F4-0740A1FF8514}"/>
                </a:ext>
              </a:extLst>
            </p:cNvPr>
            <p:cNvSpPr txBox="1"/>
            <p:nvPr/>
          </p:nvSpPr>
          <p:spPr>
            <a:xfrm>
              <a:off x="2295524" y="3686532"/>
              <a:ext cx="7600950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Georgia" panose="02040502050405020303" pitchFamily="18" charset="0"/>
                </a:rPr>
                <a:t>THANKS FOR YOUR ATTENTION</a:t>
              </a:r>
            </a:p>
            <a:p>
              <a:pPr algn="ctr"/>
              <a:r>
                <a:rPr lang="en-US" sz="4400" b="1">
                  <a:solidFill>
                    <a:srgbClr val="753475"/>
                  </a:solidFill>
                  <a:latin typeface="Georgia" panose="02040502050405020303" pitchFamily="18" charset="0"/>
                </a:rPr>
                <a:t>ANY QUESTIONS?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6EE483-88E7-EE44-A113-2EE44FD9E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7368" y="5082837"/>
              <a:ext cx="957264" cy="729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757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2FFA7-22F1-4446-A2EF-D6FA4E7FC810}"/>
              </a:ext>
            </a:extLst>
          </p:cNvPr>
          <p:cNvSpPr txBox="1"/>
          <p:nvPr/>
        </p:nvSpPr>
        <p:spPr>
          <a:xfrm>
            <a:off x="4082652" y="500760"/>
            <a:ext cx="760095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rgbClr val="753475"/>
                </a:solidFill>
                <a:latin typeface="Georgia" panose="02040502050405020303" pitchFamily="18" charset="0"/>
              </a:rPr>
              <a:t>TEAM</a:t>
            </a:r>
            <a:r>
              <a:rPr lang="en-US" sz="3600" b="1">
                <a:solidFill>
                  <a:srgbClr val="753475"/>
                </a:solidFill>
                <a:latin typeface="Georgia" panose="02040502050405020303" pitchFamily="18" charset="0"/>
              </a:rPr>
              <a:t> </a:t>
            </a:r>
          </a:p>
          <a:p>
            <a:pPr algn="r"/>
            <a:r>
              <a:rPr lang="en-US" sz="4400" b="1">
                <a:solidFill>
                  <a:srgbClr val="753475"/>
                </a:solidFill>
                <a:latin typeface="Georgia" panose="02040502050405020303" pitchFamily="18" charset="0"/>
              </a:rPr>
              <a:t>MEMBERS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8D0484-5745-D942-BBE5-761E314E3C4F}"/>
              </a:ext>
            </a:extLst>
          </p:cNvPr>
          <p:cNvGrpSpPr/>
          <p:nvPr/>
        </p:nvGrpSpPr>
        <p:grpSpPr>
          <a:xfrm>
            <a:off x="508398" y="1506143"/>
            <a:ext cx="5587602" cy="769441"/>
            <a:chOff x="717948" y="1989454"/>
            <a:chExt cx="5587602" cy="76944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895E44F-3F06-6449-ABAE-DFDDC6D4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48" y="2014175"/>
              <a:ext cx="72125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17C394-87D2-9A4E-A917-6346A44A7FE4}"/>
                </a:ext>
              </a:extLst>
            </p:cNvPr>
            <p:cNvSpPr txBox="1"/>
            <p:nvPr/>
          </p:nvSpPr>
          <p:spPr>
            <a:xfrm>
              <a:off x="1743075" y="1989454"/>
              <a:ext cx="45624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latin typeface="Georgia" panose="02040502050405020303" pitchFamily="18" charset="0"/>
                </a:rPr>
                <a:t>TRAN BA HOA</a:t>
              </a:r>
            </a:p>
            <a:p>
              <a:r>
                <a:rPr lang="en-US" sz="2000">
                  <a:latin typeface="Georgia" panose="02040502050405020303" pitchFamily="18" charset="0"/>
                </a:rPr>
                <a:t>Front-end leader &amp; developer</a:t>
              </a:r>
              <a:endParaRPr lang="en-US" sz="4000">
                <a:latin typeface="Georgia" panose="02040502050405020303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3AA9D0-BE43-8449-8205-68E7F0D9F418}"/>
              </a:ext>
            </a:extLst>
          </p:cNvPr>
          <p:cNvGrpSpPr/>
          <p:nvPr/>
        </p:nvGrpSpPr>
        <p:grpSpPr>
          <a:xfrm>
            <a:off x="507419" y="2896247"/>
            <a:ext cx="5588581" cy="769441"/>
            <a:chOff x="507419" y="3044279"/>
            <a:chExt cx="5588581" cy="76944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612096E-3BEF-194C-A1A0-45BB4705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19" y="3068999"/>
              <a:ext cx="722229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17A1B9-57DA-CF4E-AE8B-E42C4EF423DB}"/>
                </a:ext>
              </a:extLst>
            </p:cNvPr>
            <p:cNvSpPr txBox="1"/>
            <p:nvPr/>
          </p:nvSpPr>
          <p:spPr>
            <a:xfrm>
              <a:off x="1533525" y="3044279"/>
              <a:ext cx="45624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latin typeface="Georgia" panose="02040502050405020303" pitchFamily="18" charset="0"/>
                </a:rPr>
                <a:t>NGUYEN HUU HOA</a:t>
              </a:r>
            </a:p>
            <a:p>
              <a:r>
                <a:rPr lang="en-US" sz="2000">
                  <a:latin typeface="Georgia" panose="02040502050405020303" pitchFamily="18" charset="0"/>
                </a:rPr>
                <a:t>Back-end leader &amp; developer</a:t>
              </a:r>
              <a:endParaRPr lang="en-US" sz="4000"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C205BA-6B51-8C41-946C-E982490DD2E4}"/>
              </a:ext>
            </a:extLst>
          </p:cNvPr>
          <p:cNvGrpSpPr/>
          <p:nvPr/>
        </p:nvGrpSpPr>
        <p:grpSpPr>
          <a:xfrm>
            <a:off x="507419" y="4335791"/>
            <a:ext cx="5588581" cy="769441"/>
            <a:chOff x="507419" y="4483823"/>
            <a:chExt cx="5588581" cy="7694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65B90A-3A50-0745-89A2-80D2F977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419" y="4508543"/>
              <a:ext cx="720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099B7C-F42C-5B48-95DE-65896CCD677A}"/>
                </a:ext>
              </a:extLst>
            </p:cNvPr>
            <p:cNvSpPr txBox="1"/>
            <p:nvPr/>
          </p:nvSpPr>
          <p:spPr>
            <a:xfrm>
              <a:off x="1533525" y="4483823"/>
              <a:ext cx="45624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latin typeface="Georgia" panose="02040502050405020303" pitchFamily="18" charset="0"/>
                </a:rPr>
                <a:t>LE MINH TAM</a:t>
              </a:r>
            </a:p>
            <a:p>
              <a:r>
                <a:rPr lang="en-US" sz="2000">
                  <a:latin typeface="Georgia" panose="02040502050405020303" pitchFamily="18" charset="0"/>
                </a:rPr>
                <a:t>BA &amp; Front-end Developer</a:t>
              </a:r>
              <a:endParaRPr lang="en-US" sz="4000">
                <a:latin typeface="Georgia" panose="02040502050405020303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C5FAC5-BA25-6F49-8DAD-BF7BB2BED60E}"/>
              </a:ext>
            </a:extLst>
          </p:cNvPr>
          <p:cNvGrpSpPr/>
          <p:nvPr/>
        </p:nvGrpSpPr>
        <p:grpSpPr>
          <a:xfrm>
            <a:off x="6021396" y="2782872"/>
            <a:ext cx="5662206" cy="769441"/>
            <a:chOff x="6021396" y="2782872"/>
            <a:chExt cx="5662206" cy="7694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956EC3-C70A-DA4E-A5D6-760D35984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63602" y="2807592"/>
              <a:ext cx="720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5531D7-BB7A-8D4C-82EC-EAFC25910A02}"/>
                </a:ext>
              </a:extLst>
            </p:cNvPr>
            <p:cNvSpPr txBox="1"/>
            <p:nvPr/>
          </p:nvSpPr>
          <p:spPr>
            <a:xfrm>
              <a:off x="6021396" y="2782872"/>
              <a:ext cx="45624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>
                  <a:latin typeface="Georgia" panose="02040502050405020303" pitchFamily="18" charset="0"/>
                </a:rPr>
                <a:t>DUONG THI THUY HANNG</a:t>
              </a:r>
            </a:p>
            <a:p>
              <a:pPr algn="r"/>
              <a:r>
                <a:rPr lang="en-US" sz="2000">
                  <a:latin typeface="Georgia" panose="02040502050405020303" pitchFamily="18" charset="0"/>
                </a:rPr>
                <a:t>Back-end Developer</a:t>
              </a:r>
              <a:endParaRPr lang="en-US" sz="4000">
                <a:latin typeface="Georgia" panose="02040502050405020303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2F898D-DE13-2741-BCDD-4E382043B3F8}"/>
              </a:ext>
            </a:extLst>
          </p:cNvPr>
          <p:cNvGrpSpPr/>
          <p:nvPr/>
        </p:nvGrpSpPr>
        <p:grpSpPr>
          <a:xfrm>
            <a:off x="5716250" y="4172976"/>
            <a:ext cx="5967352" cy="769441"/>
            <a:chOff x="5716250" y="4172976"/>
            <a:chExt cx="5967352" cy="76944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F6F1B5C-23CE-B142-8D9B-4636EF7A8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63602" y="4197696"/>
              <a:ext cx="720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D5C1E0-8F56-D34B-9889-4B62A931E407}"/>
                </a:ext>
              </a:extLst>
            </p:cNvPr>
            <p:cNvSpPr txBox="1"/>
            <p:nvPr/>
          </p:nvSpPr>
          <p:spPr>
            <a:xfrm>
              <a:off x="5716250" y="4172976"/>
              <a:ext cx="48676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>
                  <a:latin typeface="Georgia" panose="02040502050405020303" pitchFamily="18" charset="0"/>
                </a:rPr>
                <a:t>PHAM NGOC ANH TRANG</a:t>
              </a:r>
            </a:p>
            <a:p>
              <a:pPr algn="r"/>
              <a:r>
                <a:rPr lang="en-US" sz="2000">
                  <a:latin typeface="Georgia" panose="02040502050405020303" pitchFamily="18" charset="0"/>
                </a:rPr>
                <a:t>Back-end Developer</a:t>
              </a:r>
              <a:endParaRPr lang="en-US" sz="4000">
                <a:latin typeface="Georgia" panose="02040502050405020303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7B7EF3-1AE1-C746-BE39-2FD1E185BC7A}"/>
              </a:ext>
            </a:extLst>
          </p:cNvPr>
          <p:cNvGrpSpPr/>
          <p:nvPr/>
        </p:nvGrpSpPr>
        <p:grpSpPr>
          <a:xfrm>
            <a:off x="6021396" y="5612520"/>
            <a:ext cx="5662206" cy="769441"/>
            <a:chOff x="6021396" y="5612520"/>
            <a:chExt cx="5662206" cy="7694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860BD1-B838-FF48-83E1-DB81F06CA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63602" y="5637240"/>
              <a:ext cx="720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B099D1-4C89-E44F-91FF-DAA4228A3AF7}"/>
                </a:ext>
              </a:extLst>
            </p:cNvPr>
            <p:cNvSpPr txBox="1"/>
            <p:nvPr/>
          </p:nvSpPr>
          <p:spPr>
            <a:xfrm>
              <a:off x="6021396" y="5612520"/>
              <a:ext cx="45624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>
                  <a:latin typeface="Georgia" panose="02040502050405020303" pitchFamily="18" charset="0"/>
                </a:rPr>
                <a:t>KHONG THI MAI LOAN</a:t>
              </a:r>
            </a:p>
            <a:p>
              <a:pPr algn="r"/>
              <a:r>
                <a:rPr lang="en-US" sz="2000">
                  <a:latin typeface="Georgia" panose="02040502050405020303" pitchFamily="18" charset="0"/>
                </a:rPr>
                <a:t>Tester &amp; Back-end Developer</a:t>
              </a:r>
              <a:endParaRPr lang="en-US" sz="400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45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083E"/>
            </a:gs>
            <a:gs pos="99000">
              <a:srgbClr val="1F143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>
            <a:extLst>
              <a:ext uri="{FF2B5EF4-FFF2-40B4-BE49-F238E27FC236}">
                <a16:creationId xmlns:a16="http://schemas.microsoft.com/office/drawing/2014/main" id="{49D8CBD9-946C-0540-B9B7-5F1D52B8931C}"/>
              </a:ext>
            </a:extLst>
          </p:cNvPr>
          <p:cNvSpPr/>
          <p:nvPr/>
        </p:nvSpPr>
        <p:spPr>
          <a:xfrm rot="778918">
            <a:off x="234768" y="-341930"/>
            <a:ext cx="11722463" cy="7541859"/>
          </a:xfrm>
          <a:custGeom>
            <a:avLst/>
            <a:gdLst>
              <a:gd name="connsiteX0" fmla="*/ 0 w 11722463"/>
              <a:gd name="connsiteY0" fmla="*/ 1603219 h 7541859"/>
              <a:gd name="connsiteX1" fmla="*/ 6954289 w 11722463"/>
              <a:gd name="connsiteY1" fmla="*/ 0 h 7541859"/>
              <a:gd name="connsiteX2" fmla="*/ 11247790 w 11722463"/>
              <a:gd name="connsiteY2" fmla="*/ 0 h 7541859"/>
              <a:gd name="connsiteX3" fmla="*/ 11722463 w 11722463"/>
              <a:gd name="connsiteY3" fmla="*/ 2058992 h 7541859"/>
              <a:gd name="connsiteX4" fmla="*/ 11722463 w 11722463"/>
              <a:gd name="connsiteY4" fmla="*/ 5938643 h 7541859"/>
              <a:gd name="connsiteX5" fmla="*/ 4768188 w 11722463"/>
              <a:gd name="connsiteY5" fmla="*/ 7541859 h 7541859"/>
              <a:gd name="connsiteX6" fmla="*/ 474674 w 11722463"/>
              <a:gd name="connsiteY6" fmla="*/ 7541859 h 7541859"/>
              <a:gd name="connsiteX7" fmla="*/ 0 w 11722463"/>
              <a:gd name="connsiteY7" fmla="*/ 5482863 h 754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2463" h="7541859">
                <a:moveTo>
                  <a:pt x="0" y="1603219"/>
                </a:moveTo>
                <a:lnTo>
                  <a:pt x="6954289" y="0"/>
                </a:lnTo>
                <a:lnTo>
                  <a:pt x="11247790" y="0"/>
                </a:lnTo>
                <a:lnTo>
                  <a:pt x="11722463" y="2058992"/>
                </a:lnTo>
                <a:lnTo>
                  <a:pt x="11722463" y="5938643"/>
                </a:lnTo>
                <a:lnTo>
                  <a:pt x="4768188" y="7541859"/>
                </a:lnTo>
                <a:lnTo>
                  <a:pt x="474674" y="7541859"/>
                </a:lnTo>
                <a:lnTo>
                  <a:pt x="0" y="5482863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4D8A7C-D958-494D-8468-855FCAA1A672}"/>
              </a:ext>
            </a:extLst>
          </p:cNvPr>
          <p:cNvGrpSpPr/>
          <p:nvPr/>
        </p:nvGrpSpPr>
        <p:grpSpPr>
          <a:xfrm>
            <a:off x="2295525" y="2281450"/>
            <a:ext cx="7600950" cy="2295100"/>
            <a:chOff x="2295524" y="2167235"/>
            <a:chExt cx="7600950" cy="22951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714B72A-F7F7-A84F-8BC9-9A9EF45A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287" y="2167235"/>
              <a:ext cx="7085425" cy="1600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5E668A-34EB-554B-8D39-A8650D1C070D}"/>
                </a:ext>
              </a:extLst>
            </p:cNvPr>
            <p:cNvSpPr txBox="1"/>
            <p:nvPr/>
          </p:nvSpPr>
          <p:spPr>
            <a:xfrm>
              <a:off x="2295524" y="4000670"/>
              <a:ext cx="7600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latin typeface="Georgia" panose="02040502050405020303" pitchFamily="18" charset="0"/>
                </a:rPr>
                <a:t>ONLINE SHOPPING INFORMATION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0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6ED72-F5BE-3843-AE48-CC3F88C2DC4B}"/>
              </a:ext>
            </a:extLst>
          </p:cNvPr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gradFill>
            <a:gsLst>
              <a:gs pos="0">
                <a:srgbClr val="12083E"/>
              </a:gs>
              <a:gs pos="99000">
                <a:srgbClr val="1F143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81F-9ABC-0246-AEA8-EA7164A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7156"/>
            <a:ext cx="908050" cy="69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19929-CCE8-C54E-BA3B-61B3F6AF7392}"/>
              </a:ext>
            </a:extLst>
          </p:cNvPr>
          <p:cNvSpPr txBox="1"/>
          <p:nvPr/>
        </p:nvSpPr>
        <p:spPr>
          <a:xfrm>
            <a:off x="4210050" y="6168509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ONLINE SHOPPING INFORMATION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>
            <a:off x="409575" y="320159"/>
            <a:ext cx="760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753475"/>
                </a:solidFill>
                <a:latin typeface="Georgia" panose="02040502050405020303" pitchFamily="18" charset="0"/>
              </a:rPr>
              <a:t>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6FC4E-266F-A641-AFA7-237110F9DBC3}"/>
              </a:ext>
            </a:extLst>
          </p:cNvPr>
          <p:cNvSpPr txBox="1"/>
          <p:nvPr/>
        </p:nvSpPr>
        <p:spPr>
          <a:xfrm>
            <a:off x="1589087" y="2459504"/>
            <a:ext cx="901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Georgia" panose="02040502050405020303" pitchFamily="18" charset="0"/>
              </a:rPr>
              <a:t>1.</a:t>
            </a:r>
          </a:p>
          <a:p>
            <a:pPr algn="ctr"/>
            <a:r>
              <a:rPr lang="en-US" sz="4000" u="sng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Tracking and capturing hot keywords </a:t>
            </a:r>
            <a:r>
              <a:rPr lang="en-US" sz="4000">
                <a:latin typeface="Georgia" panose="02040502050405020303" pitchFamily="18" charset="0"/>
              </a:rPr>
              <a:t>on some popular ecommerce websites</a:t>
            </a:r>
          </a:p>
        </p:txBody>
      </p:sp>
    </p:spTree>
    <p:extLst>
      <p:ext uri="{BB962C8B-B14F-4D97-AF65-F5344CB8AC3E}">
        <p14:creationId xmlns:p14="http://schemas.microsoft.com/office/powerpoint/2010/main" val="292247570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6ED72-F5BE-3843-AE48-CC3F88C2DC4B}"/>
              </a:ext>
            </a:extLst>
          </p:cNvPr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gradFill>
            <a:gsLst>
              <a:gs pos="0">
                <a:srgbClr val="12083E"/>
              </a:gs>
              <a:gs pos="99000">
                <a:srgbClr val="1F143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81F-9ABC-0246-AEA8-EA7164A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7156"/>
            <a:ext cx="908050" cy="69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19929-CCE8-C54E-BA3B-61B3F6AF7392}"/>
              </a:ext>
            </a:extLst>
          </p:cNvPr>
          <p:cNvSpPr txBox="1"/>
          <p:nvPr/>
        </p:nvSpPr>
        <p:spPr>
          <a:xfrm>
            <a:off x="4210050" y="6168509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ONLINE SHOPPING INFORMATION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>
            <a:off x="409575" y="320159"/>
            <a:ext cx="760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753475"/>
                </a:solidFill>
                <a:latin typeface="Georgia" panose="02040502050405020303" pitchFamily="18" charset="0"/>
              </a:rPr>
              <a:t>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6FC4E-266F-A641-AFA7-237110F9DBC3}"/>
              </a:ext>
            </a:extLst>
          </p:cNvPr>
          <p:cNvSpPr txBox="1"/>
          <p:nvPr/>
        </p:nvSpPr>
        <p:spPr>
          <a:xfrm>
            <a:off x="1589087" y="2459504"/>
            <a:ext cx="901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Georgia" panose="02040502050405020303" pitchFamily="18" charset="0"/>
              </a:rPr>
              <a:t>2.</a:t>
            </a:r>
          </a:p>
          <a:p>
            <a:pPr algn="ctr"/>
            <a:r>
              <a:rPr lang="en-US" sz="4000" u="sng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Searching goods</a:t>
            </a:r>
            <a:r>
              <a:rPr lang="en-US" sz="4000">
                <a:latin typeface="Georgia" panose="02040502050405020303" pitchFamily="18" charset="0"/>
              </a:rPr>
              <a:t> in some popular ecommerce websites</a:t>
            </a:r>
            <a:r>
              <a:rPr lang="en-US" sz="400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4000">
                <a:latin typeface="Georgia" panose="02040502050405020303" pitchFamily="18" charset="0"/>
              </a:rPr>
              <a:t>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7886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6ED72-F5BE-3843-AE48-CC3F88C2DC4B}"/>
              </a:ext>
            </a:extLst>
          </p:cNvPr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gradFill>
            <a:gsLst>
              <a:gs pos="0">
                <a:srgbClr val="12083E"/>
              </a:gs>
              <a:gs pos="99000">
                <a:srgbClr val="1F143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81F-9ABC-0246-AEA8-EA7164A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7156"/>
            <a:ext cx="908050" cy="69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19929-CCE8-C54E-BA3B-61B3F6AF7392}"/>
              </a:ext>
            </a:extLst>
          </p:cNvPr>
          <p:cNvSpPr txBox="1"/>
          <p:nvPr/>
        </p:nvSpPr>
        <p:spPr>
          <a:xfrm>
            <a:off x="4210050" y="6168509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ONLINE SHOPPING INFORMATION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>
            <a:off x="409575" y="320159"/>
            <a:ext cx="760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753475"/>
                </a:solidFill>
                <a:latin typeface="Georgia" panose="02040502050405020303" pitchFamily="18" charset="0"/>
              </a:rPr>
              <a:t>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6FC4E-266F-A641-AFA7-237110F9DBC3}"/>
              </a:ext>
            </a:extLst>
          </p:cNvPr>
          <p:cNvSpPr txBox="1"/>
          <p:nvPr/>
        </p:nvSpPr>
        <p:spPr>
          <a:xfrm>
            <a:off x="1589087" y="2459504"/>
            <a:ext cx="901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Georgia" panose="02040502050405020303" pitchFamily="18" charset="0"/>
              </a:rPr>
              <a:t>3.</a:t>
            </a:r>
          </a:p>
          <a:p>
            <a:pPr algn="ctr"/>
            <a:r>
              <a:rPr lang="en-US" sz="4000" u="sng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Finding, tracking promotions</a:t>
            </a:r>
            <a:r>
              <a:rPr lang="en-US" sz="400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4000">
                <a:latin typeface="Georgia" panose="02040502050405020303" pitchFamily="18" charset="0"/>
              </a:rPr>
              <a:t>as well as </a:t>
            </a:r>
            <a:r>
              <a:rPr lang="en-US" sz="4000" u="sng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managing favorite promotions</a:t>
            </a:r>
            <a:endParaRPr lang="en-US" sz="40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6ED72-F5BE-3843-AE48-CC3F88C2DC4B}"/>
              </a:ext>
            </a:extLst>
          </p:cNvPr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gradFill>
            <a:gsLst>
              <a:gs pos="0">
                <a:srgbClr val="12083E"/>
              </a:gs>
              <a:gs pos="99000">
                <a:srgbClr val="1F143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81F-9ABC-0246-AEA8-EA7164A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7156"/>
            <a:ext cx="908050" cy="69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19929-CCE8-C54E-BA3B-61B3F6AF7392}"/>
              </a:ext>
            </a:extLst>
          </p:cNvPr>
          <p:cNvSpPr txBox="1"/>
          <p:nvPr/>
        </p:nvSpPr>
        <p:spPr>
          <a:xfrm>
            <a:off x="4210050" y="6168509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ONLINE SHOPPING INFORMATION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>
            <a:off x="409575" y="320159"/>
            <a:ext cx="760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753475"/>
                </a:solidFill>
                <a:latin typeface="Georgia" panose="02040502050405020303" pitchFamily="18" charset="0"/>
              </a:rPr>
              <a:t>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6FC4E-266F-A641-AFA7-237110F9DBC3}"/>
              </a:ext>
            </a:extLst>
          </p:cNvPr>
          <p:cNvSpPr txBox="1"/>
          <p:nvPr/>
        </p:nvSpPr>
        <p:spPr>
          <a:xfrm>
            <a:off x="1589087" y="2459504"/>
            <a:ext cx="901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Georgia" panose="02040502050405020303" pitchFamily="18" charset="0"/>
              </a:rPr>
              <a:t>4.</a:t>
            </a:r>
          </a:p>
          <a:p>
            <a:pPr algn="ctr"/>
            <a:r>
              <a:rPr lang="en-US" sz="4000" u="sng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Finding and tracking flash-sales</a:t>
            </a:r>
            <a:r>
              <a:rPr lang="en-US" sz="4000">
                <a:latin typeface="Georgia" panose="02040502050405020303" pitchFamily="18" charset="0"/>
              </a:rPr>
              <a:t> in some popular ecommerce websites</a:t>
            </a:r>
          </a:p>
        </p:txBody>
      </p:sp>
    </p:spTree>
    <p:extLst>
      <p:ext uri="{BB962C8B-B14F-4D97-AF65-F5344CB8AC3E}">
        <p14:creationId xmlns:p14="http://schemas.microsoft.com/office/powerpoint/2010/main" val="29317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6ED72-F5BE-3843-AE48-CC3F88C2DC4B}"/>
              </a:ext>
            </a:extLst>
          </p:cNvPr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gradFill>
            <a:gsLst>
              <a:gs pos="0">
                <a:srgbClr val="12083E"/>
              </a:gs>
              <a:gs pos="99000">
                <a:srgbClr val="1F143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81F-9ABC-0246-AEA8-EA7164A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7156"/>
            <a:ext cx="908050" cy="69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19929-CCE8-C54E-BA3B-61B3F6AF7392}"/>
              </a:ext>
            </a:extLst>
          </p:cNvPr>
          <p:cNvSpPr txBox="1"/>
          <p:nvPr/>
        </p:nvSpPr>
        <p:spPr>
          <a:xfrm>
            <a:off x="4210050" y="6168509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ONLINE SHOPPING INFORMATION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>
            <a:off x="409575" y="320159"/>
            <a:ext cx="760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753475"/>
                </a:solidFill>
                <a:latin typeface="Georgia" panose="02040502050405020303" pitchFamily="18" charset="0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F693C-8722-9644-BE96-71463877B25E}"/>
              </a:ext>
            </a:extLst>
          </p:cNvPr>
          <p:cNvSpPr txBox="1"/>
          <p:nvPr/>
        </p:nvSpPr>
        <p:spPr>
          <a:xfrm>
            <a:off x="409575" y="1291707"/>
            <a:ext cx="317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Georgia" panose="02040502050405020303" pitchFamily="18" charset="0"/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89B7A-9232-2F4C-970D-4D38AA741D45}"/>
              </a:ext>
            </a:extLst>
          </p:cNvPr>
          <p:cNvSpPr txBox="1"/>
          <p:nvPr/>
        </p:nvSpPr>
        <p:spPr>
          <a:xfrm>
            <a:off x="6096000" y="1291707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Georgia" panose="02040502050405020303" pitchFamily="18" charset="0"/>
              </a:rPr>
              <a:t>Administrator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4F69B-A974-4A44-BE57-4F71DEE7D16E}"/>
              </a:ext>
            </a:extLst>
          </p:cNvPr>
          <p:cNvSpPr txBox="1"/>
          <p:nvPr/>
        </p:nvSpPr>
        <p:spPr>
          <a:xfrm>
            <a:off x="409575" y="2140144"/>
            <a:ext cx="54959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>
                <a:latin typeface="Georgia" panose="02040502050405020303" pitchFamily="18" charset="0"/>
              </a:rPr>
              <a:t>Tracking trending/hot keywords.</a:t>
            </a:r>
          </a:p>
          <a:p>
            <a:pPr marL="514350" indent="-514350">
              <a:buFontTx/>
              <a:buAutoNum type="arabicPeriod"/>
            </a:pPr>
            <a:r>
              <a:rPr lang="en-US" sz="2800">
                <a:latin typeface="Georgia" panose="02040502050405020303" pitchFamily="18" charset="0"/>
              </a:rPr>
              <a:t>Searhcing keywords/goods.</a:t>
            </a:r>
          </a:p>
          <a:p>
            <a:pPr marL="514350" indent="-514350">
              <a:buFontTx/>
              <a:buAutoNum type="arabicPeriod"/>
            </a:pPr>
            <a:r>
              <a:rPr lang="en-US" sz="2800">
                <a:latin typeface="Georgia" panose="02040502050405020303" pitchFamily="18" charset="0"/>
              </a:rPr>
              <a:t>Finding promotions.</a:t>
            </a:r>
          </a:p>
          <a:p>
            <a:pPr marL="514350" indent="-514350">
              <a:buFontTx/>
              <a:buAutoNum type="arabicPeriod"/>
            </a:pPr>
            <a:r>
              <a:rPr lang="en-US" sz="2800">
                <a:latin typeface="Georgia" panose="02040502050405020303" pitchFamily="18" charset="0"/>
              </a:rPr>
              <a:t>Managing favorite promotions.</a:t>
            </a:r>
          </a:p>
          <a:p>
            <a:pPr marL="514350" indent="-514350">
              <a:buAutoNum type="arabicPeriod"/>
            </a:pPr>
            <a:r>
              <a:rPr lang="en-US" sz="2800">
                <a:latin typeface="Georgia" panose="02040502050405020303" pitchFamily="18" charset="0"/>
              </a:rPr>
              <a:t>Finding flash-sales.</a:t>
            </a:r>
          </a:p>
          <a:p>
            <a:pPr marL="514350" indent="-514350">
              <a:buAutoNum type="arabicPeriod"/>
            </a:pPr>
            <a:endParaRPr lang="en-US" sz="280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5677A-D22A-CC4F-9728-7A1CF8C6952F}"/>
              </a:ext>
            </a:extLst>
          </p:cNvPr>
          <p:cNvSpPr txBox="1"/>
          <p:nvPr/>
        </p:nvSpPr>
        <p:spPr>
          <a:xfrm>
            <a:off x="6096000" y="2140144"/>
            <a:ext cx="5495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>
                <a:latin typeface="Georgia" panose="02040502050405020303" pitchFamily="18" charset="0"/>
              </a:rPr>
              <a:t>Managing users’ account.</a:t>
            </a:r>
          </a:p>
          <a:p>
            <a:pPr marL="514350" indent="-514350">
              <a:buAutoNum type="arabicPeriod"/>
            </a:pPr>
            <a:r>
              <a:rPr lang="en-US" sz="2800">
                <a:latin typeface="Georgia" panose="02040502050405020303" pitchFamily="18" charset="0"/>
              </a:rPr>
              <a:t>Managing functions.</a:t>
            </a:r>
          </a:p>
          <a:p>
            <a:pPr marL="514350" indent="-514350">
              <a:buAutoNum type="arabicPeriod"/>
            </a:pPr>
            <a:r>
              <a:rPr lang="en-US" sz="2800">
                <a:latin typeface="Georgia" panose="02040502050405020303" pitchFamily="18" charset="0"/>
              </a:rPr>
              <a:t>Managing roles.</a:t>
            </a:r>
          </a:p>
          <a:p>
            <a:pPr marL="514350" indent="-514350">
              <a:buAutoNum type="arabicPeriod"/>
            </a:pPr>
            <a:endParaRPr lang="en-US" sz="2800"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endParaRPr lang="en-US" sz="28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6ED72-F5BE-3843-AE48-CC3F88C2DC4B}"/>
              </a:ext>
            </a:extLst>
          </p:cNvPr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gradFill>
            <a:gsLst>
              <a:gs pos="0">
                <a:srgbClr val="12083E"/>
              </a:gs>
              <a:gs pos="99000">
                <a:srgbClr val="1F143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81F-9ABC-0246-AEA8-EA7164A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7156"/>
            <a:ext cx="908050" cy="69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19929-CCE8-C54E-BA3B-61B3F6AF7392}"/>
              </a:ext>
            </a:extLst>
          </p:cNvPr>
          <p:cNvSpPr txBox="1"/>
          <p:nvPr/>
        </p:nvSpPr>
        <p:spPr>
          <a:xfrm>
            <a:off x="4210050" y="6168509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ONLINE SHOPPING INFORMATION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F273-563D-FE40-8195-FE98971EA87E}"/>
              </a:ext>
            </a:extLst>
          </p:cNvPr>
          <p:cNvSpPr txBox="1"/>
          <p:nvPr/>
        </p:nvSpPr>
        <p:spPr>
          <a:xfrm>
            <a:off x="409575" y="320159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753475"/>
                </a:solidFill>
                <a:latin typeface="Georgia" panose="02040502050405020303" pitchFamily="18" charset="0"/>
              </a:rPr>
              <a:t>STRUCTURE AND FLOW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F6B62FA3-8A4C-7547-92D1-DDCBD99D4FE3}"/>
              </a:ext>
            </a:extLst>
          </p:cNvPr>
          <p:cNvSpPr/>
          <p:nvPr/>
        </p:nvSpPr>
        <p:spPr>
          <a:xfrm>
            <a:off x="1712561" y="1516660"/>
            <a:ext cx="1446292" cy="1446292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pitchFamily="18" charset="0"/>
              </a:rPr>
              <a:t>OSIP Webapp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BD98B29-2376-9D44-8D12-DCCF663087BA}"/>
              </a:ext>
            </a:extLst>
          </p:cNvPr>
          <p:cNvSpPr/>
          <p:nvPr/>
        </p:nvSpPr>
        <p:spPr>
          <a:xfrm>
            <a:off x="1712561" y="3968505"/>
            <a:ext cx="1446292" cy="1446292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pitchFamily="18" charset="0"/>
              </a:rPr>
              <a:t>OSIP Server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A1F8A2F-5BF0-FF44-B1D1-AC10C2001924}"/>
              </a:ext>
            </a:extLst>
          </p:cNvPr>
          <p:cNvSpPr/>
          <p:nvPr/>
        </p:nvSpPr>
        <p:spPr>
          <a:xfrm>
            <a:off x="10043761" y="2812060"/>
            <a:ext cx="1446292" cy="1446292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pitchFamily="18" charset="0"/>
              </a:rPr>
              <a:t>Outside System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586168E-D1B9-9C4E-A4EA-E5C7B7F053C7}"/>
              </a:ext>
            </a:extLst>
          </p:cNvPr>
          <p:cNvSpPr/>
          <p:nvPr/>
        </p:nvSpPr>
        <p:spPr>
          <a:xfrm>
            <a:off x="6594605" y="3895976"/>
            <a:ext cx="1087438" cy="1446293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pitchFamily="18" charset="0"/>
              </a:rPr>
              <a:t>DB</a:t>
            </a: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DACBFA33-236D-9242-8549-8D43336E78B8}"/>
              </a:ext>
            </a:extLst>
          </p:cNvPr>
          <p:cNvSpPr/>
          <p:nvPr/>
        </p:nvSpPr>
        <p:spPr>
          <a:xfrm>
            <a:off x="6415178" y="1516660"/>
            <a:ext cx="1446293" cy="1446293"/>
          </a:xfrm>
          <a:prstGeom prst="beve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pitchFamily="18" charset="0"/>
              </a:rPr>
              <a:t>Crawl Service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51B895-03D4-1E4B-9DF8-AFE84524AE28}"/>
              </a:ext>
            </a:extLst>
          </p:cNvPr>
          <p:cNvGrpSpPr/>
          <p:nvPr/>
        </p:nvGrpSpPr>
        <p:grpSpPr>
          <a:xfrm>
            <a:off x="215079" y="2727640"/>
            <a:ext cx="2596928" cy="1807062"/>
            <a:chOff x="215079" y="2727640"/>
            <a:chExt cx="2596928" cy="1807062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933E859-7091-C040-BFFA-AE6C5AE6FB8B}"/>
                </a:ext>
              </a:extLst>
            </p:cNvPr>
            <p:cNvSpPr/>
            <p:nvPr/>
          </p:nvSpPr>
          <p:spPr>
            <a:xfrm rot="19156698" flipH="1">
              <a:off x="1192757" y="2727640"/>
              <a:ext cx="1619250" cy="1807062"/>
            </a:xfrm>
            <a:prstGeom prst="arc">
              <a:avLst>
                <a:gd name="adj1" fmla="val 15879213"/>
                <a:gd name="adj2" fmla="val 719064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7A10A3-DEB9-2B47-ACA2-440B83F9C29F}"/>
                </a:ext>
              </a:extLst>
            </p:cNvPr>
            <p:cNvSpPr txBox="1"/>
            <p:nvPr/>
          </p:nvSpPr>
          <p:spPr>
            <a:xfrm>
              <a:off x="215079" y="3350540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(1)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2ED014-6A9A-B845-95F3-5C7F1D033F45}"/>
              </a:ext>
            </a:extLst>
          </p:cNvPr>
          <p:cNvGrpSpPr/>
          <p:nvPr/>
        </p:nvGrpSpPr>
        <p:grpSpPr>
          <a:xfrm>
            <a:off x="3376888" y="5105585"/>
            <a:ext cx="3038290" cy="421350"/>
            <a:chOff x="3376888" y="5105585"/>
            <a:chExt cx="3038290" cy="42135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37298F-447F-BC41-AAE3-91E68C0223E3}"/>
                </a:ext>
              </a:extLst>
            </p:cNvPr>
            <p:cNvCxnSpPr>
              <a:cxnSpLocks/>
            </p:cNvCxnSpPr>
            <p:nvPr/>
          </p:nvCxnSpPr>
          <p:spPr>
            <a:xfrm>
              <a:off x="3376888" y="5105585"/>
              <a:ext cx="3038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78020C-1343-B24A-B3F8-1E5EE4DBA030}"/>
                </a:ext>
              </a:extLst>
            </p:cNvPr>
            <p:cNvSpPr txBox="1"/>
            <p:nvPr/>
          </p:nvSpPr>
          <p:spPr>
            <a:xfrm>
              <a:off x="4340576" y="5157603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(2)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E0711B-9FEE-B845-8FDE-ABD83466A6D4}"/>
              </a:ext>
            </a:extLst>
          </p:cNvPr>
          <p:cNvGrpSpPr/>
          <p:nvPr/>
        </p:nvGrpSpPr>
        <p:grpSpPr>
          <a:xfrm>
            <a:off x="3376888" y="4168639"/>
            <a:ext cx="3038290" cy="450483"/>
            <a:chOff x="3376888" y="4168639"/>
            <a:chExt cx="3038290" cy="45048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FD5425-CC3B-F94C-8221-4BF16D5C9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6888" y="4619122"/>
              <a:ext cx="3038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8CEC11-59C6-414B-92F4-8B66B775C736}"/>
                </a:ext>
              </a:extLst>
            </p:cNvPr>
            <p:cNvSpPr txBox="1"/>
            <p:nvPr/>
          </p:nvSpPr>
          <p:spPr>
            <a:xfrm>
              <a:off x="4340576" y="4168639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(3)</a:t>
              </a:r>
            </a:p>
          </p:txBody>
        </p:sp>
      </p:grpSp>
      <p:sp>
        <p:nvSpPr>
          <p:cNvPr id="31" name="Diamond 30">
            <a:extLst>
              <a:ext uri="{FF2B5EF4-FFF2-40B4-BE49-F238E27FC236}">
                <a16:creationId xmlns:a16="http://schemas.microsoft.com/office/drawing/2014/main" id="{A2D3172D-9CE1-7B4A-B9D2-AA2166939527}"/>
              </a:ext>
            </a:extLst>
          </p:cNvPr>
          <p:cNvSpPr/>
          <p:nvPr/>
        </p:nvSpPr>
        <p:spPr>
          <a:xfrm>
            <a:off x="3689258" y="2574673"/>
            <a:ext cx="1651885" cy="892587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Valid?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973588-2073-4C42-9D68-2A200694FCFB}"/>
              </a:ext>
            </a:extLst>
          </p:cNvPr>
          <p:cNvGrpSpPr/>
          <p:nvPr/>
        </p:nvGrpSpPr>
        <p:grpSpPr>
          <a:xfrm>
            <a:off x="2572005" y="3198424"/>
            <a:ext cx="1275977" cy="697552"/>
            <a:chOff x="2572005" y="3198424"/>
            <a:chExt cx="1275977" cy="69755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87EB34-4432-3440-B302-B7A96C4B6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661" y="3283095"/>
              <a:ext cx="827321" cy="6128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BF0D3-FD51-A34F-89F5-08A4E201DB53}"/>
                </a:ext>
              </a:extLst>
            </p:cNvPr>
            <p:cNvSpPr txBox="1"/>
            <p:nvPr/>
          </p:nvSpPr>
          <p:spPr>
            <a:xfrm>
              <a:off x="2572005" y="3198424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(4)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C62419-8322-A94E-827E-529C5C9F4F6B}"/>
              </a:ext>
            </a:extLst>
          </p:cNvPr>
          <p:cNvGrpSpPr/>
          <p:nvPr/>
        </p:nvGrpSpPr>
        <p:grpSpPr>
          <a:xfrm>
            <a:off x="3310836" y="2048876"/>
            <a:ext cx="1313451" cy="639888"/>
            <a:chOff x="3310836" y="2048876"/>
            <a:chExt cx="1313451" cy="63988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52DFF30-ADAA-ED44-9DAB-9C10A9E2A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0836" y="2334065"/>
              <a:ext cx="761252" cy="3546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4CDA17-654F-474E-B5B9-53370EB7D900}"/>
                </a:ext>
              </a:extLst>
            </p:cNvPr>
            <p:cNvSpPr txBox="1"/>
            <p:nvPr/>
          </p:nvSpPr>
          <p:spPr>
            <a:xfrm>
              <a:off x="3357421" y="2048876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(4.1)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42900D-8D25-2649-96FD-4F31AD8AC486}"/>
              </a:ext>
            </a:extLst>
          </p:cNvPr>
          <p:cNvGrpSpPr/>
          <p:nvPr/>
        </p:nvGrpSpPr>
        <p:grpSpPr>
          <a:xfrm>
            <a:off x="4707710" y="2048876"/>
            <a:ext cx="1551451" cy="695298"/>
            <a:chOff x="4707710" y="2048876"/>
            <a:chExt cx="1551451" cy="69529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931975-4F08-C549-979B-C1BDADF3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9536" y="2261536"/>
              <a:ext cx="1129625" cy="48263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B169C3-6E07-BF4F-9DBC-BDD196F8FD4A}"/>
                </a:ext>
              </a:extLst>
            </p:cNvPr>
            <p:cNvSpPr txBox="1"/>
            <p:nvPr/>
          </p:nvSpPr>
          <p:spPr>
            <a:xfrm>
              <a:off x="4707710" y="2048876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(4.2)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3794BD-2A64-224E-A23F-C4CD6A8B57FA}"/>
              </a:ext>
            </a:extLst>
          </p:cNvPr>
          <p:cNvGrpSpPr/>
          <p:nvPr/>
        </p:nvGrpSpPr>
        <p:grpSpPr>
          <a:xfrm>
            <a:off x="8017488" y="1848020"/>
            <a:ext cx="2223123" cy="838767"/>
            <a:chOff x="8017488" y="1848020"/>
            <a:chExt cx="2223123" cy="83876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9FAA33F-5095-F04C-A785-627160CCBCAE}"/>
                </a:ext>
              </a:extLst>
            </p:cNvPr>
            <p:cNvCxnSpPr>
              <a:cxnSpLocks/>
            </p:cNvCxnSpPr>
            <p:nvPr/>
          </p:nvCxnSpPr>
          <p:spPr>
            <a:xfrm>
              <a:off x="8017488" y="2032686"/>
              <a:ext cx="2223123" cy="65410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9F6B17-8745-D945-97C0-E0A9A325117A}"/>
                </a:ext>
              </a:extLst>
            </p:cNvPr>
            <p:cNvSpPr txBox="1"/>
            <p:nvPr/>
          </p:nvSpPr>
          <p:spPr>
            <a:xfrm>
              <a:off x="8597468" y="1848020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(5)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B9D4CA-27D4-C34F-A98A-53896DF2304D}"/>
              </a:ext>
            </a:extLst>
          </p:cNvPr>
          <p:cNvGrpSpPr/>
          <p:nvPr/>
        </p:nvGrpSpPr>
        <p:grpSpPr>
          <a:xfrm>
            <a:off x="8050052" y="2574673"/>
            <a:ext cx="1814282" cy="800667"/>
            <a:chOff x="8050052" y="2574673"/>
            <a:chExt cx="1814282" cy="80066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1BA89E-82DD-9F42-8869-82919EB3C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0052" y="2574673"/>
              <a:ext cx="1814282" cy="56457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E0CF25-9354-7A4A-AA49-FCF3F2325EB3}"/>
                </a:ext>
              </a:extLst>
            </p:cNvPr>
            <p:cNvSpPr txBox="1"/>
            <p:nvPr/>
          </p:nvSpPr>
          <p:spPr>
            <a:xfrm>
              <a:off x="8229469" y="3006008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(6)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02E114-F48C-1441-8DC0-4490FAC0B0B0}"/>
              </a:ext>
            </a:extLst>
          </p:cNvPr>
          <p:cNvGrpSpPr/>
          <p:nvPr/>
        </p:nvGrpSpPr>
        <p:grpSpPr>
          <a:xfrm>
            <a:off x="6872890" y="3139247"/>
            <a:ext cx="1266866" cy="618521"/>
            <a:chOff x="6872890" y="3139247"/>
            <a:chExt cx="1266866" cy="618521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FAADAC0-AD7D-2444-B294-DEB708E0E304}"/>
                </a:ext>
              </a:extLst>
            </p:cNvPr>
            <p:cNvCxnSpPr>
              <a:cxnSpLocks/>
            </p:cNvCxnSpPr>
            <p:nvPr/>
          </p:nvCxnSpPr>
          <p:spPr>
            <a:xfrm>
              <a:off x="7138324" y="3139247"/>
              <a:ext cx="0" cy="61852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308071-D60C-FE4D-9FDF-8560B20A0D7F}"/>
                </a:ext>
              </a:extLst>
            </p:cNvPr>
            <p:cNvSpPr txBox="1"/>
            <p:nvPr/>
          </p:nvSpPr>
          <p:spPr>
            <a:xfrm>
              <a:off x="6872890" y="3217103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723B37-7A8D-E349-82D3-E9049041834B}"/>
              </a:ext>
            </a:extLst>
          </p:cNvPr>
          <p:cNvGrpSpPr/>
          <p:nvPr/>
        </p:nvGrpSpPr>
        <p:grpSpPr>
          <a:xfrm>
            <a:off x="3720846" y="1026282"/>
            <a:ext cx="2593821" cy="2325169"/>
            <a:chOff x="3720846" y="1026282"/>
            <a:chExt cx="2593821" cy="2325169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DB9483A1-F651-2B44-8A95-C0F40F5ED760}"/>
                </a:ext>
              </a:extLst>
            </p:cNvPr>
            <p:cNvSpPr/>
            <p:nvPr/>
          </p:nvSpPr>
          <p:spPr>
            <a:xfrm rot="3908375" flipH="1">
              <a:off x="4137297" y="1174080"/>
              <a:ext cx="1760920" cy="2593821"/>
            </a:xfrm>
            <a:prstGeom prst="arc">
              <a:avLst>
                <a:gd name="adj1" fmla="val 15879213"/>
                <a:gd name="adj2" fmla="val 1995435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B5833C3-8344-F54F-8B6D-9191F093E077}"/>
                </a:ext>
              </a:extLst>
            </p:cNvPr>
            <p:cNvSpPr txBox="1"/>
            <p:nvPr/>
          </p:nvSpPr>
          <p:spPr>
            <a:xfrm>
              <a:off x="4707710" y="1026282"/>
              <a:ext cx="126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" panose="02040502050405020303" pitchFamily="18" charset="0"/>
                </a:rPr>
                <a:t>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2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245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2019-12-20T08:11:53Z</dcterms:created>
  <dcterms:modified xsi:type="dcterms:W3CDTF">2019-12-20T13:43:18Z</dcterms:modified>
</cp:coreProperties>
</file>