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7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22A1C7-1106-5AD4-F0EE-3752CB826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ACCF361-DE64-F198-C82C-0920AF7D9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96BB7C-3F3F-D909-7BE8-5452F7CD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8E2136-6879-C778-F7CB-EBB47445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90A2DE-6C7E-D784-3563-DB008A7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34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4758CC-C80F-BD9D-1027-B959D91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549F48E-EC3D-89B1-4FDF-2DF8F446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01156B-C995-AD63-BC9F-BDF2A0DC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429772-C4D6-52B3-80C9-D46607A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B04640-8B1E-EE7C-A55A-DD1F799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3249A92-BF4B-30F8-AFDC-952C8258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D509049-0DE0-C4FE-3817-4280730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2486190-7F62-0E0E-A403-4898F90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0107A6-B00A-D2B9-CE9B-2BBB96E6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A9F7C3-42E1-0903-CC29-0FBCCDFF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84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25DBE2-D39B-E990-38F7-2AE2057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1700CC-ECBD-CEEE-1B20-B2F4EFC4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8264BA-8EB9-9F27-0E71-F9756AB3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D5F05C-E517-3BDA-D7F6-1CFB655A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13EF3D-439A-FF91-FA73-CB1CC66A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61E0F7-CA8E-5AA1-CB5D-8CB7F9A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EB96629-34BF-14DB-99B3-C2BF8598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4E70CD-AA5B-9B48-DB34-1658114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6EFA83-3D8D-1002-A2FA-089DD97A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32819A-F796-2F5C-3EF7-7F317182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77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4D8863-E7AC-63DB-D954-D4A13833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38745E-8D82-E751-D48E-498CBD27C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740937E-2737-FB66-1D20-5189897F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C0603E-8D23-4D03-B1B2-571DF390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4D14C59-C903-ED77-1C21-3B238D54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02FCF74-D840-FD80-54FF-4D28883D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74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E345AA-5839-4F4E-2AFE-D78832C8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61AAB5D-A60E-16D6-EDD0-93387F50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10F30BF-6AB1-5E0D-EC3D-69BE1073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DE1AD0-7B57-0F20-37F7-5ED89704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E3829-260D-8A3C-5191-D81B20A1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CC88A1D-0DEB-761C-E88B-C5802D09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B7DDB28-C4EB-F263-6EDD-63A571C4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652A97E-E136-2185-48D6-2EF3FAE3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62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9550BC-4BB6-C84C-04AD-EA8998E8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435FC72-918C-1884-D6D7-CDEDFD8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E784920-4589-E7A8-C044-A61AE3BD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915E967-108A-DA44-D2EC-71D8EFA8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3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75BB62D-ECB0-E9E1-1FC1-558C0041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4F03F83-0E1B-43A8-C2D7-7AB164C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96C4480-6701-E871-6116-88BC9546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67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F88A37-27B5-74F2-F1A5-7703E986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29B415-D7ED-3D04-1C26-21405458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69A00-D54A-65AF-E5B0-168F5377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36C8176-47E2-5164-E24D-EED565B1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114F18D-1793-4FDB-8162-9392775A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90F3D5-C0C5-5D9A-EA2D-0D79AC3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419F9A-2304-8950-40F7-0EBDE940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0391E76-4CC3-C29B-3A4A-E01A061E3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8BBC447-2AB4-288D-1844-EDC8853E6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FEBB61F-717A-98F1-CFC7-9D877D6C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C2DC631-2C79-980B-183F-3AD4EDCF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A575B2-9EAF-4DD9-ABA8-B22D3256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02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D34DC0F-1A5C-03F2-C151-435185C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B54E934-B08C-6479-92C5-9E8E9F8F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E3EBE8-0AEF-9154-9416-CD36DFE8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73E0-3659-4694-A980-3C85EE5040B5}" type="datetimeFigureOut">
              <a:rPr lang="nb-NO" smtClean="0"/>
              <a:t>15.11.2023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DF71E8-FE39-4FFD-72BA-01925012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538FBE-A986-BCB8-223A-B0A2F4DF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D8F3-8451-4D63-8E64-D8890C71E8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569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unnel Heights - Blue Ridge Parkway (U.S. National Park Service)">
            <a:extLst>
              <a:ext uri="{FF2B5EF4-FFF2-40B4-BE49-F238E27FC236}">
                <a16:creationId xmlns:a16="http://schemas.microsoft.com/office/drawing/2014/main" id="{FF545084-CA8C-F6B8-5306-AD09922DE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-1" b="350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9E08ACA-CA64-81A7-A9DB-CD4B9C61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nb-NO" sz="6600">
                <a:solidFill>
                  <a:schemeClr val="bg1"/>
                </a:solidFill>
              </a:rPr>
              <a:t>Trafikkulykker 2013-2016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ED92CCD-DDF0-EC7B-DA63-6DF029F2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Effektive tiltak for redusert forekomst av alvorlige trafikkulykker i tunneler</a:t>
            </a:r>
          </a:p>
        </p:txBody>
      </p:sp>
      <p:sp>
        <p:nvSpPr>
          <p:cNvPr id="105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4C69D61-77A1-FD31-DD21-F764DB76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Avgrensning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 descr="Et bilde som inneholder tekst, skjermbilde, diagram, Plottdiagram&#10;&#10;Automatisk generert beskrivelse">
            <a:extLst>
              <a:ext uri="{FF2B5EF4-FFF2-40B4-BE49-F238E27FC236}">
                <a16:creationId xmlns:a16="http://schemas.microsoft.com/office/drawing/2014/main" id="{9B652679-DCDB-1AAB-BED0-DC33061F0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" r="-1" b="-1"/>
          <a:stretch/>
        </p:blipFill>
        <p:spPr>
          <a:xfrm>
            <a:off x="4747159" y="640080"/>
            <a:ext cx="702889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Bilde 2" descr="Et bilde som inneholder tekst, skjermbilde, diagram, Plottdiagram&#10;&#10;Automatisk generert beskrivelse">
            <a:extLst>
              <a:ext uri="{FF2B5EF4-FFF2-40B4-BE49-F238E27FC236}">
                <a16:creationId xmlns:a16="http://schemas.microsoft.com/office/drawing/2014/main" id="{F6C0C551-C383-E095-141D-2260F9124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Bilde 2" descr="Et bilde som inneholder tekst, skjermbilde, diagram, line&#10;&#10;Automatisk generert beskrivelse">
            <a:extLst>
              <a:ext uri="{FF2B5EF4-FFF2-40B4-BE49-F238E27FC236}">
                <a16:creationId xmlns:a16="http://schemas.microsoft.com/office/drawing/2014/main" id="{45D05ED1-D0C8-E662-2BBD-64BA50A86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1D30E28-2CBD-30AF-EFCD-4226CF42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2401"/>
            <a:ext cx="10905066" cy="3653197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BEEB8682-DDE4-6C11-9B85-E6CB610DBF49}"/>
              </a:ext>
            </a:extLst>
          </p:cNvPr>
          <p:cNvSpPr txBox="1"/>
          <p:nvPr/>
        </p:nvSpPr>
        <p:spPr>
          <a:xfrm>
            <a:off x="744071" y="475129"/>
            <a:ext cx="108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Logistisk regresjon på ulykkestype, fartsgrense og vegbredde</a:t>
            </a:r>
          </a:p>
          <a:p>
            <a:pPr algn="ctr"/>
            <a:r>
              <a:rPr lang="nb-NO" sz="1400" dirty="0"/>
              <a:t>-Full modell</a:t>
            </a:r>
          </a:p>
        </p:txBody>
      </p:sp>
    </p:spTree>
    <p:extLst>
      <p:ext uri="{BB962C8B-B14F-4D97-AF65-F5344CB8AC3E}">
        <p14:creationId xmlns:p14="http://schemas.microsoft.com/office/powerpoint/2010/main" val="12310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370D3E39-C889-BDC5-0895-B7BDE8CCC2D8}"/>
                  </a:ext>
                </a:extLst>
              </p:cNvPr>
              <p:cNvSpPr txBox="1"/>
              <p:nvPr/>
            </p:nvSpPr>
            <p:spPr>
              <a:xfrm>
                <a:off x="567927" y="614363"/>
                <a:ext cx="42353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=−2.12+0.05∗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−0.03∗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2" name="TekstSylinder 1">
                <a:extLst>
                  <a:ext uri="{FF2B5EF4-FFF2-40B4-BE49-F238E27FC236}">
                    <a16:creationId xmlns:a16="http://schemas.microsoft.com/office/drawing/2014/main" id="{370D3E39-C889-BDC5-0895-B7BDE8CCC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7" y="614363"/>
                <a:ext cx="4235390" cy="553998"/>
              </a:xfrm>
              <a:prstGeom prst="rect">
                <a:avLst/>
              </a:prstGeom>
              <a:blipFill>
                <a:blip r:embed="rId2"/>
                <a:stretch>
                  <a:fillRect l="-863" t="-10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DCE9E2B2-3094-EEB9-3BDD-AAF5F8C6CE27}"/>
                  </a:ext>
                </a:extLst>
              </p:cNvPr>
              <p:cNvSpPr txBox="1"/>
              <p:nvPr/>
            </p:nvSpPr>
            <p:spPr>
              <a:xfrm>
                <a:off x="567927" y="1168361"/>
                <a:ext cx="4360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=−2.12+0.05∗6−0.03∗10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TekstSylinder 2">
                <a:extLst>
                  <a:ext uri="{FF2B5EF4-FFF2-40B4-BE49-F238E27FC236}">
                    <a16:creationId xmlns:a16="http://schemas.microsoft.com/office/drawing/2014/main" id="{DCE9E2B2-3094-EEB9-3BDD-AAF5F8C6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7" y="1168361"/>
                <a:ext cx="4360937" cy="553998"/>
              </a:xfrm>
              <a:prstGeom prst="rect">
                <a:avLst/>
              </a:prstGeom>
              <a:blipFill>
                <a:blip r:embed="rId3"/>
                <a:stretch>
                  <a:fillRect l="-698" r="-27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C907D1FF-49C6-66F9-C400-978B35C184C8}"/>
                  </a:ext>
                </a:extLst>
              </p:cNvPr>
              <p:cNvSpPr txBox="1"/>
              <p:nvPr/>
            </p:nvSpPr>
            <p:spPr>
              <a:xfrm>
                <a:off x="567927" y="1722359"/>
                <a:ext cx="3723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=−2.12 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C907D1FF-49C6-66F9-C400-978B35C1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7" y="1722359"/>
                <a:ext cx="3723648" cy="276999"/>
              </a:xfrm>
              <a:prstGeom prst="rect">
                <a:avLst/>
              </a:prstGeom>
              <a:blipFill>
                <a:blip r:embed="rId4"/>
                <a:stretch>
                  <a:fillRect l="-1637" r="-1146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F82358A6-BC1D-64DA-96AF-DAC491A853B9}"/>
                  </a:ext>
                </a:extLst>
              </p:cNvPr>
              <p:cNvSpPr txBox="1"/>
              <p:nvPr/>
            </p:nvSpPr>
            <p:spPr>
              <a:xfrm>
                <a:off x="7485458" y="614363"/>
                <a:ext cx="42353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=−2.12+0.05∗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−0.03∗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F82358A6-BC1D-64DA-96AF-DAC491A85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58" y="614363"/>
                <a:ext cx="4235390" cy="553998"/>
              </a:xfrm>
              <a:prstGeom prst="rect">
                <a:avLst/>
              </a:prstGeom>
              <a:blipFill>
                <a:blip r:embed="rId5"/>
                <a:stretch>
                  <a:fillRect l="-1007" t="-10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EB9DCAD4-CF8C-AAA6-70DF-620C2D3E4C3F}"/>
                  </a:ext>
                </a:extLst>
              </p:cNvPr>
              <p:cNvSpPr txBox="1"/>
              <p:nvPr/>
            </p:nvSpPr>
            <p:spPr>
              <a:xfrm>
                <a:off x="7485458" y="1168361"/>
                <a:ext cx="4360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=−2.12+0.05∗5−0.03∗10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EB9DCAD4-CF8C-AAA6-70DF-620C2D3E4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58" y="1168361"/>
                <a:ext cx="4360937" cy="553998"/>
              </a:xfrm>
              <a:prstGeom prst="rect">
                <a:avLst/>
              </a:prstGeom>
              <a:blipFill>
                <a:blip r:embed="rId6"/>
                <a:stretch>
                  <a:fillRect l="-839" r="-2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E7AF09E5-646E-33AB-D65E-0966EC65AAB9}"/>
                  </a:ext>
                </a:extLst>
              </p:cNvPr>
              <p:cNvSpPr txBox="1"/>
              <p:nvPr/>
            </p:nvSpPr>
            <p:spPr>
              <a:xfrm>
                <a:off x="7485458" y="1722359"/>
                <a:ext cx="3723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=−2.17 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E7AF09E5-646E-33AB-D65E-0966EC65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58" y="1722359"/>
                <a:ext cx="3723648" cy="276999"/>
              </a:xfrm>
              <a:prstGeom prst="rect">
                <a:avLst/>
              </a:prstGeom>
              <a:blipFill>
                <a:blip r:embed="rId7"/>
                <a:stretch>
                  <a:fillRect l="-1800" r="-982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F5B6277-BB17-77E8-208C-CFD0D12A70A9}"/>
              </a:ext>
            </a:extLst>
          </p:cNvPr>
          <p:cNvSpPr txBox="1"/>
          <p:nvPr/>
        </p:nvSpPr>
        <p:spPr>
          <a:xfrm>
            <a:off x="3371850" y="3778508"/>
            <a:ext cx="50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Hvordan tolker vi dette?</a:t>
            </a:r>
          </a:p>
        </p:txBody>
      </p:sp>
    </p:spTree>
    <p:extLst>
      <p:ext uri="{BB962C8B-B14F-4D97-AF65-F5344CB8AC3E}">
        <p14:creationId xmlns:p14="http://schemas.microsoft.com/office/powerpoint/2010/main" val="10246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DCF35B42-D4E8-1090-FCD3-F7FA6316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5139"/>
            <a:ext cx="10905066" cy="3707720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2EBF755-958C-4D55-A55B-5C270CEAA683}"/>
              </a:ext>
            </a:extLst>
          </p:cNvPr>
          <p:cNvSpPr txBox="1"/>
          <p:nvPr/>
        </p:nvSpPr>
        <p:spPr>
          <a:xfrm>
            <a:off x="744071" y="475129"/>
            <a:ext cx="108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Logistisk regresjon på ulykkestype, fartsgrense og vegbredde</a:t>
            </a:r>
          </a:p>
          <a:p>
            <a:pPr algn="ctr"/>
            <a:r>
              <a:rPr lang="nb-NO" sz="1400" dirty="0"/>
              <a:t>-Ulykker utenom tunnel</a:t>
            </a:r>
          </a:p>
        </p:txBody>
      </p:sp>
    </p:spTree>
    <p:extLst>
      <p:ext uri="{BB962C8B-B14F-4D97-AF65-F5344CB8AC3E}">
        <p14:creationId xmlns:p14="http://schemas.microsoft.com/office/powerpoint/2010/main" val="418732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BF42B7-8BF2-7A4C-73ED-8DEB97CB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6C2EDDFD-972B-2075-2B1A-9CAF3A4884CC}"/>
              </a:ext>
            </a:extLst>
          </p:cNvPr>
          <p:cNvSpPr txBox="1"/>
          <p:nvPr/>
        </p:nvSpPr>
        <p:spPr>
          <a:xfrm>
            <a:off x="744071" y="475129"/>
            <a:ext cx="1080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Logistisk regresjon på ulykkestype, fartsgrense og vegbredde</a:t>
            </a:r>
          </a:p>
          <a:p>
            <a:pPr algn="ctr"/>
            <a:r>
              <a:rPr lang="nb-NO" sz="1400" dirty="0"/>
              <a:t>-Ulykker i tunnel</a:t>
            </a:r>
          </a:p>
        </p:txBody>
      </p:sp>
    </p:spTree>
    <p:extLst>
      <p:ext uri="{BB962C8B-B14F-4D97-AF65-F5344CB8AC3E}">
        <p14:creationId xmlns:p14="http://schemas.microsoft.com/office/powerpoint/2010/main" val="2226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7C16C0-B9C2-B104-54D4-F1C21C3A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 og mulige tiltak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ACE4FD8-F3F7-7235-2FF5-B615E673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−4.2962+0.326∗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=0.0963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𝑂𝑑𝑑𝑠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=0.0695 </m:t>
                        </m:r>
                      </m:e>
                    </m:nary>
                  </m:oMath>
                </a14:m>
                <a:endParaRPr lang="nb-NO" dirty="0"/>
              </a:p>
              <a:p>
                <a:r>
                  <a:rPr lang="nb-NO" dirty="0"/>
                  <a:t>Analysen viser at reduserte fartsgrenser er et mer effektivt tiltak i tunneler enn det er generelt</a:t>
                </a:r>
              </a:p>
              <a:p>
                <a:r>
                  <a:rPr lang="nb-NO" dirty="0"/>
                  <a:t>Fartsgrenser isolert sett er ikke effektivt hvis de ikke overholdes</a:t>
                </a:r>
              </a:p>
              <a:p>
                <a:r>
                  <a:rPr lang="nb-NO" dirty="0"/>
                  <a:t>Vegbredde har en liten men positiv effekt</a:t>
                </a:r>
              </a:p>
              <a:p>
                <a:r>
                  <a:rPr lang="nb-NO" dirty="0"/>
                  <a:t>Lysforhold og faktisk </a:t>
                </a:r>
                <a:r>
                  <a:rPr lang="nb-NO" dirty="0" err="1"/>
                  <a:t>ulykkeshastighet</a:t>
                </a:r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ACE4FD8-F3F7-7235-2FF5-B615E673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2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165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Office-tema</vt:lpstr>
      <vt:lpstr>Trafikkulykker 2013-2016</vt:lpstr>
      <vt:lpstr>Avgrensning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Oppsummering og mulige tiltak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Trafikkulykker 2013-2016</dc:title>
  <dc:creator>Mathias Kjeve</dc:creator>
  <cp:lastModifiedBy>Mathias Kjeve</cp:lastModifiedBy>
  <cp:revision>1</cp:revision>
  <dcterms:created xsi:type="dcterms:W3CDTF">2023-11-15T10:08:41Z</dcterms:created>
  <dcterms:modified xsi:type="dcterms:W3CDTF">2023-11-16T12:23:46Z</dcterms:modified>
</cp:coreProperties>
</file>