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2" r:id="rId5"/>
    <p:sldId id="263" r:id="rId6"/>
    <p:sldId id="259" r:id="rId7"/>
    <p:sldId id="261" r:id="rId8"/>
    <p:sldId id="260"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01049B-BADC-4FFB-BD12-F6A62316FFFB}" type="datetimeFigureOut">
              <a:rPr lang="en-US" smtClean="0"/>
              <a:t>08-Jul-25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F538E-310F-4EE9-AF6C-669F0F0171A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99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1049B-BADC-4FFB-BD12-F6A62316FFFB}" type="datetimeFigureOut">
              <a:rPr lang="en-US" smtClean="0"/>
              <a:t>08-Jul-25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F538E-310F-4EE9-AF6C-669F0F0171A7}" type="slidenum">
              <a:rPr lang="en-US" smtClean="0"/>
              <a:t>‹#›</a:t>
            </a:fld>
            <a:endParaRPr lang="en-US"/>
          </a:p>
        </p:txBody>
      </p:sp>
    </p:spTree>
    <p:extLst>
      <p:ext uri="{BB962C8B-B14F-4D97-AF65-F5344CB8AC3E}">
        <p14:creationId xmlns:p14="http://schemas.microsoft.com/office/powerpoint/2010/main" val="671778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1049B-BADC-4FFB-BD12-F6A62316FFFB}" type="datetimeFigureOut">
              <a:rPr lang="en-US" smtClean="0"/>
              <a:t>08-Jul-25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F538E-310F-4EE9-AF6C-669F0F0171A7}" type="slidenum">
              <a:rPr lang="en-US" smtClean="0"/>
              <a:t>‹#›</a:t>
            </a:fld>
            <a:endParaRPr lang="en-US"/>
          </a:p>
        </p:txBody>
      </p:sp>
    </p:spTree>
    <p:extLst>
      <p:ext uri="{BB962C8B-B14F-4D97-AF65-F5344CB8AC3E}">
        <p14:creationId xmlns:p14="http://schemas.microsoft.com/office/powerpoint/2010/main" val="998680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1049B-BADC-4FFB-BD12-F6A62316FFFB}" type="datetimeFigureOut">
              <a:rPr lang="en-US" smtClean="0"/>
              <a:t>08-Jul-25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F538E-310F-4EE9-AF6C-669F0F0171A7}" type="slidenum">
              <a:rPr lang="en-US" smtClean="0"/>
              <a:t>‹#›</a:t>
            </a:fld>
            <a:endParaRPr lang="en-US"/>
          </a:p>
        </p:txBody>
      </p:sp>
    </p:spTree>
    <p:extLst>
      <p:ext uri="{BB962C8B-B14F-4D97-AF65-F5344CB8AC3E}">
        <p14:creationId xmlns:p14="http://schemas.microsoft.com/office/powerpoint/2010/main" val="2142967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01049B-BADC-4FFB-BD12-F6A62316FFFB}" type="datetimeFigureOut">
              <a:rPr lang="en-US" smtClean="0"/>
              <a:t>08-Jul-25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F538E-310F-4EE9-AF6C-669F0F0171A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485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01049B-BADC-4FFB-BD12-F6A62316FFFB}" type="datetimeFigureOut">
              <a:rPr lang="en-US" smtClean="0"/>
              <a:t>08-Jul-25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F538E-310F-4EE9-AF6C-669F0F0171A7}" type="slidenum">
              <a:rPr lang="en-US" smtClean="0"/>
              <a:t>‹#›</a:t>
            </a:fld>
            <a:endParaRPr lang="en-US"/>
          </a:p>
        </p:txBody>
      </p:sp>
    </p:spTree>
    <p:extLst>
      <p:ext uri="{BB962C8B-B14F-4D97-AF65-F5344CB8AC3E}">
        <p14:creationId xmlns:p14="http://schemas.microsoft.com/office/powerpoint/2010/main" val="2174150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01049B-BADC-4FFB-BD12-F6A62316FFFB}" type="datetimeFigureOut">
              <a:rPr lang="en-US" smtClean="0"/>
              <a:t>08-Jul-25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FF538E-310F-4EE9-AF6C-669F0F0171A7}" type="slidenum">
              <a:rPr lang="en-US" smtClean="0"/>
              <a:t>‹#›</a:t>
            </a:fld>
            <a:endParaRPr lang="en-US"/>
          </a:p>
        </p:txBody>
      </p:sp>
    </p:spTree>
    <p:extLst>
      <p:ext uri="{BB962C8B-B14F-4D97-AF65-F5344CB8AC3E}">
        <p14:creationId xmlns:p14="http://schemas.microsoft.com/office/powerpoint/2010/main" val="2910485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01049B-BADC-4FFB-BD12-F6A62316FFFB}" type="datetimeFigureOut">
              <a:rPr lang="en-US" smtClean="0"/>
              <a:t>08-Jul-25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FF538E-310F-4EE9-AF6C-669F0F0171A7}" type="slidenum">
              <a:rPr lang="en-US" smtClean="0"/>
              <a:t>‹#›</a:t>
            </a:fld>
            <a:endParaRPr lang="en-US"/>
          </a:p>
        </p:txBody>
      </p:sp>
    </p:spTree>
    <p:extLst>
      <p:ext uri="{BB962C8B-B14F-4D97-AF65-F5344CB8AC3E}">
        <p14:creationId xmlns:p14="http://schemas.microsoft.com/office/powerpoint/2010/main" val="3932735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F01049B-BADC-4FFB-BD12-F6A62316FFFB}" type="datetimeFigureOut">
              <a:rPr lang="en-US" smtClean="0"/>
              <a:t>08-Jul-25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1FF538E-310F-4EE9-AF6C-669F0F0171A7}" type="slidenum">
              <a:rPr lang="en-US" smtClean="0"/>
              <a:t>‹#›</a:t>
            </a:fld>
            <a:endParaRPr lang="en-US"/>
          </a:p>
        </p:txBody>
      </p:sp>
    </p:spTree>
    <p:extLst>
      <p:ext uri="{BB962C8B-B14F-4D97-AF65-F5344CB8AC3E}">
        <p14:creationId xmlns:p14="http://schemas.microsoft.com/office/powerpoint/2010/main" val="558302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F01049B-BADC-4FFB-BD12-F6A62316FFFB}" type="datetimeFigureOut">
              <a:rPr lang="en-US" smtClean="0"/>
              <a:t>08-Jul-25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1FF538E-310F-4EE9-AF6C-669F0F0171A7}" type="slidenum">
              <a:rPr lang="en-US" smtClean="0"/>
              <a:t>‹#›</a:t>
            </a:fld>
            <a:endParaRPr lang="en-US"/>
          </a:p>
        </p:txBody>
      </p:sp>
    </p:spTree>
    <p:extLst>
      <p:ext uri="{BB962C8B-B14F-4D97-AF65-F5344CB8AC3E}">
        <p14:creationId xmlns:p14="http://schemas.microsoft.com/office/powerpoint/2010/main" val="3397043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01049B-BADC-4FFB-BD12-F6A62316FFFB}" type="datetimeFigureOut">
              <a:rPr lang="en-US" smtClean="0"/>
              <a:t>08-Jul-25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F538E-310F-4EE9-AF6C-669F0F0171A7}" type="slidenum">
              <a:rPr lang="en-US" smtClean="0"/>
              <a:t>‹#›</a:t>
            </a:fld>
            <a:endParaRPr lang="en-US"/>
          </a:p>
        </p:txBody>
      </p:sp>
    </p:spTree>
    <p:extLst>
      <p:ext uri="{BB962C8B-B14F-4D97-AF65-F5344CB8AC3E}">
        <p14:creationId xmlns:p14="http://schemas.microsoft.com/office/powerpoint/2010/main" val="3374729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F01049B-BADC-4FFB-BD12-F6A62316FFFB}" type="datetimeFigureOut">
              <a:rPr lang="en-US" smtClean="0"/>
              <a:t>08-Jul-25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1FF538E-310F-4EE9-AF6C-669F0F0171A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7638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5E1E6-D984-4D81-87A6-ECE0924970E1}"/>
              </a:ext>
            </a:extLst>
          </p:cNvPr>
          <p:cNvSpPr>
            <a:spLocks noGrp="1"/>
          </p:cNvSpPr>
          <p:nvPr>
            <p:ph type="ctrTitle"/>
          </p:nvPr>
        </p:nvSpPr>
        <p:spPr/>
        <p:txBody>
          <a:bodyPr/>
          <a:lstStyle/>
          <a:p>
            <a:r>
              <a:rPr lang="en-US" dirty="0"/>
              <a:t>Principal component analysis</a:t>
            </a:r>
          </a:p>
        </p:txBody>
      </p:sp>
      <p:sp>
        <p:nvSpPr>
          <p:cNvPr id="3" name="Subtitle 2">
            <a:extLst>
              <a:ext uri="{FF2B5EF4-FFF2-40B4-BE49-F238E27FC236}">
                <a16:creationId xmlns:a16="http://schemas.microsoft.com/office/drawing/2014/main" id="{76618C48-40E9-4C91-B764-4D68FB27D4F9}"/>
              </a:ext>
            </a:extLst>
          </p:cNvPr>
          <p:cNvSpPr>
            <a:spLocks noGrp="1"/>
          </p:cNvSpPr>
          <p:nvPr>
            <p:ph type="subTitle" idx="1"/>
          </p:nvPr>
        </p:nvSpPr>
        <p:spPr/>
        <p:txBody>
          <a:bodyPr/>
          <a:lstStyle/>
          <a:p>
            <a:r>
              <a:rPr lang="en-US" dirty="0"/>
              <a:t>GATE Institute</a:t>
            </a:r>
          </a:p>
          <a:p>
            <a:r>
              <a:rPr lang="en-US" dirty="0"/>
              <a:t>July 2025</a:t>
            </a:r>
          </a:p>
        </p:txBody>
      </p:sp>
      <p:pic>
        <p:nvPicPr>
          <p:cNvPr id="4" name="Picture 3">
            <a:extLst>
              <a:ext uri="{FF2B5EF4-FFF2-40B4-BE49-F238E27FC236}">
                <a16:creationId xmlns:a16="http://schemas.microsoft.com/office/drawing/2014/main" id="{49FF74FE-C068-5786-8B77-EE77356B210F}"/>
              </a:ext>
            </a:extLst>
          </p:cNvPr>
          <p:cNvPicPr>
            <a:picLocks noChangeAspect="1"/>
          </p:cNvPicPr>
          <p:nvPr/>
        </p:nvPicPr>
        <p:blipFill>
          <a:blip r:embed="rId2"/>
          <a:stretch>
            <a:fillRect/>
          </a:stretch>
        </p:blipFill>
        <p:spPr>
          <a:xfrm>
            <a:off x="0" y="0"/>
            <a:ext cx="2331922" cy="1463167"/>
          </a:xfrm>
          <a:prstGeom prst="rect">
            <a:avLst/>
          </a:prstGeom>
        </p:spPr>
      </p:pic>
    </p:spTree>
    <p:extLst>
      <p:ext uri="{BB962C8B-B14F-4D97-AF65-F5344CB8AC3E}">
        <p14:creationId xmlns:p14="http://schemas.microsoft.com/office/powerpoint/2010/main" val="2859703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5EB97-8C3F-4023-B348-DAB7DEC27FBA}"/>
              </a:ext>
            </a:extLst>
          </p:cNvPr>
          <p:cNvSpPr>
            <a:spLocks noGrp="1"/>
          </p:cNvSpPr>
          <p:nvPr>
            <p:ph type="title" idx="4294967295"/>
          </p:nvPr>
        </p:nvSpPr>
        <p:spPr>
          <a:xfrm>
            <a:off x="3095134" y="10469"/>
            <a:ext cx="10058400" cy="1449387"/>
          </a:xfrm>
        </p:spPr>
        <p:txBody>
          <a:bodyPr/>
          <a:lstStyle/>
          <a:p>
            <a:r>
              <a:rPr lang="en-US" dirty="0"/>
              <a:t>Example: EEG data</a:t>
            </a:r>
          </a:p>
        </p:txBody>
      </p:sp>
      <p:pic>
        <p:nvPicPr>
          <p:cNvPr id="5" name="Content Placeholder 4">
            <a:extLst>
              <a:ext uri="{FF2B5EF4-FFF2-40B4-BE49-F238E27FC236}">
                <a16:creationId xmlns:a16="http://schemas.microsoft.com/office/drawing/2014/main" id="{1793C497-4C6C-4C78-BFB6-B1A14F025A3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199286" y="2059745"/>
            <a:ext cx="5145087" cy="2743200"/>
          </a:xfrm>
        </p:spPr>
      </p:pic>
      <p:sp>
        <p:nvSpPr>
          <p:cNvPr id="6" name="TextBox 5">
            <a:extLst>
              <a:ext uri="{FF2B5EF4-FFF2-40B4-BE49-F238E27FC236}">
                <a16:creationId xmlns:a16="http://schemas.microsoft.com/office/drawing/2014/main" id="{2FA8363F-B43B-4EDA-B48A-0082AB5B3601}"/>
              </a:ext>
            </a:extLst>
          </p:cNvPr>
          <p:cNvSpPr txBox="1"/>
          <p:nvPr/>
        </p:nvSpPr>
        <p:spPr>
          <a:xfrm>
            <a:off x="5493091" y="4802945"/>
            <a:ext cx="5851282" cy="230832"/>
          </a:xfrm>
          <a:prstGeom prst="rect">
            <a:avLst/>
          </a:prstGeom>
          <a:noFill/>
        </p:spPr>
        <p:txBody>
          <a:bodyPr wrap="none" rtlCol="0">
            <a:spAutoFit/>
          </a:bodyPr>
          <a:lstStyle/>
          <a:p>
            <a:r>
              <a:rPr lang="en-US" sz="900" dirty="0"/>
              <a:t>Reference: Towards a home-use BCI: fast asynchronous control and robust non-control state detection, Sebastian Nagel</a:t>
            </a:r>
          </a:p>
        </p:txBody>
      </p:sp>
      <p:sp>
        <p:nvSpPr>
          <p:cNvPr id="7" name="TextBox 6">
            <a:extLst>
              <a:ext uri="{FF2B5EF4-FFF2-40B4-BE49-F238E27FC236}">
                <a16:creationId xmlns:a16="http://schemas.microsoft.com/office/drawing/2014/main" id="{ACD8722A-A3A3-4037-8656-D4009AA78282}"/>
              </a:ext>
            </a:extLst>
          </p:cNvPr>
          <p:cNvSpPr txBox="1"/>
          <p:nvPr/>
        </p:nvSpPr>
        <p:spPr>
          <a:xfrm>
            <a:off x="847627" y="2171455"/>
            <a:ext cx="391309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Depending on the EEG cap used, a region of the brain may be examined with a varying number of electrodes.</a:t>
            </a:r>
          </a:p>
          <a:p>
            <a:pPr marL="285750" indent="-285750">
              <a:buFont typeface="Arial" panose="020B0604020202020204" pitchFamily="34" charset="0"/>
              <a:buChar char="•"/>
            </a:pPr>
            <a:r>
              <a:rPr lang="en-US" dirty="0"/>
              <a:t>How to compare data from different sensors?</a:t>
            </a:r>
          </a:p>
          <a:p>
            <a:pPr marL="285750" indent="-285750">
              <a:buFont typeface="Arial" panose="020B0604020202020204" pitchFamily="34" charset="0"/>
              <a:buChar char="•"/>
            </a:pPr>
            <a:r>
              <a:rPr lang="en-US" dirty="0"/>
              <a:t>PCA is used to standardize the dimensionality of the data, so that it can be analyzed an summarized, regardless of the sensor used.</a:t>
            </a:r>
          </a:p>
        </p:txBody>
      </p:sp>
      <p:pic>
        <p:nvPicPr>
          <p:cNvPr id="3" name="Picture 2">
            <a:extLst>
              <a:ext uri="{FF2B5EF4-FFF2-40B4-BE49-F238E27FC236}">
                <a16:creationId xmlns:a16="http://schemas.microsoft.com/office/drawing/2014/main" id="{E0628E99-A262-E6CA-A14F-CD37E8B2E731}"/>
              </a:ext>
            </a:extLst>
          </p:cNvPr>
          <p:cNvPicPr>
            <a:picLocks noChangeAspect="1"/>
          </p:cNvPicPr>
          <p:nvPr/>
        </p:nvPicPr>
        <p:blipFill>
          <a:blip r:embed="rId3"/>
          <a:stretch>
            <a:fillRect/>
          </a:stretch>
        </p:blipFill>
        <p:spPr>
          <a:xfrm>
            <a:off x="0" y="0"/>
            <a:ext cx="2331922" cy="1463167"/>
          </a:xfrm>
          <a:prstGeom prst="rect">
            <a:avLst/>
          </a:prstGeom>
        </p:spPr>
      </p:pic>
    </p:spTree>
    <p:extLst>
      <p:ext uri="{BB962C8B-B14F-4D97-AF65-F5344CB8AC3E}">
        <p14:creationId xmlns:p14="http://schemas.microsoft.com/office/powerpoint/2010/main" val="3307799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DE0A19-CEFF-C2B7-D144-D1EE23075316}"/>
              </a:ext>
            </a:extLst>
          </p:cNvPr>
          <p:cNvSpPr txBox="1"/>
          <p:nvPr/>
        </p:nvSpPr>
        <p:spPr>
          <a:xfrm>
            <a:off x="549504" y="2458694"/>
            <a:ext cx="11092992" cy="2308324"/>
          </a:xfrm>
          <a:prstGeom prst="rect">
            <a:avLst/>
          </a:prstGeom>
          <a:noFill/>
        </p:spPr>
        <p:txBody>
          <a:bodyPr wrap="square">
            <a:spAutoFit/>
          </a:bodyPr>
          <a:lstStyle/>
          <a:p>
            <a:r>
              <a:rPr lang="en-US" sz="2400" dirty="0"/>
              <a:t>Why perform PCA?</a:t>
            </a:r>
          </a:p>
          <a:p>
            <a:endParaRPr lang="en-US" sz="2400" dirty="0"/>
          </a:p>
          <a:p>
            <a:pPr marL="285750" indent="-285750">
              <a:buFont typeface="Arial" panose="020B0604020202020204" pitchFamily="34" charset="0"/>
              <a:buChar char="•"/>
            </a:pPr>
            <a:r>
              <a:rPr lang="en-US" sz="2400" dirty="0"/>
              <a:t>    It is used to find interrelations between variables in the data.</a:t>
            </a:r>
          </a:p>
          <a:p>
            <a:pPr marL="285750" indent="-285750">
              <a:buFont typeface="Arial" panose="020B0604020202020204" pitchFamily="34" charset="0"/>
              <a:buChar char="•"/>
            </a:pPr>
            <a:r>
              <a:rPr lang="en-US" sz="2400" dirty="0"/>
              <a:t>    It is used to interpret and visualize data.</a:t>
            </a:r>
          </a:p>
          <a:p>
            <a:pPr marL="285750" indent="-285750">
              <a:buFont typeface="Arial" panose="020B0604020202020204" pitchFamily="34" charset="0"/>
              <a:buChar char="•"/>
            </a:pPr>
            <a:r>
              <a:rPr lang="en-US" sz="2400" dirty="0"/>
              <a:t>    The number of variables is decreasing which makes further analysis simpler.</a:t>
            </a:r>
          </a:p>
          <a:p>
            <a:pPr marL="285750" indent="-285750">
              <a:buFont typeface="Arial" panose="020B0604020202020204" pitchFamily="34" charset="0"/>
              <a:buChar char="•"/>
            </a:pPr>
            <a:r>
              <a:rPr lang="en-US" sz="2400" dirty="0"/>
              <a:t>    It’s often used to visualize genetic distance and relatedness between populations.</a:t>
            </a:r>
            <a:endParaRPr lang="bg-BG" sz="2400" dirty="0"/>
          </a:p>
        </p:txBody>
      </p:sp>
      <p:sp>
        <p:nvSpPr>
          <p:cNvPr id="4" name="Title 1">
            <a:extLst>
              <a:ext uri="{FF2B5EF4-FFF2-40B4-BE49-F238E27FC236}">
                <a16:creationId xmlns:a16="http://schemas.microsoft.com/office/drawing/2014/main" id="{A9DF94F0-1B8F-FCA5-560B-33A9835AE130}"/>
              </a:ext>
            </a:extLst>
          </p:cNvPr>
          <p:cNvSpPr txBox="1">
            <a:spLocks/>
          </p:cNvSpPr>
          <p:nvPr/>
        </p:nvSpPr>
        <p:spPr>
          <a:xfrm>
            <a:off x="1066800" y="0"/>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a:t>Summary</a:t>
            </a:r>
          </a:p>
        </p:txBody>
      </p:sp>
      <p:pic>
        <p:nvPicPr>
          <p:cNvPr id="5" name="Picture 4">
            <a:extLst>
              <a:ext uri="{FF2B5EF4-FFF2-40B4-BE49-F238E27FC236}">
                <a16:creationId xmlns:a16="http://schemas.microsoft.com/office/drawing/2014/main" id="{46935B5E-9CD5-89F1-3452-AE84CEC498EA}"/>
              </a:ext>
            </a:extLst>
          </p:cNvPr>
          <p:cNvPicPr>
            <a:picLocks noChangeAspect="1"/>
          </p:cNvPicPr>
          <p:nvPr/>
        </p:nvPicPr>
        <p:blipFill>
          <a:blip r:embed="rId2"/>
          <a:stretch>
            <a:fillRect/>
          </a:stretch>
        </p:blipFill>
        <p:spPr>
          <a:xfrm>
            <a:off x="0" y="0"/>
            <a:ext cx="2331922" cy="1463167"/>
          </a:xfrm>
          <a:prstGeom prst="rect">
            <a:avLst/>
          </a:prstGeom>
        </p:spPr>
      </p:pic>
    </p:spTree>
    <p:extLst>
      <p:ext uri="{BB962C8B-B14F-4D97-AF65-F5344CB8AC3E}">
        <p14:creationId xmlns:p14="http://schemas.microsoft.com/office/powerpoint/2010/main" val="2981404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826E-342C-41DF-A046-D052017EDA49}"/>
              </a:ext>
            </a:extLst>
          </p:cNvPr>
          <p:cNvSpPr>
            <a:spLocks noGrp="1"/>
          </p:cNvSpPr>
          <p:nvPr>
            <p:ph type="title"/>
          </p:nvPr>
        </p:nvSpPr>
        <p:spPr/>
        <p:txBody>
          <a:bodyPr/>
          <a:lstStyle/>
          <a:p>
            <a:pPr algn="ctr"/>
            <a:r>
              <a:rPr lang="en-US" dirty="0"/>
              <a:t>Overview</a:t>
            </a:r>
          </a:p>
        </p:txBody>
      </p:sp>
      <p:sp>
        <p:nvSpPr>
          <p:cNvPr id="3" name="Content Placeholder 2">
            <a:extLst>
              <a:ext uri="{FF2B5EF4-FFF2-40B4-BE49-F238E27FC236}">
                <a16:creationId xmlns:a16="http://schemas.microsoft.com/office/drawing/2014/main" id="{BB6C0060-32D8-4E55-BF08-FFCFB6AD08F9}"/>
              </a:ext>
            </a:extLst>
          </p:cNvPr>
          <p:cNvSpPr>
            <a:spLocks noGrp="1"/>
          </p:cNvSpPr>
          <p:nvPr>
            <p:ph idx="1"/>
          </p:nvPr>
        </p:nvSpPr>
        <p:spPr>
          <a:xfrm>
            <a:off x="4104431" y="2548037"/>
            <a:ext cx="10058400" cy="4023360"/>
          </a:xfrm>
        </p:spPr>
        <p:txBody>
          <a:bodyPr>
            <a:normAutofit/>
          </a:bodyPr>
          <a:lstStyle/>
          <a:p>
            <a:pPr marL="457200" indent="-457200">
              <a:buFont typeface="+mj-lt"/>
              <a:buAutoNum type="arabicPeriod"/>
            </a:pPr>
            <a:r>
              <a:rPr lang="en-US" sz="3600" dirty="0"/>
              <a:t>What is PCA?</a:t>
            </a:r>
          </a:p>
          <a:p>
            <a:pPr marL="457200" indent="-457200">
              <a:buFont typeface="+mj-lt"/>
              <a:buAutoNum type="arabicPeriod"/>
            </a:pPr>
            <a:r>
              <a:rPr lang="en-US" sz="3600" dirty="0"/>
              <a:t>Why do we use it?</a:t>
            </a:r>
          </a:p>
          <a:p>
            <a:pPr marL="457200" indent="-457200">
              <a:buFont typeface="+mj-lt"/>
              <a:buAutoNum type="arabicPeriod"/>
            </a:pPr>
            <a:r>
              <a:rPr lang="en-US" sz="3600" dirty="0"/>
              <a:t>How to do it?</a:t>
            </a:r>
          </a:p>
          <a:p>
            <a:pPr marL="457200" indent="-457200">
              <a:buFont typeface="+mj-lt"/>
              <a:buAutoNum type="arabicPeriod"/>
            </a:pPr>
            <a:r>
              <a:rPr lang="en-US" sz="3600" dirty="0"/>
              <a:t>Applications;</a:t>
            </a:r>
          </a:p>
          <a:p>
            <a:pPr marL="457200" indent="-457200">
              <a:buFont typeface="+mj-lt"/>
              <a:buAutoNum type="arabicPeriod"/>
            </a:pPr>
            <a:r>
              <a:rPr lang="en-US" sz="3600" dirty="0"/>
              <a:t>Example.</a:t>
            </a:r>
          </a:p>
        </p:txBody>
      </p:sp>
      <p:pic>
        <p:nvPicPr>
          <p:cNvPr id="4" name="Picture 3">
            <a:extLst>
              <a:ext uri="{FF2B5EF4-FFF2-40B4-BE49-F238E27FC236}">
                <a16:creationId xmlns:a16="http://schemas.microsoft.com/office/drawing/2014/main" id="{F125784F-B969-F7AD-9A51-7BE2802DBA2A}"/>
              </a:ext>
            </a:extLst>
          </p:cNvPr>
          <p:cNvPicPr>
            <a:picLocks noChangeAspect="1"/>
          </p:cNvPicPr>
          <p:nvPr/>
        </p:nvPicPr>
        <p:blipFill>
          <a:blip r:embed="rId2"/>
          <a:stretch>
            <a:fillRect/>
          </a:stretch>
        </p:blipFill>
        <p:spPr>
          <a:xfrm>
            <a:off x="0" y="0"/>
            <a:ext cx="2331922" cy="1463167"/>
          </a:xfrm>
          <a:prstGeom prst="rect">
            <a:avLst/>
          </a:prstGeom>
        </p:spPr>
      </p:pic>
    </p:spTree>
    <p:extLst>
      <p:ext uri="{BB962C8B-B14F-4D97-AF65-F5344CB8AC3E}">
        <p14:creationId xmlns:p14="http://schemas.microsoft.com/office/powerpoint/2010/main" val="117586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B79D-3E66-4376-A3C2-21AEFB17C186}"/>
              </a:ext>
            </a:extLst>
          </p:cNvPr>
          <p:cNvSpPr>
            <a:spLocks noGrp="1"/>
          </p:cNvSpPr>
          <p:nvPr>
            <p:ph type="title"/>
          </p:nvPr>
        </p:nvSpPr>
        <p:spPr/>
        <p:txBody>
          <a:bodyPr/>
          <a:lstStyle/>
          <a:p>
            <a:pPr algn="ctr"/>
            <a:r>
              <a:rPr lang="en-US" dirty="0"/>
              <a:t>What is PCA?</a:t>
            </a:r>
          </a:p>
        </p:txBody>
      </p:sp>
      <p:sp>
        <p:nvSpPr>
          <p:cNvPr id="3" name="Content Placeholder 2">
            <a:extLst>
              <a:ext uri="{FF2B5EF4-FFF2-40B4-BE49-F238E27FC236}">
                <a16:creationId xmlns:a16="http://schemas.microsoft.com/office/drawing/2014/main" id="{FF689F10-BA5B-4987-9815-35B85ABB8228}"/>
              </a:ext>
            </a:extLst>
          </p:cNvPr>
          <p:cNvSpPr>
            <a:spLocks noGrp="1"/>
          </p:cNvSpPr>
          <p:nvPr>
            <p:ph idx="1"/>
          </p:nvPr>
        </p:nvSpPr>
        <p:spPr/>
        <p:txBody>
          <a:bodyPr>
            <a:normAutofit/>
          </a:bodyPr>
          <a:lstStyle/>
          <a:p>
            <a:r>
              <a:rPr lang="en-GB" dirty="0"/>
              <a:t>Given a table of two or more variables, </a:t>
            </a:r>
            <a:r>
              <a:rPr lang="en-GB" b="1" i="1" dirty="0"/>
              <a:t>PCA</a:t>
            </a:r>
            <a:r>
              <a:rPr lang="en-GB" dirty="0"/>
              <a:t> generates a new table with the same number of variables, called the principal components.</a:t>
            </a:r>
          </a:p>
          <a:p>
            <a:r>
              <a:rPr lang="en-GB" dirty="0"/>
              <a:t>Each principal component is a linear transformation of the entire original data set. </a:t>
            </a:r>
          </a:p>
          <a:p>
            <a:r>
              <a:rPr lang="en-GB" dirty="0"/>
              <a:t>The coefficients of the principal components are calculated so that the first principal component contains the maximum variance (which we may tentatively think of as the "maximum information"). </a:t>
            </a:r>
          </a:p>
          <a:p>
            <a:r>
              <a:rPr lang="en-GB" dirty="0"/>
              <a:t>The second principal component is calculated to have the second most variance and, importantly, is uncorrelated (linearly) with the first principal component. </a:t>
            </a:r>
          </a:p>
          <a:p>
            <a:r>
              <a:rPr lang="en-GB" dirty="0"/>
              <a:t>Further principal components, if there are any, exhibit decreasing variance and are uncorrelated with all other principal components.</a:t>
            </a:r>
            <a:endParaRPr lang="en-US" dirty="0"/>
          </a:p>
          <a:p>
            <a:endParaRPr lang="en-US" dirty="0"/>
          </a:p>
        </p:txBody>
      </p:sp>
      <p:pic>
        <p:nvPicPr>
          <p:cNvPr id="4" name="Picture 3">
            <a:extLst>
              <a:ext uri="{FF2B5EF4-FFF2-40B4-BE49-F238E27FC236}">
                <a16:creationId xmlns:a16="http://schemas.microsoft.com/office/drawing/2014/main" id="{E582E3E4-8C7F-E08B-32C2-D493FEFB8165}"/>
              </a:ext>
            </a:extLst>
          </p:cNvPr>
          <p:cNvPicPr>
            <a:picLocks noChangeAspect="1"/>
          </p:cNvPicPr>
          <p:nvPr/>
        </p:nvPicPr>
        <p:blipFill>
          <a:blip r:embed="rId2"/>
          <a:stretch>
            <a:fillRect/>
          </a:stretch>
        </p:blipFill>
        <p:spPr>
          <a:xfrm>
            <a:off x="0" y="0"/>
            <a:ext cx="2331922" cy="1463167"/>
          </a:xfrm>
          <a:prstGeom prst="rect">
            <a:avLst/>
          </a:prstGeom>
        </p:spPr>
      </p:pic>
    </p:spTree>
    <p:extLst>
      <p:ext uri="{BB962C8B-B14F-4D97-AF65-F5344CB8AC3E}">
        <p14:creationId xmlns:p14="http://schemas.microsoft.com/office/powerpoint/2010/main" val="329705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1D49-7AE9-4DF4-9680-E3A282B10BD9}"/>
              </a:ext>
            </a:extLst>
          </p:cNvPr>
          <p:cNvSpPr>
            <a:spLocks noGrp="1"/>
          </p:cNvSpPr>
          <p:nvPr>
            <p:ph type="title"/>
          </p:nvPr>
        </p:nvSpPr>
        <p:spPr/>
        <p:txBody>
          <a:bodyPr/>
          <a:lstStyle/>
          <a:p>
            <a:pPr algn="ctr"/>
            <a:r>
              <a:rPr lang="en-US" dirty="0"/>
              <a:t>Why do we use it?</a:t>
            </a:r>
          </a:p>
        </p:txBody>
      </p:sp>
      <p:sp>
        <p:nvSpPr>
          <p:cNvPr id="3" name="Content Placeholder 2">
            <a:extLst>
              <a:ext uri="{FF2B5EF4-FFF2-40B4-BE49-F238E27FC236}">
                <a16:creationId xmlns:a16="http://schemas.microsoft.com/office/drawing/2014/main" id="{EED48CDE-DC5F-4527-80AE-9F9397CBB490}"/>
              </a:ext>
            </a:extLst>
          </p:cNvPr>
          <p:cNvSpPr>
            <a:spLocks noGrp="1"/>
          </p:cNvSpPr>
          <p:nvPr>
            <p:ph idx="1"/>
          </p:nvPr>
        </p:nvSpPr>
        <p:spPr>
          <a:xfrm>
            <a:off x="1097280" y="2317074"/>
            <a:ext cx="10058400" cy="4023360"/>
          </a:xfrm>
        </p:spPr>
        <p:txBody>
          <a:bodyPr/>
          <a:lstStyle/>
          <a:p>
            <a:r>
              <a:rPr lang="en-US" dirty="0"/>
              <a:t>Principal components analysis (PCA) is a technique that can be used to simplify a dataset. </a:t>
            </a:r>
          </a:p>
          <a:p>
            <a:endParaRPr lang="en-US" dirty="0"/>
          </a:p>
          <a:p>
            <a:pPr algn="just"/>
            <a:r>
              <a:rPr lang="en-US" dirty="0"/>
              <a:t>It is a linear transformation that chooses a new coordinate system for the data set such that greatest variance by any projection of the data set comes to lie on the first axis (then called the first principal component), the second greatest variance on the second axis, and so on. </a:t>
            </a:r>
          </a:p>
          <a:p>
            <a:pPr algn="just"/>
            <a:endParaRPr lang="en-US" dirty="0"/>
          </a:p>
          <a:p>
            <a:r>
              <a:rPr lang="en-US" dirty="0"/>
              <a:t>PCA can be used for reducing dimensionality by eliminating the later principal components.</a:t>
            </a:r>
          </a:p>
        </p:txBody>
      </p:sp>
      <p:pic>
        <p:nvPicPr>
          <p:cNvPr id="4" name="Picture 3">
            <a:extLst>
              <a:ext uri="{FF2B5EF4-FFF2-40B4-BE49-F238E27FC236}">
                <a16:creationId xmlns:a16="http://schemas.microsoft.com/office/drawing/2014/main" id="{408369EE-FD02-2AEE-7112-9C164E3CB0F6}"/>
              </a:ext>
            </a:extLst>
          </p:cNvPr>
          <p:cNvPicPr>
            <a:picLocks noChangeAspect="1"/>
          </p:cNvPicPr>
          <p:nvPr/>
        </p:nvPicPr>
        <p:blipFill>
          <a:blip r:embed="rId2"/>
          <a:stretch>
            <a:fillRect/>
          </a:stretch>
        </p:blipFill>
        <p:spPr>
          <a:xfrm>
            <a:off x="0" y="0"/>
            <a:ext cx="2331922" cy="1463167"/>
          </a:xfrm>
          <a:prstGeom prst="rect">
            <a:avLst/>
          </a:prstGeom>
        </p:spPr>
      </p:pic>
    </p:spTree>
    <p:extLst>
      <p:ext uri="{BB962C8B-B14F-4D97-AF65-F5344CB8AC3E}">
        <p14:creationId xmlns:p14="http://schemas.microsoft.com/office/powerpoint/2010/main" val="1150185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CF6B-660B-4DA0-A010-E8B60F88BDEF}"/>
              </a:ext>
            </a:extLst>
          </p:cNvPr>
          <p:cNvSpPr>
            <a:spLocks noGrp="1"/>
          </p:cNvSpPr>
          <p:nvPr>
            <p:ph type="title"/>
          </p:nvPr>
        </p:nvSpPr>
        <p:spPr/>
        <p:txBody>
          <a:bodyPr/>
          <a:lstStyle/>
          <a:p>
            <a:pPr algn="ctr"/>
            <a:r>
              <a:rPr lang="en-US" dirty="0"/>
              <a:t>How to do it?</a:t>
            </a:r>
          </a:p>
        </p:txBody>
      </p:sp>
      <p:sp>
        <p:nvSpPr>
          <p:cNvPr id="3" name="Content Placeholder 2">
            <a:extLst>
              <a:ext uri="{FF2B5EF4-FFF2-40B4-BE49-F238E27FC236}">
                <a16:creationId xmlns:a16="http://schemas.microsoft.com/office/drawing/2014/main" id="{1D08B8CB-FA34-4B8B-85F1-0426A22B15FC}"/>
              </a:ext>
            </a:extLst>
          </p:cNvPr>
          <p:cNvSpPr>
            <a:spLocks noGrp="1"/>
          </p:cNvSpPr>
          <p:nvPr>
            <p:ph idx="1"/>
          </p:nvPr>
        </p:nvSpPr>
        <p:spPr/>
        <p:txBody>
          <a:bodyPr/>
          <a:lstStyle/>
          <a:p>
            <a:pPr marL="457200" indent="-457200">
              <a:buFont typeface="+mj-lt"/>
              <a:buAutoNum type="arabicPeriod"/>
            </a:pPr>
            <a:r>
              <a:rPr lang="en-US" dirty="0"/>
              <a:t>Standardize data;</a:t>
            </a:r>
          </a:p>
          <a:p>
            <a:pPr marL="457200" indent="-457200">
              <a:buFont typeface="+mj-lt"/>
              <a:buAutoNum type="arabicPeriod"/>
            </a:pPr>
            <a:r>
              <a:rPr lang="en-US" dirty="0"/>
              <a:t>Form the covariance matrix of the data;</a:t>
            </a:r>
          </a:p>
          <a:p>
            <a:pPr marL="457200" indent="-457200">
              <a:buFont typeface="+mj-lt"/>
              <a:buAutoNum type="arabicPeriod"/>
            </a:pPr>
            <a:r>
              <a:rPr lang="en-US" dirty="0"/>
              <a:t>Find its eigenvalues and eigenvectors;</a:t>
            </a:r>
          </a:p>
          <a:p>
            <a:pPr marL="457200" indent="-457200">
              <a:buFont typeface="+mj-lt"/>
              <a:buAutoNum type="arabicPeriod"/>
            </a:pPr>
            <a:r>
              <a:rPr lang="en-US" dirty="0"/>
              <a:t>By finding the eigenvalues and eigenvectors of the covariance matrix, we find that the eigenvectors with the largest eigenvalues correspond to the dimensions that have the strongest correlation in the dataset;</a:t>
            </a:r>
          </a:p>
          <a:p>
            <a:pPr marL="457200" indent="-457200">
              <a:buFont typeface="+mj-lt"/>
              <a:buAutoNum type="arabicPeriod"/>
            </a:pPr>
            <a:r>
              <a:rPr lang="en-US" dirty="0"/>
              <a:t>Form the feature vector;</a:t>
            </a:r>
          </a:p>
          <a:p>
            <a:pPr marL="457200" indent="-457200">
              <a:buFont typeface="+mj-lt"/>
              <a:buAutoNum type="arabicPeriod"/>
            </a:pPr>
            <a:r>
              <a:rPr lang="en-US" dirty="0"/>
              <a:t>Plot the data in the pc-space.</a:t>
            </a:r>
          </a:p>
        </p:txBody>
      </p:sp>
      <p:pic>
        <p:nvPicPr>
          <p:cNvPr id="4" name="Picture 3">
            <a:extLst>
              <a:ext uri="{FF2B5EF4-FFF2-40B4-BE49-F238E27FC236}">
                <a16:creationId xmlns:a16="http://schemas.microsoft.com/office/drawing/2014/main" id="{43E3A168-F429-672F-17D4-F56753D64B00}"/>
              </a:ext>
            </a:extLst>
          </p:cNvPr>
          <p:cNvPicPr>
            <a:picLocks noChangeAspect="1"/>
          </p:cNvPicPr>
          <p:nvPr/>
        </p:nvPicPr>
        <p:blipFill>
          <a:blip r:embed="rId2"/>
          <a:stretch>
            <a:fillRect/>
          </a:stretch>
        </p:blipFill>
        <p:spPr>
          <a:xfrm>
            <a:off x="0" y="0"/>
            <a:ext cx="2331922" cy="1463167"/>
          </a:xfrm>
          <a:prstGeom prst="rect">
            <a:avLst/>
          </a:prstGeom>
        </p:spPr>
      </p:pic>
    </p:spTree>
    <p:extLst>
      <p:ext uri="{BB962C8B-B14F-4D97-AF65-F5344CB8AC3E}">
        <p14:creationId xmlns:p14="http://schemas.microsoft.com/office/powerpoint/2010/main" val="4187563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EEEF-654E-4B33-A750-F4D7D2B58AC0}"/>
              </a:ext>
            </a:extLst>
          </p:cNvPr>
          <p:cNvSpPr>
            <a:spLocks noGrp="1"/>
          </p:cNvSpPr>
          <p:nvPr>
            <p:ph type="title"/>
          </p:nvPr>
        </p:nvSpPr>
        <p:spPr/>
        <p:txBody>
          <a:bodyPr/>
          <a:lstStyle/>
          <a:p>
            <a:pPr algn="ctr"/>
            <a:r>
              <a:rPr lang="en-US" dirty="0"/>
              <a:t>Variance and Covariance</a:t>
            </a:r>
          </a:p>
        </p:txBody>
      </p:sp>
      <p:sp>
        <p:nvSpPr>
          <p:cNvPr id="3" name="Content Placeholder 2">
            <a:extLst>
              <a:ext uri="{FF2B5EF4-FFF2-40B4-BE49-F238E27FC236}">
                <a16:creationId xmlns:a16="http://schemas.microsoft.com/office/drawing/2014/main" id="{DF122695-1B07-434F-B660-E06113A8C06D}"/>
              </a:ext>
            </a:extLst>
          </p:cNvPr>
          <p:cNvSpPr>
            <a:spLocks noGrp="1"/>
          </p:cNvSpPr>
          <p:nvPr>
            <p:ph idx="1"/>
          </p:nvPr>
        </p:nvSpPr>
        <p:spPr>
          <a:xfrm>
            <a:off x="1165961" y="2401915"/>
            <a:ext cx="10058400" cy="4023360"/>
          </a:xfrm>
        </p:spPr>
        <p:txBody>
          <a:bodyPr>
            <a:normAutofit/>
          </a:bodyPr>
          <a:lstStyle/>
          <a:p>
            <a:r>
              <a:rPr lang="en-US" dirty="0"/>
              <a:t>Variance and Covariance are a measure of the “spread” of a set of points around their center of mass (mean).</a:t>
            </a:r>
          </a:p>
          <a:p>
            <a:r>
              <a:rPr lang="en-US" dirty="0"/>
              <a:t> Variance – measure of the deviation from the mean for points in one dimension e.g. heights </a:t>
            </a:r>
          </a:p>
          <a:p>
            <a:r>
              <a:rPr lang="en-US" dirty="0"/>
              <a:t> Covariance as a measure of how much each of the dimensions vary from the mean with respect to each other </a:t>
            </a:r>
          </a:p>
          <a:p>
            <a:r>
              <a:rPr lang="en-US" dirty="0"/>
              <a:t> Covariance is measured between 2 dimensions to see if there is a relationship between the 2 dimensions e.g. number of hours studied &amp; marks obtained. </a:t>
            </a:r>
          </a:p>
          <a:p>
            <a:r>
              <a:rPr lang="en-US" dirty="0"/>
              <a:t>The covariance between one dimension and itself is the variance.</a:t>
            </a:r>
          </a:p>
        </p:txBody>
      </p:sp>
      <p:pic>
        <p:nvPicPr>
          <p:cNvPr id="4" name="Picture 3">
            <a:extLst>
              <a:ext uri="{FF2B5EF4-FFF2-40B4-BE49-F238E27FC236}">
                <a16:creationId xmlns:a16="http://schemas.microsoft.com/office/drawing/2014/main" id="{4ABC4CD8-DED1-6D78-446D-5B28E910A0BB}"/>
              </a:ext>
            </a:extLst>
          </p:cNvPr>
          <p:cNvPicPr>
            <a:picLocks noChangeAspect="1"/>
          </p:cNvPicPr>
          <p:nvPr/>
        </p:nvPicPr>
        <p:blipFill>
          <a:blip r:embed="rId2"/>
          <a:stretch>
            <a:fillRect/>
          </a:stretch>
        </p:blipFill>
        <p:spPr>
          <a:xfrm>
            <a:off x="0" y="0"/>
            <a:ext cx="2331922" cy="1463167"/>
          </a:xfrm>
          <a:prstGeom prst="rect">
            <a:avLst/>
          </a:prstGeom>
        </p:spPr>
      </p:pic>
    </p:spTree>
    <p:extLst>
      <p:ext uri="{BB962C8B-B14F-4D97-AF65-F5344CB8AC3E}">
        <p14:creationId xmlns:p14="http://schemas.microsoft.com/office/powerpoint/2010/main" val="3050453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455F15-5964-42A7-BE2A-EAF9E95E11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839" y="1035111"/>
            <a:ext cx="7220321" cy="4908802"/>
          </a:xfrm>
          <a:prstGeom prst="rect">
            <a:avLst/>
          </a:prstGeom>
        </p:spPr>
      </p:pic>
      <p:pic>
        <p:nvPicPr>
          <p:cNvPr id="4" name="Picture 3">
            <a:extLst>
              <a:ext uri="{FF2B5EF4-FFF2-40B4-BE49-F238E27FC236}">
                <a16:creationId xmlns:a16="http://schemas.microsoft.com/office/drawing/2014/main" id="{46A20A71-2B67-61E7-1DDC-5A264EBDBFF7}"/>
              </a:ext>
            </a:extLst>
          </p:cNvPr>
          <p:cNvPicPr>
            <a:picLocks noChangeAspect="1"/>
          </p:cNvPicPr>
          <p:nvPr/>
        </p:nvPicPr>
        <p:blipFill>
          <a:blip r:embed="rId3"/>
          <a:stretch>
            <a:fillRect/>
          </a:stretch>
        </p:blipFill>
        <p:spPr>
          <a:xfrm>
            <a:off x="0" y="0"/>
            <a:ext cx="2331922" cy="1463167"/>
          </a:xfrm>
          <a:prstGeom prst="rect">
            <a:avLst/>
          </a:prstGeom>
        </p:spPr>
      </p:pic>
    </p:spTree>
    <p:extLst>
      <p:ext uri="{BB962C8B-B14F-4D97-AF65-F5344CB8AC3E}">
        <p14:creationId xmlns:p14="http://schemas.microsoft.com/office/powerpoint/2010/main" val="1416614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BEB5F66-8898-4073-9AAF-1ACCD26EC88E}"/>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205872" y="669303"/>
            <a:ext cx="7579151" cy="5236481"/>
          </a:xfrm>
        </p:spPr>
      </p:pic>
      <p:pic>
        <p:nvPicPr>
          <p:cNvPr id="2" name="Picture 1">
            <a:extLst>
              <a:ext uri="{FF2B5EF4-FFF2-40B4-BE49-F238E27FC236}">
                <a16:creationId xmlns:a16="http://schemas.microsoft.com/office/drawing/2014/main" id="{D65E0C3B-D904-83C4-8F2A-101B78B7E0D9}"/>
              </a:ext>
            </a:extLst>
          </p:cNvPr>
          <p:cNvPicPr>
            <a:picLocks noChangeAspect="1"/>
          </p:cNvPicPr>
          <p:nvPr/>
        </p:nvPicPr>
        <p:blipFill>
          <a:blip r:embed="rId3"/>
          <a:stretch>
            <a:fillRect/>
          </a:stretch>
        </p:blipFill>
        <p:spPr>
          <a:xfrm>
            <a:off x="0" y="0"/>
            <a:ext cx="2331922" cy="1463167"/>
          </a:xfrm>
          <a:prstGeom prst="rect">
            <a:avLst/>
          </a:prstGeom>
        </p:spPr>
      </p:pic>
    </p:spTree>
    <p:extLst>
      <p:ext uri="{BB962C8B-B14F-4D97-AF65-F5344CB8AC3E}">
        <p14:creationId xmlns:p14="http://schemas.microsoft.com/office/powerpoint/2010/main" val="2614760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7C51CC-F9D8-4797-B823-14653972D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3392" y="1825848"/>
            <a:ext cx="8594910" cy="3437965"/>
          </a:xfrm>
          <a:prstGeom prst="rect">
            <a:avLst/>
          </a:prstGeom>
        </p:spPr>
      </p:pic>
      <p:sp>
        <p:nvSpPr>
          <p:cNvPr id="2" name="Title 1">
            <a:extLst>
              <a:ext uri="{FF2B5EF4-FFF2-40B4-BE49-F238E27FC236}">
                <a16:creationId xmlns:a16="http://schemas.microsoft.com/office/drawing/2014/main" id="{C9FDF943-9D9B-4765-8840-1E09A2AAAD39}"/>
              </a:ext>
            </a:extLst>
          </p:cNvPr>
          <p:cNvSpPr>
            <a:spLocks noGrp="1"/>
          </p:cNvSpPr>
          <p:nvPr>
            <p:ph type="title"/>
          </p:nvPr>
        </p:nvSpPr>
        <p:spPr/>
        <p:txBody>
          <a:bodyPr/>
          <a:lstStyle/>
          <a:p>
            <a:pPr algn="ctr"/>
            <a:r>
              <a:rPr lang="en-US" dirty="0"/>
              <a:t>PC space</a:t>
            </a:r>
          </a:p>
        </p:txBody>
      </p:sp>
      <p:pic>
        <p:nvPicPr>
          <p:cNvPr id="4" name="Content Placeholder 3">
            <a:extLst>
              <a:ext uri="{FF2B5EF4-FFF2-40B4-BE49-F238E27FC236}">
                <a16:creationId xmlns:a16="http://schemas.microsoft.com/office/drawing/2014/main" id="{442A12F8-EE41-4A02-A831-20D043E3C6EC}"/>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334937" y="1794893"/>
            <a:ext cx="5296709" cy="3499877"/>
          </a:xfrm>
          <a:prstGeom prst="rect">
            <a:avLst/>
          </a:prstGeom>
        </p:spPr>
      </p:pic>
      <p:pic>
        <p:nvPicPr>
          <p:cNvPr id="3" name="Picture 2">
            <a:extLst>
              <a:ext uri="{FF2B5EF4-FFF2-40B4-BE49-F238E27FC236}">
                <a16:creationId xmlns:a16="http://schemas.microsoft.com/office/drawing/2014/main" id="{456D597B-3A40-A508-D9AD-2508168AA1E2}"/>
              </a:ext>
            </a:extLst>
          </p:cNvPr>
          <p:cNvPicPr>
            <a:picLocks noChangeAspect="1"/>
          </p:cNvPicPr>
          <p:nvPr/>
        </p:nvPicPr>
        <p:blipFill>
          <a:blip r:embed="rId4"/>
          <a:stretch>
            <a:fillRect/>
          </a:stretch>
        </p:blipFill>
        <p:spPr>
          <a:xfrm>
            <a:off x="0" y="0"/>
            <a:ext cx="2331922" cy="1463167"/>
          </a:xfrm>
          <a:prstGeom prst="rect">
            <a:avLst/>
          </a:prstGeom>
        </p:spPr>
      </p:pic>
    </p:spTree>
    <p:extLst>
      <p:ext uri="{BB962C8B-B14F-4D97-AF65-F5344CB8AC3E}">
        <p14:creationId xmlns:p14="http://schemas.microsoft.com/office/powerpoint/2010/main" val="1967763135"/>
      </p:ext>
    </p:extLst>
  </p:cSld>
  <p:clrMapOvr>
    <a:masterClrMapping/>
  </p:clrMapOvr>
</p:sld>
</file>

<file path=ppt/theme/theme1.xml><?xml version="1.0" encoding="utf-8"?>
<a:theme xmlns:a="http://schemas.openxmlformats.org/drawingml/2006/main" name="Retrospec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266</TotalTime>
  <Words>552</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Retrospect</vt:lpstr>
      <vt:lpstr>Principal component analysis</vt:lpstr>
      <vt:lpstr>Overview</vt:lpstr>
      <vt:lpstr>What is PCA?</vt:lpstr>
      <vt:lpstr>Why do we use it?</vt:lpstr>
      <vt:lpstr>How to do it?</vt:lpstr>
      <vt:lpstr>Variance and Covariance</vt:lpstr>
      <vt:lpstr>PowerPoint Presentation</vt:lpstr>
      <vt:lpstr>PowerPoint Presentation</vt:lpstr>
      <vt:lpstr>PC space</vt:lpstr>
      <vt:lpstr>Example: EEG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Principal component analysis</dc:title>
  <dc:creator>Gate</dc:creator>
  <cp:lastModifiedBy>Simeon Karpuzov</cp:lastModifiedBy>
  <cp:revision>6</cp:revision>
  <dcterms:created xsi:type="dcterms:W3CDTF">2024-07-15T12:58:54Z</dcterms:created>
  <dcterms:modified xsi:type="dcterms:W3CDTF">2025-07-08T12:34:36Z</dcterms:modified>
</cp:coreProperties>
</file>