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88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a:solidFill>
            <a:schemeClr val="tx1">
              <a:alpha val="65000"/>
            </a:schemeClr>
          </a:solidFill>
        </p:spPr>
        <p:txBody>
          <a:bodyPr anchor="b">
            <a:noAutofit/>
          </a:bodyPr>
          <a:lstStyle>
            <a:lvl1pPr algn="ctr">
              <a:defRPr sz="7200" cap="all" baseline="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679906" y="3956279"/>
            <a:ext cx="6831673" cy="1086237"/>
          </a:xfrm>
          <a:solidFill>
            <a:schemeClr val="tx1">
              <a:alpha val="65000"/>
            </a:schemeClr>
          </a:solidFill>
        </p:spPr>
        <p:txBody>
          <a:bodyPr>
            <a:normAutofit/>
          </a:bodyPr>
          <a:lstStyle>
            <a:lvl1pPr marL="0" indent="0" algn="ctr">
              <a:lnSpc>
                <a:spcPct val="112000"/>
              </a:lnSpc>
              <a:spcBef>
                <a:spcPts val="0"/>
              </a:spcBef>
              <a:spcAft>
                <a:spcPts val="0"/>
              </a:spcAft>
              <a:buNone/>
              <a:defRPr sz="2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2020-01-22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1"/>
            </a:solidFill>
            <a:ln w="0">
              <a:noFill/>
              <a:prstDash val="solid"/>
              <a:round/>
              <a:headEnd/>
              <a:tailEnd/>
            </a:ln>
          </p:spPr>
          <p:txBody>
            <a:bodyPr/>
            <a:lstStyle/>
            <a:p>
              <a:endParaRPr lang="en-US" dirty="0"/>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1"/>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2020-01-22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2020-01-22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2020-01-22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2020-01-22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2020-01-22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2020-01-22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2020-01-22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2020-01-22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Avenir LT Std 65 Medium" panose="020B0603020203020204" pitchFamily="34" charset="0"/>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Avenir LT Std 35 Light" panose="020B0402020203020204" pitchFamily="34" charset="0"/>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Avenir LT Std 35 Light" panose="020B0402020203020204" pitchFamily="34" charset="0"/>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Avenir LT Std 35 Light" panose="020B0402020203020204" pitchFamily="34" charset="0"/>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Avenir LT Std 35 Light" panose="020B0402020203020204" pitchFamily="34" charset="0"/>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Avenir LT Std 35 Light" panose="020B0402020203020204" pitchFamily="34" charset="0"/>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youtu.be/QXjU9qTsYC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youtu.be/3tlDLNUbU98" TargetMode="External"/><Relationship Id="rId2" Type="http://schemas.openxmlformats.org/officeDocument/2006/relationships/hyperlink" Target="https://youtu.be/iV1k7nwfM9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nlinegdb.com/online_c++_compil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9E86-10BE-4E09-85B0-1ABDF0BEBC0A}"/>
              </a:ext>
            </a:extLst>
          </p:cNvPr>
          <p:cNvSpPr>
            <a:spLocks noGrp="1"/>
          </p:cNvSpPr>
          <p:nvPr>
            <p:ph type="ctrTitle"/>
          </p:nvPr>
        </p:nvSpPr>
        <p:spPr>
          <a:xfrm>
            <a:off x="1437880" y="2256604"/>
            <a:ext cx="9316237" cy="1172396"/>
          </a:xfrm>
        </p:spPr>
        <p:txBody>
          <a:bodyPr/>
          <a:lstStyle/>
          <a:p>
            <a:r>
              <a:rPr lang="en-US" cap="none" dirty="0">
                <a:solidFill>
                  <a:schemeClr val="bg1"/>
                </a:solidFill>
                <a:latin typeface="Avenir LT Std 65 Medium" panose="020B0603020203020204" pitchFamily="34" charset="0"/>
              </a:rPr>
              <a:t>Introduction to C++</a:t>
            </a:r>
          </a:p>
        </p:txBody>
      </p:sp>
      <p:sp>
        <p:nvSpPr>
          <p:cNvPr id="3" name="Subtitle 2">
            <a:extLst>
              <a:ext uri="{FF2B5EF4-FFF2-40B4-BE49-F238E27FC236}">
                <a16:creationId xmlns:a16="http://schemas.microsoft.com/office/drawing/2014/main" id="{AFEC7F63-3A0D-44B3-8A84-832F60480ABC}"/>
              </a:ext>
            </a:extLst>
          </p:cNvPr>
          <p:cNvSpPr>
            <a:spLocks noGrp="1"/>
          </p:cNvSpPr>
          <p:nvPr>
            <p:ph type="subTitle" idx="1"/>
          </p:nvPr>
        </p:nvSpPr>
        <p:spPr>
          <a:xfrm>
            <a:off x="1437881" y="3429000"/>
            <a:ext cx="9316236" cy="1086237"/>
          </a:xfrm>
        </p:spPr>
        <p:txBody>
          <a:bodyPr/>
          <a:lstStyle/>
          <a:p>
            <a:r>
              <a:rPr lang="en-US" dirty="0">
                <a:solidFill>
                  <a:schemeClr val="bg1"/>
                </a:solidFill>
                <a:latin typeface="Avenir LT Std 55 Roman" panose="020B0503020203020204" pitchFamily="34" charset="0"/>
              </a:rPr>
              <a:t>Prepared by Simeon Ramjit</a:t>
            </a:r>
          </a:p>
        </p:txBody>
      </p:sp>
    </p:spTree>
    <p:extLst>
      <p:ext uri="{BB962C8B-B14F-4D97-AF65-F5344CB8AC3E}">
        <p14:creationId xmlns:p14="http://schemas.microsoft.com/office/powerpoint/2010/main" val="762420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743450"/>
          </a:xfrm>
        </p:spPr>
        <p:txBody>
          <a:bodyPr>
            <a:normAutofit/>
          </a:bodyPr>
          <a:lstStyle/>
          <a:p>
            <a:pPr>
              <a:lnSpc>
                <a:spcPct val="150000"/>
              </a:lnSpc>
            </a:pPr>
            <a:r>
              <a:rPr lang="en-US" dirty="0"/>
              <a:t>Almost all lines have a semicolon to end them. In C++, a ‘;’ is used to denote the end of a </a:t>
            </a:r>
            <a:r>
              <a:rPr lang="en-US" b="1" dirty="0"/>
              <a:t>statement.</a:t>
            </a:r>
          </a:p>
          <a:p>
            <a:pPr>
              <a:lnSpc>
                <a:spcPct val="150000"/>
              </a:lnSpc>
            </a:pPr>
            <a:r>
              <a:rPr lang="en-US" dirty="0"/>
              <a:t>Line 1 –  A pre-processor directive that allows you to load that header library for use in your program. Libraries are used to add functionalities to your program without having to rewrite code from basics. In this case the use of the </a:t>
            </a:r>
            <a:r>
              <a:rPr lang="en-US" dirty="0">
                <a:latin typeface="Consolas" panose="020B0609020204030204" pitchFamily="49" charset="0"/>
              </a:rPr>
              <a:t>&lt;iostream&gt; (input-output stream) </a:t>
            </a:r>
            <a:r>
              <a:rPr lang="en-US" dirty="0"/>
              <a:t>enables us to </a:t>
            </a:r>
            <a:r>
              <a:rPr lang="en-US" b="1" dirty="0"/>
              <a:t>stream</a:t>
            </a:r>
            <a:r>
              <a:rPr lang="en-US" dirty="0"/>
              <a:t> information, mainly text and runtime generated *variables*, in and out of the program.</a:t>
            </a:r>
          </a:p>
          <a:p>
            <a:pPr>
              <a:lnSpc>
                <a:spcPct val="150000"/>
              </a:lnSpc>
            </a:pPr>
            <a:r>
              <a:rPr lang="en-US" dirty="0"/>
              <a:t>Line 2 – A blank line. You can have blank lines, they are ignored at build time. Blank lines can be used to add ‘breathing space’ so code becomes readable</a:t>
            </a:r>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descr="Thinking Face on Apple iOS 13.3">
            <a:extLst>
              <a:ext uri="{FF2B5EF4-FFF2-40B4-BE49-F238E27FC236}">
                <a16:creationId xmlns:a16="http://schemas.microsoft.com/office/drawing/2014/main" id="{D9ABE3EF-A7F1-4B6C-BF6D-BB3784C9D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585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834890"/>
          </a:xfrm>
        </p:spPr>
        <p:txBody>
          <a:bodyPr>
            <a:normAutofit lnSpcReduction="10000"/>
          </a:bodyPr>
          <a:lstStyle/>
          <a:p>
            <a:pPr>
              <a:lnSpc>
                <a:spcPct val="150000"/>
              </a:lnSpc>
            </a:pPr>
            <a:r>
              <a:rPr lang="en-US" dirty="0"/>
              <a:t>Line 3 –  </a:t>
            </a:r>
            <a:r>
              <a:rPr lang="en-US" dirty="0">
                <a:latin typeface="Consolas" panose="020B0609020204030204" pitchFamily="49" charset="0"/>
              </a:rPr>
              <a:t>int main(){}</a:t>
            </a:r>
          </a:p>
          <a:p>
            <a:pPr lvl="1">
              <a:lnSpc>
                <a:spcPct val="150000"/>
              </a:lnSpc>
            </a:pPr>
            <a:r>
              <a:rPr lang="en-US" i="0" dirty="0"/>
              <a:t>A </a:t>
            </a:r>
            <a:r>
              <a:rPr lang="en-US" i="0" u="sng" dirty="0"/>
              <a:t>function</a:t>
            </a:r>
            <a:r>
              <a:rPr lang="en-US" i="0" dirty="0"/>
              <a:t> of type </a:t>
            </a:r>
            <a:r>
              <a:rPr lang="en-US" i="0" u="sng" dirty="0"/>
              <a:t>integer,</a:t>
            </a:r>
            <a:r>
              <a:rPr lang="en-US" i="0" dirty="0"/>
              <a:t> we’ll get to functions later. C++ uses this as the entry point for execution. This means the program starts execution from just after the first parenthesis (curly brace) till just before </a:t>
            </a:r>
            <a:r>
              <a:rPr lang="en-US" i="0" dirty="0">
                <a:latin typeface="Consolas" panose="020B0609020204030204" pitchFamily="49" charset="0"/>
              </a:rPr>
              <a:t>return 0;</a:t>
            </a:r>
            <a:r>
              <a:rPr lang="en-US" i="0" dirty="0"/>
              <a:t>. If there is no main function there is no execution. The curly braces also define the </a:t>
            </a:r>
            <a:r>
              <a:rPr lang="en-US" i="0" u="sng" dirty="0"/>
              <a:t>scope</a:t>
            </a:r>
            <a:r>
              <a:rPr lang="en-US" i="0" dirty="0"/>
              <a:t> of the function </a:t>
            </a:r>
            <a:r>
              <a:rPr lang="en-US" i="0" dirty="0">
                <a:latin typeface="Consolas" panose="020B0609020204030204" pitchFamily="49" charset="0"/>
              </a:rPr>
              <a:t>main</a:t>
            </a:r>
            <a:r>
              <a:rPr lang="en-US" i="0" dirty="0"/>
              <a:t>.</a:t>
            </a:r>
          </a:p>
          <a:p>
            <a:pPr>
              <a:lnSpc>
                <a:spcPct val="150000"/>
              </a:lnSpc>
            </a:pPr>
            <a:r>
              <a:rPr lang="en-US" dirty="0"/>
              <a:t>Line 4 – That is a single line comment. Single line comments are created with //. They are useful to leave notes as you go along (good practice) or to comment out code temporarily. Comments are ignored at build time. Multiline comments begin with </a:t>
            </a:r>
            <a:r>
              <a:rPr lang="en-US" dirty="0">
                <a:latin typeface="Consolas" panose="020B0609020204030204" pitchFamily="49" charset="0"/>
              </a:rPr>
              <a:t>/*</a:t>
            </a:r>
            <a:r>
              <a:rPr lang="en-US" dirty="0"/>
              <a:t> and end with </a:t>
            </a:r>
            <a:r>
              <a:rPr lang="en-US" dirty="0">
                <a:latin typeface="Consolas" panose="020B0609020204030204" pitchFamily="49" charset="0"/>
              </a:rPr>
              <a:t>*/</a:t>
            </a:r>
            <a:endParaRPr lang="en-US" altLang="en-US" dirty="0">
              <a:solidFill>
                <a:srgbClr val="578857"/>
              </a:solidFill>
              <a:latin typeface="Consolas" panose="020B0609020204030204" pitchFamily="49" charset="0"/>
            </a:endParaRPr>
          </a:p>
          <a:p>
            <a:pPr>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4" descr="Thinking Face on Apple iOS 13.3">
            <a:extLst>
              <a:ext uri="{FF2B5EF4-FFF2-40B4-BE49-F238E27FC236}">
                <a16:creationId xmlns:a16="http://schemas.microsoft.com/office/drawing/2014/main" id="{22F9004B-E078-48E8-A26D-A395C9E79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22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Whoa, that’s a lot to unpack</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74920"/>
          </a:xfrm>
        </p:spPr>
        <p:txBody>
          <a:bodyPr>
            <a:normAutofit fontScale="92500" lnSpcReduction="10000"/>
          </a:bodyPr>
          <a:lstStyle/>
          <a:p>
            <a:pPr>
              <a:lnSpc>
                <a:spcPct val="150000"/>
              </a:lnSpc>
            </a:pPr>
            <a:r>
              <a:rPr lang="en-US" dirty="0"/>
              <a:t>Line 5 – </a:t>
            </a:r>
            <a:r>
              <a:rPr lang="en-US" dirty="0">
                <a:latin typeface="Consolas" panose="020B0609020204030204" pitchFamily="49" charset="0"/>
              </a:rPr>
              <a:t>return 0;</a:t>
            </a:r>
          </a:p>
          <a:p>
            <a:pPr lvl="1">
              <a:lnSpc>
                <a:spcPct val="150000"/>
              </a:lnSpc>
            </a:pPr>
            <a:r>
              <a:rPr lang="en-US" altLang="en-US" i="0" dirty="0">
                <a:solidFill>
                  <a:schemeClr val="tx1"/>
                </a:solidFill>
              </a:rPr>
              <a:t>Remember we said that </a:t>
            </a:r>
            <a:r>
              <a:rPr lang="en-US" altLang="en-US" i="0" dirty="0">
                <a:solidFill>
                  <a:schemeClr val="tx1"/>
                </a:solidFill>
                <a:latin typeface="Consolas" panose="020B0609020204030204" pitchFamily="49" charset="0"/>
              </a:rPr>
              <a:t>main</a:t>
            </a:r>
            <a:r>
              <a:rPr lang="en-US" altLang="en-US" i="0" dirty="0">
                <a:solidFill>
                  <a:schemeClr val="tx1"/>
                </a:solidFill>
              </a:rPr>
              <a:t> was a function of type integer (</a:t>
            </a:r>
            <a:r>
              <a:rPr lang="en-US" altLang="en-US" i="0" dirty="0">
                <a:solidFill>
                  <a:schemeClr val="tx1"/>
                </a:solidFill>
                <a:latin typeface="Consolas" panose="020B0609020204030204" pitchFamily="49" charset="0"/>
              </a:rPr>
              <a:t>int</a:t>
            </a:r>
            <a:r>
              <a:rPr lang="en-US" altLang="en-US" i="0" dirty="0">
                <a:solidFill>
                  <a:schemeClr val="tx1"/>
                </a:solidFill>
              </a:rPr>
              <a:t>)? Functions that have a type usually* have to give back a value after execution i.e. they have to return a value. The main function is special, it always returns a value of 0. This value indicates to your operating system that the program has </a:t>
            </a:r>
            <a:r>
              <a:rPr lang="en-US" altLang="en-US" i="0" u="sng" dirty="0">
                <a:solidFill>
                  <a:schemeClr val="tx1"/>
                </a:solidFill>
              </a:rPr>
              <a:t>finished execution</a:t>
            </a:r>
            <a:r>
              <a:rPr lang="en-US" altLang="en-US" i="0" dirty="0">
                <a:solidFill>
                  <a:schemeClr val="tx1"/>
                </a:solidFill>
              </a:rPr>
              <a:t> and it did so with </a:t>
            </a:r>
            <a:r>
              <a:rPr lang="en-US" altLang="en-US" i="0" u="sng" dirty="0">
                <a:solidFill>
                  <a:schemeClr val="tx1"/>
                </a:solidFill>
              </a:rPr>
              <a:t>no errors</a:t>
            </a:r>
            <a:r>
              <a:rPr lang="en-US" altLang="en-US" i="0" dirty="0">
                <a:solidFill>
                  <a:schemeClr val="tx1"/>
                </a:solidFill>
              </a:rPr>
              <a:t>. This allows the operating system to reallocate resources that would have been used to run your program.</a:t>
            </a:r>
          </a:p>
          <a:p>
            <a:pPr>
              <a:lnSpc>
                <a:spcPct val="150000"/>
              </a:lnSpc>
            </a:pPr>
            <a:r>
              <a:rPr lang="en-US" altLang="en-US" i="0" dirty="0">
                <a:solidFill>
                  <a:srgbClr val="FF0000"/>
                </a:solidFill>
              </a:rPr>
              <a:t>Do not use blocking code </a:t>
            </a:r>
            <a:r>
              <a:rPr lang="en-US" altLang="en-US" dirty="0">
                <a:solidFill>
                  <a:schemeClr val="tx1"/>
                </a:solidFill>
              </a:rPr>
              <a:t>if your terminal window closes and pops down when run. See end of presentation for solution to that.</a:t>
            </a:r>
            <a:endParaRPr lang="en-US" altLang="en-US" i="0" dirty="0">
              <a:solidFill>
                <a:schemeClr val="tx1"/>
              </a:solidFill>
            </a:endParaRPr>
          </a:p>
          <a:p>
            <a:pPr lvl="1">
              <a:lnSpc>
                <a:spcPct val="150000"/>
              </a:lnSpc>
            </a:pPr>
            <a:r>
              <a:rPr lang="en-US" altLang="en-US" i="0" dirty="0">
                <a:solidFill>
                  <a:schemeClr val="tx1"/>
                </a:solidFill>
              </a:rPr>
              <a:t>   </a:t>
            </a:r>
            <a:r>
              <a:rPr lang="en-US" altLang="en-US" i="0" dirty="0">
                <a:solidFill>
                  <a:schemeClr val="tx1"/>
                </a:solidFill>
                <a:latin typeface="Consolas" panose="020B0609020204030204" pitchFamily="49" charset="0"/>
              </a:rPr>
              <a:t>SYSTEM(“PAUSE”);  </a:t>
            </a:r>
          </a:p>
          <a:p>
            <a:pPr lvl="1">
              <a:lnSpc>
                <a:spcPct val="150000"/>
              </a:lnSpc>
            </a:pPr>
            <a:r>
              <a:rPr lang="en-US" altLang="en-US" i="0" dirty="0">
                <a:solidFill>
                  <a:schemeClr val="tx1"/>
                </a:solidFill>
              </a:rPr>
              <a:t>          </a:t>
            </a:r>
            <a:r>
              <a:rPr lang="en-US" altLang="en-US" i="0" dirty="0" err="1">
                <a:solidFill>
                  <a:schemeClr val="tx1"/>
                </a:solidFill>
                <a:latin typeface="Consolas" panose="020B0609020204030204" pitchFamily="49" charset="0"/>
              </a:rPr>
              <a:t>getchar</a:t>
            </a:r>
            <a:r>
              <a:rPr lang="en-US" altLang="en-US" i="0" dirty="0">
                <a:solidFill>
                  <a:schemeClr val="tx1"/>
                </a:solidFill>
                <a:latin typeface="Consolas" panose="020B0609020204030204" pitchFamily="49" charset="0"/>
              </a:rPr>
              <a:t>();</a:t>
            </a:r>
          </a:p>
          <a:p>
            <a:pPr marL="530352" lvl="1" indent="0">
              <a:lnSpc>
                <a:spcPct val="150000"/>
              </a:lnSpc>
              <a:buNone/>
            </a:pPr>
            <a:endParaRPr lang="en-US" altLang="en-US" i="0" dirty="0">
              <a:solidFill>
                <a:schemeClr val="tx1"/>
              </a:solidFill>
            </a:endParaRPr>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4" descr="Thinking Face on Apple iOS 13.3">
            <a:extLst>
              <a:ext uri="{FF2B5EF4-FFF2-40B4-BE49-F238E27FC236}">
                <a16:creationId xmlns:a16="http://schemas.microsoft.com/office/drawing/2014/main" id="{22F9004B-E078-48E8-A26D-A395C9E79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9494" y="594360"/>
            <a:ext cx="698346" cy="69834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kull and Crossbones on Apple iOS 13.3">
            <a:extLst>
              <a:ext uri="{FF2B5EF4-FFF2-40B4-BE49-F238E27FC236}">
                <a16:creationId xmlns:a16="http://schemas.microsoft.com/office/drawing/2014/main" id="{C9F44BF7-C8DD-42FA-B01F-B4320CB87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6557" y="5509260"/>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kull and Crossbones on Apple iOS 13.3">
            <a:extLst>
              <a:ext uri="{FF2B5EF4-FFF2-40B4-BE49-F238E27FC236}">
                <a16:creationId xmlns:a16="http://schemas.microsoft.com/office/drawing/2014/main" id="{2B7DA015-6681-48F8-9C8F-6280674AE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7197" y="6001858"/>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kull and Crossbones on Apple iOS 13.3">
            <a:extLst>
              <a:ext uri="{FF2B5EF4-FFF2-40B4-BE49-F238E27FC236}">
                <a16:creationId xmlns:a16="http://schemas.microsoft.com/office/drawing/2014/main" id="{AC52A4CD-F8DC-4952-B9D4-1D452E539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446" y="5498627"/>
            <a:ext cx="361950" cy="3619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kull and Crossbones on Apple iOS 13.3">
            <a:extLst>
              <a:ext uri="{FF2B5EF4-FFF2-40B4-BE49-F238E27FC236}">
                <a16:creationId xmlns:a16="http://schemas.microsoft.com/office/drawing/2014/main" id="{F17C0D39-23C8-475C-8D50-9316BFE6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014" y="5991225"/>
            <a:ext cx="361950" cy="36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70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And that’s a wrap!</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834890"/>
          </a:xfrm>
        </p:spPr>
        <p:txBody>
          <a:bodyPr>
            <a:normAutofit/>
          </a:bodyPr>
          <a:lstStyle/>
          <a:p>
            <a:pPr>
              <a:lnSpc>
                <a:spcPct val="150000"/>
              </a:lnSpc>
            </a:pPr>
            <a:r>
              <a:rPr lang="en-US" dirty="0"/>
              <a:t>Well, almost. You know how to write a basic program in C++ but you also need to get an idea of how you go from a programming language to the binary that a computer can understand</a:t>
            </a:r>
            <a:endParaRPr lang="en-US" i="0" dirty="0"/>
          </a:p>
          <a:p>
            <a:pPr>
              <a:lnSpc>
                <a:spcPct val="150000"/>
              </a:lnSpc>
            </a:pPr>
            <a:r>
              <a:rPr lang="en-US" dirty="0"/>
              <a:t>This is a fantastic video explaining the process, watch it instead of Netflix </a:t>
            </a:r>
            <a:r>
              <a:rPr lang="en-US" dirty="0" err="1"/>
              <a:t>plz</a:t>
            </a:r>
            <a:r>
              <a:rPr lang="en-US" dirty="0"/>
              <a:t> and no it’s not a random Indian guy on YouTube.</a:t>
            </a:r>
          </a:p>
          <a:p>
            <a:pPr>
              <a:lnSpc>
                <a:spcPct val="150000"/>
              </a:lnSpc>
            </a:pPr>
            <a:r>
              <a:rPr lang="en-US" dirty="0">
                <a:solidFill>
                  <a:schemeClr val="tx1"/>
                </a:solidFill>
              </a:rPr>
              <a:t>How do computers read code? – Frame of Essence</a:t>
            </a:r>
          </a:p>
          <a:p>
            <a:pPr lvl="1">
              <a:lnSpc>
                <a:spcPct val="150000"/>
              </a:lnSpc>
            </a:pPr>
            <a:r>
              <a:rPr lang="en-US" i="0" dirty="0">
                <a:hlinkClick r:id="rId2">
                  <a:extLst>
                    <a:ext uri="{A12FA001-AC4F-418D-AE19-62706E023703}">
                      <ahyp:hlinkClr xmlns:ahyp="http://schemas.microsoft.com/office/drawing/2018/hyperlinkcolor" val="tx"/>
                    </a:ext>
                  </a:extLst>
                </a:hlinkClick>
              </a:rPr>
              <a:t>https://youtu.be/QXjU9qTsYCc</a:t>
            </a:r>
            <a:endParaRPr lang="en-US" i="0" dirty="0"/>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466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Visual Studio Community Fixes</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74920"/>
          </a:xfrm>
        </p:spPr>
        <p:txBody>
          <a:bodyPr>
            <a:normAutofit/>
          </a:bodyPr>
          <a:lstStyle/>
          <a:p>
            <a:pPr>
              <a:lnSpc>
                <a:spcPct val="150000"/>
              </a:lnSpc>
            </a:pPr>
            <a:r>
              <a:rPr lang="en-US" dirty="0"/>
              <a:t>If the terminal window closes as soon as the program finishes execution. 	</a:t>
            </a:r>
          </a:p>
          <a:p>
            <a:pPr lvl="1">
              <a:lnSpc>
                <a:spcPct val="150000"/>
              </a:lnSpc>
            </a:pPr>
            <a:r>
              <a:rPr lang="en-US" altLang="en-US" i="0" dirty="0">
                <a:solidFill>
                  <a:schemeClr val="tx1"/>
                </a:solidFill>
              </a:rPr>
              <a:t>Project &gt; “</a:t>
            </a:r>
            <a:r>
              <a:rPr lang="en-US" altLang="en-US" i="0" dirty="0" err="1">
                <a:solidFill>
                  <a:schemeClr val="tx1"/>
                </a:solidFill>
              </a:rPr>
              <a:t>yourproject</a:t>
            </a:r>
            <a:r>
              <a:rPr lang="en-US" altLang="en-US" i="0" dirty="0">
                <a:solidFill>
                  <a:schemeClr val="tx1"/>
                </a:solidFill>
              </a:rPr>
              <a:t>” properties &gt; Linker &gt; System &gt; ‘Subsystem’ – make sure it’s set to console.</a:t>
            </a:r>
          </a:p>
          <a:p>
            <a:pPr>
              <a:lnSpc>
                <a:spcPct val="150000"/>
              </a:lnSpc>
            </a:pPr>
            <a:r>
              <a:rPr lang="en-US" altLang="en-US" dirty="0">
                <a:solidFill>
                  <a:schemeClr val="tx1"/>
                </a:solidFill>
              </a:rPr>
              <a:t>LNK1168 </a:t>
            </a:r>
          </a:p>
          <a:p>
            <a:pPr lvl="1">
              <a:lnSpc>
                <a:spcPct val="150000"/>
              </a:lnSpc>
            </a:pPr>
            <a:r>
              <a:rPr lang="en-US" altLang="en-US" i="0" dirty="0">
                <a:solidFill>
                  <a:schemeClr val="tx1"/>
                </a:solidFill>
              </a:rPr>
              <a:t>Make sure your terminal window is closed before running your program again</a:t>
            </a:r>
          </a:p>
          <a:p>
            <a:pPr lvl="1">
              <a:lnSpc>
                <a:spcPct val="150000"/>
              </a:lnSpc>
            </a:pPr>
            <a:r>
              <a:rPr lang="en-US" altLang="en-US" i="0" dirty="0">
                <a:solidFill>
                  <a:schemeClr val="tx1"/>
                </a:solidFill>
              </a:rPr>
              <a:t>If that doesn’t work: Project &gt; “</a:t>
            </a:r>
            <a:r>
              <a:rPr lang="en-US" altLang="en-US" i="0" dirty="0" err="1">
                <a:solidFill>
                  <a:schemeClr val="tx1"/>
                </a:solidFill>
              </a:rPr>
              <a:t>yourproject</a:t>
            </a:r>
            <a:r>
              <a:rPr lang="en-US" altLang="en-US" i="0" dirty="0">
                <a:solidFill>
                  <a:schemeClr val="tx1"/>
                </a:solidFill>
              </a:rPr>
              <a:t>” properties &gt; Linker &gt; General &gt; ‘Enable Incremental Linking’ – make sure it’s set to no.</a:t>
            </a:r>
          </a:p>
          <a:p>
            <a:pPr lvl="1">
              <a:lnSpc>
                <a:spcPct val="150000"/>
              </a:lnSpc>
            </a:pPr>
            <a:endParaRPr lang="en-US" altLang="en-US" i="0" dirty="0">
              <a:solidFill>
                <a:schemeClr val="tx1"/>
              </a:solidFill>
            </a:endParaRPr>
          </a:p>
          <a:p>
            <a:pPr lvl="1">
              <a:lnSpc>
                <a:spcPct val="150000"/>
              </a:lnSpc>
            </a:pPr>
            <a:endParaRPr lang="en-US" dirty="0"/>
          </a:p>
          <a:p>
            <a:pPr>
              <a:lnSpc>
                <a:spcPct val="150000"/>
              </a:lnSpc>
            </a:pPr>
            <a:endParaRPr lang="en-US" dirty="0">
              <a:latin typeface="Consolas" panose="020B0609020204030204" pitchFamily="49"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396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586D5-9C46-4298-8DD1-685B59298C69}"/>
              </a:ext>
            </a:extLst>
          </p:cNvPr>
          <p:cNvSpPr>
            <a:spLocks noGrp="1"/>
          </p:cNvSpPr>
          <p:nvPr>
            <p:ph type="title"/>
          </p:nvPr>
        </p:nvSpPr>
        <p:spPr>
          <a:xfrm>
            <a:off x="1295400" y="2284622"/>
            <a:ext cx="9601200" cy="694592"/>
          </a:xfrm>
        </p:spPr>
        <p:txBody>
          <a:bodyPr>
            <a:normAutofit fontScale="90000"/>
          </a:bodyPr>
          <a:lstStyle/>
          <a:p>
            <a:pPr algn="ctr"/>
            <a:r>
              <a:rPr lang="en-TT" dirty="0"/>
              <a:t>Questions?</a:t>
            </a:r>
          </a:p>
        </p:txBody>
      </p:sp>
      <p:pic>
        <p:nvPicPr>
          <p:cNvPr id="5" name="Content Placeholder 4" descr="Envelope">
            <a:extLst>
              <a:ext uri="{FF2B5EF4-FFF2-40B4-BE49-F238E27FC236}">
                <a16:creationId xmlns:a16="http://schemas.microsoft.com/office/drawing/2014/main" id="{8F04317B-AC85-436E-980C-FB1BF17EC9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273195" y="3400564"/>
            <a:ext cx="469900" cy="469900"/>
          </a:xfrm>
        </p:spPr>
      </p:pic>
      <p:grpSp>
        <p:nvGrpSpPr>
          <p:cNvPr id="11" name="Group 10">
            <a:extLst>
              <a:ext uri="{FF2B5EF4-FFF2-40B4-BE49-F238E27FC236}">
                <a16:creationId xmlns:a16="http://schemas.microsoft.com/office/drawing/2014/main" id="{FD72AAD1-1AB7-4C19-B72B-29E91180299E}"/>
              </a:ext>
            </a:extLst>
          </p:cNvPr>
          <p:cNvGrpSpPr/>
          <p:nvPr/>
        </p:nvGrpSpPr>
        <p:grpSpPr>
          <a:xfrm>
            <a:off x="3331991" y="3455408"/>
            <a:ext cx="6904822" cy="984211"/>
            <a:chOff x="3013975" y="2775171"/>
            <a:chExt cx="6904822" cy="984211"/>
          </a:xfrm>
        </p:grpSpPr>
        <p:sp>
          <p:nvSpPr>
            <p:cNvPr id="8" name="TextBox 7">
              <a:extLst>
                <a:ext uri="{FF2B5EF4-FFF2-40B4-BE49-F238E27FC236}">
                  <a16:creationId xmlns:a16="http://schemas.microsoft.com/office/drawing/2014/main" id="{BC9D207D-CF63-4362-AED7-241142869A58}"/>
                </a:ext>
              </a:extLst>
            </p:cNvPr>
            <p:cNvSpPr txBox="1"/>
            <p:nvPr/>
          </p:nvSpPr>
          <p:spPr>
            <a:xfrm>
              <a:off x="3383307" y="2775171"/>
              <a:ext cx="6485206" cy="646331"/>
            </a:xfrm>
            <a:prstGeom prst="rect">
              <a:avLst/>
            </a:prstGeom>
            <a:noFill/>
          </p:spPr>
          <p:txBody>
            <a:bodyPr wrap="square" rtlCol="0">
              <a:spAutoFit/>
            </a:bodyPr>
            <a:lstStyle/>
            <a:p>
              <a:r>
                <a:rPr lang="en-TT" dirty="0">
                  <a:latin typeface="Avenir LT Std 35 Light" panose="020B0402020203020204" pitchFamily="34" charset="0"/>
                </a:rPr>
                <a:t>simeon.ramjit@sta.uwi.edu</a:t>
              </a:r>
              <a:br>
                <a:rPr lang="en-TT" dirty="0">
                  <a:latin typeface="Avenir LT Std 35 Light" panose="020B0402020203020204" pitchFamily="34" charset="0"/>
                </a:rPr>
              </a:br>
              <a:endParaRPr lang="en-TT" dirty="0">
                <a:latin typeface="Avenir LT Std 35 Light" panose="020B0402020203020204" pitchFamily="34" charset="0"/>
              </a:endParaRPr>
            </a:p>
          </p:txBody>
        </p:sp>
        <p:grpSp>
          <p:nvGrpSpPr>
            <p:cNvPr id="10" name="Group 9">
              <a:extLst>
                <a:ext uri="{FF2B5EF4-FFF2-40B4-BE49-F238E27FC236}">
                  <a16:creationId xmlns:a16="http://schemas.microsoft.com/office/drawing/2014/main" id="{B1528EF1-7749-4B39-A843-0C85DDD5FC66}"/>
                </a:ext>
              </a:extLst>
            </p:cNvPr>
            <p:cNvGrpSpPr/>
            <p:nvPr/>
          </p:nvGrpSpPr>
          <p:grpSpPr>
            <a:xfrm>
              <a:off x="3013975" y="3390050"/>
              <a:ext cx="6904822" cy="369332"/>
              <a:chOff x="3013975" y="3853058"/>
              <a:chExt cx="6904822" cy="369332"/>
            </a:xfrm>
          </p:grpSpPr>
          <p:pic>
            <p:nvPicPr>
              <p:cNvPr id="7" name="Graphic 6">
                <a:extLst>
                  <a:ext uri="{FF2B5EF4-FFF2-40B4-BE49-F238E27FC236}">
                    <a16:creationId xmlns:a16="http://schemas.microsoft.com/office/drawing/2014/main" id="{0ACE3A61-2832-43E4-AA7B-86488A0B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13975" y="3853058"/>
                <a:ext cx="369332" cy="369332"/>
              </a:xfrm>
              <a:prstGeom prst="rect">
                <a:avLst/>
              </a:prstGeom>
            </p:spPr>
          </p:pic>
          <p:sp>
            <p:nvSpPr>
              <p:cNvPr id="9" name="TextBox 8">
                <a:extLst>
                  <a:ext uri="{FF2B5EF4-FFF2-40B4-BE49-F238E27FC236}">
                    <a16:creationId xmlns:a16="http://schemas.microsoft.com/office/drawing/2014/main" id="{BF839DEA-B22B-400C-ADBB-EB835428EC3A}"/>
                  </a:ext>
                </a:extLst>
              </p:cNvPr>
              <p:cNvSpPr txBox="1"/>
              <p:nvPr/>
            </p:nvSpPr>
            <p:spPr>
              <a:xfrm>
                <a:off x="3433591" y="3853058"/>
                <a:ext cx="6485206" cy="369332"/>
              </a:xfrm>
              <a:prstGeom prst="rect">
                <a:avLst/>
              </a:prstGeom>
              <a:noFill/>
            </p:spPr>
            <p:txBody>
              <a:bodyPr wrap="square" rtlCol="0">
                <a:spAutoFit/>
              </a:bodyPr>
              <a:lstStyle/>
              <a:p>
                <a:r>
                  <a:rPr lang="en-TT" dirty="0">
                    <a:latin typeface="Avenir LT Std 35 Light" panose="020B0402020203020204" pitchFamily="34" charset="0"/>
                  </a:rPr>
                  <a:t>github.com/simeon9696/programmingworkshop</a:t>
                </a:r>
              </a:p>
            </p:txBody>
          </p:sp>
        </p:grpSp>
      </p:grpSp>
      <p:sp>
        <p:nvSpPr>
          <p:cNvPr id="3" name="Slide Number Placeholder 2">
            <a:extLst>
              <a:ext uri="{FF2B5EF4-FFF2-40B4-BE49-F238E27FC236}">
                <a16:creationId xmlns:a16="http://schemas.microsoft.com/office/drawing/2014/main" id="{0F495189-46AB-45F8-AA2A-2A633A345D5B}"/>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206098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What is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fontScale="92500" lnSpcReduction="10000"/>
          </a:bodyPr>
          <a:lstStyle/>
          <a:p>
            <a:pPr>
              <a:lnSpc>
                <a:spcPct val="150000"/>
              </a:lnSpc>
            </a:pPr>
            <a:r>
              <a:rPr lang="en-TT" sz="2200" dirty="0"/>
              <a:t>C++ (C Plus Plus) is one of many </a:t>
            </a:r>
            <a:r>
              <a:rPr lang="en-TT" sz="2200" b="1" dirty="0"/>
              <a:t>programming</a:t>
            </a:r>
            <a:r>
              <a:rPr lang="en-TT" sz="2200" dirty="0"/>
              <a:t> languages that exist. </a:t>
            </a:r>
          </a:p>
          <a:p>
            <a:pPr>
              <a:lnSpc>
                <a:spcPct val="150000"/>
              </a:lnSpc>
            </a:pPr>
            <a:r>
              <a:rPr lang="en-TT" sz="2200" dirty="0"/>
              <a:t>It is an extension of the C language, mainly used in embedded systems, and created by Bjarne Stroustrup in 1979 at Bell Labs. It was originally called “C with classes”</a:t>
            </a:r>
          </a:p>
          <a:p>
            <a:pPr>
              <a:lnSpc>
                <a:spcPct val="150000"/>
              </a:lnSpc>
            </a:pPr>
            <a:r>
              <a:rPr lang="en-TT" sz="2200" dirty="0"/>
              <a:t>The alternative to a programming language is a mark-up or scripting language, like HTML (Hyper Text Mark-up Language) which is used to write the structure of webpages.</a:t>
            </a:r>
          </a:p>
          <a:p>
            <a:pPr>
              <a:lnSpc>
                <a:spcPct val="150000"/>
              </a:lnSpc>
            </a:pPr>
            <a:r>
              <a:rPr lang="en-TT" sz="2200" dirty="0"/>
              <a:t>Mark-up languages are </a:t>
            </a:r>
            <a:r>
              <a:rPr lang="en-TT" sz="2200" b="1" dirty="0"/>
              <a:t>not</a:t>
            </a:r>
            <a:r>
              <a:rPr lang="en-TT" sz="2200" dirty="0"/>
              <a:t> used to write programs</a:t>
            </a:r>
          </a:p>
          <a:p>
            <a:endParaRPr lang="en-US" dirty="0"/>
          </a:p>
        </p:txBody>
      </p:sp>
    </p:spTree>
    <p:extLst>
      <p:ext uri="{BB962C8B-B14F-4D97-AF65-F5344CB8AC3E}">
        <p14:creationId xmlns:p14="http://schemas.microsoft.com/office/powerpoint/2010/main" val="2677256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What is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C++ has a standard as well. There were 3 major updates</a:t>
            </a:r>
          </a:p>
          <a:p>
            <a:pPr lvl="1">
              <a:lnSpc>
                <a:spcPct val="150000"/>
              </a:lnSpc>
            </a:pPr>
            <a:r>
              <a:rPr lang="en-US" sz="1800" i="0" dirty="0"/>
              <a:t>2011 to C++11</a:t>
            </a:r>
          </a:p>
          <a:p>
            <a:pPr lvl="1">
              <a:lnSpc>
                <a:spcPct val="150000"/>
              </a:lnSpc>
            </a:pPr>
            <a:r>
              <a:rPr lang="en-US" sz="1800" i="0" dirty="0"/>
              <a:t>2014 to C++14</a:t>
            </a:r>
          </a:p>
          <a:p>
            <a:pPr lvl="1">
              <a:lnSpc>
                <a:spcPct val="150000"/>
              </a:lnSpc>
            </a:pPr>
            <a:r>
              <a:rPr lang="en-US" sz="1800" i="0" dirty="0"/>
              <a:t>2017 to C++17</a:t>
            </a:r>
          </a:p>
          <a:p>
            <a:pPr>
              <a:lnSpc>
                <a:spcPct val="150000"/>
              </a:lnSpc>
            </a:pPr>
            <a:r>
              <a:rPr lang="en-US" dirty="0"/>
              <a:t>It is one of the few languages that give developers high level control over computing resources and memory (RAM). </a:t>
            </a:r>
          </a:p>
          <a:p>
            <a:pPr>
              <a:lnSpc>
                <a:spcPct val="150000"/>
              </a:lnSpc>
            </a:pPr>
            <a:r>
              <a:rPr lang="en-US" dirty="0"/>
              <a:t>This control is abstracted away in languages like Python</a:t>
            </a:r>
          </a:p>
          <a:p>
            <a:pPr lvl="1"/>
            <a:endParaRPr lang="en-US" dirty="0"/>
          </a:p>
        </p:txBody>
      </p:sp>
    </p:spTree>
    <p:extLst>
      <p:ext uri="{BB962C8B-B14F-4D97-AF65-F5344CB8AC3E}">
        <p14:creationId xmlns:p14="http://schemas.microsoft.com/office/powerpoint/2010/main" val="94559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You will need an Integrated Development Environment (IDE) to write code in</a:t>
            </a:r>
          </a:p>
          <a:p>
            <a:pPr>
              <a:lnSpc>
                <a:spcPct val="150000"/>
              </a:lnSpc>
            </a:pPr>
            <a:r>
              <a:rPr lang="en-US" dirty="0"/>
              <a:t>For Windows users, Visual Studio Community is usually the go-to</a:t>
            </a:r>
          </a:p>
          <a:p>
            <a:pPr lvl="1">
              <a:lnSpc>
                <a:spcPct val="150000"/>
              </a:lnSpc>
            </a:pPr>
            <a:r>
              <a:rPr lang="en-US" i="0" dirty="0"/>
              <a:t>Link to install: </a:t>
            </a:r>
            <a:r>
              <a:rPr lang="en-US" i="0" dirty="0">
                <a:hlinkClick r:id="rId2"/>
              </a:rPr>
              <a:t>https://youtu.be/iV1k7nwfM94</a:t>
            </a:r>
            <a:endParaRPr lang="en-US" i="0" dirty="0"/>
          </a:p>
          <a:p>
            <a:pPr>
              <a:lnSpc>
                <a:spcPct val="150000"/>
              </a:lnSpc>
            </a:pPr>
            <a:r>
              <a:rPr lang="en-US" dirty="0"/>
              <a:t>For </a:t>
            </a:r>
            <a:r>
              <a:rPr lang="en-US" dirty="0" err="1"/>
              <a:t>MacOSX</a:t>
            </a:r>
            <a:r>
              <a:rPr lang="en-US" dirty="0"/>
              <a:t> , VS Community isn’t supported for C++ development. You’ll need another IDE or in this case a code editor like VS Code</a:t>
            </a:r>
          </a:p>
          <a:p>
            <a:pPr lvl="1">
              <a:lnSpc>
                <a:spcPct val="150000"/>
              </a:lnSpc>
            </a:pPr>
            <a:r>
              <a:rPr lang="en-US" i="0" dirty="0"/>
              <a:t>Link to install and project creation: </a:t>
            </a:r>
            <a:r>
              <a:rPr lang="en-US" i="0" dirty="0">
                <a:hlinkClick r:id="rId3"/>
              </a:rPr>
              <a:t>https://youtu.be/3tlDLNUbU98</a:t>
            </a:r>
            <a:endParaRPr lang="en-US" i="0" dirty="0"/>
          </a:p>
          <a:p>
            <a:pPr>
              <a:lnSpc>
                <a:spcPct val="150000"/>
              </a:lnSpc>
            </a:pPr>
            <a:r>
              <a:rPr lang="en-US" dirty="0"/>
              <a:t>Files that contain C++ code usually end with .h (header files) or .</a:t>
            </a:r>
            <a:r>
              <a:rPr lang="en-US" dirty="0" err="1"/>
              <a:t>cpp</a:t>
            </a:r>
            <a:endParaRPr lang="en-US" dirty="0"/>
          </a:p>
          <a:p>
            <a:endParaRPr lang="en-US" dirty="0"/>
          </a:p>
          <a:p>
            <a:endParaRPr lang="en-US" dirty="0"/>
          </a:p>
        </p:txBody>
      </p:sp>
    </p:spTree>
    <p:extLst>
      <p:ext uri="{BB962C8B-B14F-4D97-AF65-F5344CB8AC3E}">
        <p14:creationId xmlns:p14="http://schemas.microsoft.com/office/powerpoint/2010/main" val="3561481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C++</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217670"/>
          </a:xfrm>
        </p:spPr>
        <p:txBody>
          <a:bodyPr>
            <a:normAutofit/>
          </a:bodyPr>
          <a:lstStyle/>
          <a:p>
            <a:pPr>
              <a:lnSpc>
                <a:spcPct val="150000"/>
              </a:lnSpc>
            </a:pPr>
            <a:r>
              <a:rPr lang="en-US" dirty="0"/>
              <a:t>Much like any language C++ has it’s own set of rules and way that the language is written (syntax)</a:t>
            </a:r>
          </a:p>
          <a:p>
            <a:pPr>
              <a:lnSpc>
                <a:spcPct val="150000"/>
              </a:lnSpc>
            </a:pPr>
            <a:r>
              <a:rPr lang="en-US" dirty="0"/>
              <a:t>If spelling errors or errors that violate the syntax rules occur in your code, they are referred to as syntax errors</a:t>
            </a:r>
          </a:p>
          <a:p>
            <a:pPr>
              <a:lnSpc>
                <a:spcPct val="150000"/>
              </a:lnSpc>
            </a:pPr>
            <a:r>
              <a:rPr lang="en-US" dirty="0"/>
              <a:t>There are quite a few different types that we will get to later like logical and runtime</a:t>
            </a:r>
          </a:p>
          <a:p>
            <a:endParaRPr lang="en-US" dirty="0"/>
          </a:p>
          <a:p>
            <a:endParaRPr lang="en-US" dirty="0"/>
          </a:p>
        </p:txBody>
      </p:sp>
    </p:spTree>
    <p:extLst>
      <p:ext uri="{BB962C8B-B14F-4D97-AF65-F5344CB8AC3E}">
        <p14:creationId xmlns:p14="http://schemas.microsoft.com/office/powerpoint/2010/main" val="74997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5006340"/>
          </a:xfrm>
        </p:spPr>
        <p:txBody>
          <a:bodyPr>
            <a:normAutofit fontScale="92500" lnSpcReduction="10000"/>
          </a:bodyPr>
          <a:lstStyle/>
          <a:p>
            <a:pPr>
              <a:lnSpc>
                <a:spcPct val="100000"/>
              </a:lnSpc>
            </a:pPr>
            <a:r>
              <a:rPr lang="en-US" dirty="0"/>
              <a:t>Let’s create a project - Windows users:</a:t>
            </a:r>
          </a:p>
          <a:p>
            <a:pPr marL="987552" lvl="1" indent="-457200">
              <a:lnSpc>
                <a:spcPct val="100000"/>
              </a:lnSpc>
              <a:buFont typeface="+mj-lt"/>
              <a:buAutoNum type="arabicPeriod"/>
            </a:pPr>
            <a:r>
              <a:rPr lang="en-US" i="0" dirty="0"/>
              <a:t>Open visual studio Community </a:t>
            </a:r>
          </a:p>
          <a:p>
            <a:pPr marL="987552" lvl="1" indent="-457200">
              <a:lnSpc>
                <a:spcPct val="100000"/>
              </a:lnSpc>
              <a:buFont typeface="+mj-lt"/>
              <a:buAutoNum type="arabicPeriod"/>
            </a:pPr>
            <a:r>
              <a:rPr lang="en-US" i="0" dirty="0"/>
              <a:t>Create a new project</a:t>
            </a:r>
          </a:p>
          <a:p>
            <a:pPr marL="987552" lvl="1" indent="-457200">
              <a:lnSpc>
                <a:spcPct val="100000"/>
              </a:lnSpc>
              <a:buFont typeface="+mj-lt"/>
              <a:buAutoNum type="arabicPeriod"/>
            </a:pPr>
            <a:r>
              <a:rPr lang="en-US" i="0" dirty="0"/>
              <a:t>Empty project (if this does not come up see next slide) &gt; Next</a:t>
            </a:r>
          </a:p>
          <a:p>
            <a:pPr marL="987552" lvl="1" indent="-457200">
              <a:lnSpc>
                <a:spcPct val="100000"/>
              </a:lnSpc>
              <a:buFont typeface="+mj-lt"/>
              <a:buAutoNum type="arabicPeriod"/>
            </a:pPr>
            <a:r>
              <a:rPr lang="en-US" i="0" dirty="0"/>
              <a:t>Enter a project name (if you want, change the location of the project folder by clicking the three dots to the right of the location bar)</a:t>
            </a:r>
          </a:p>
          <a:p>
            <a:pPr marL="987552" lvl="1" indent="-457200">
              <a:lnSpc>
                <a:spcPct val="100000"/>
              </a:lnSpc>
              <a:buFont typeface="+mj-lt"/>
              <a:buAutoNum type="arabicPeriod"/>
            </a:pPr>
            <a:r>
              <a:rPr lang="en-US" i="0" dirty="0"/>
              <a:t>Check “Place solution and project in the same directory”</a:t>
            </a:r>
          </a:p>
          <a:p>
            <a:pPr marL="987552" lvl="1" indent="-457200">
              <a:lnSpc>
                <a:spcPct val="100000"/>
              </a:lnSpc>
              <a:buFont typeface="+mj-lt"/>
              <a:buAutoNum type="arabicPeriod"/>
            </a:pPr>
            <a:r>
              <a:rPr lang="en-US" i="0" dirty="0"/>
              <a:t>Click create - your project should now be loaded with the Solution Explorer on the right. If the SE isn’t open, press </a:t>
            </a:r>
            <a:r>
              <a:rPr lang="en-US" i="0" dirty="0" err="1"/>
              <a:t>Ctrl+Alt+L</a:t>
            </a:r>
            <a:r>
              <a:rPr lang="en-US" i="0" dirty="0"/>
              <a:t> to load it</a:t>
            </a:r>
          </a:p>
          <a:p>
            <a:pPr marL="987552" lvl="1" indent="-457200">
              <a:lnSpc>
                <a:spcPct val="100000"/>
              </a:lnSpc>
              <a:buFont typeface="+mj-lt"/>
              <a:buAutoNum type="arabicPeriod"/>
            </a:pPr>
            <a:r>
              <a:rPr lang="en-US" i="0" dirty="0"/>
              <a:t>In the SE, right click “Source Files” &gt; Add &gt; New Item &gt; C++ File (.</a:t>
            </a:r>
            <a:r>
              <a:rPr lang="en-US" i="0" dirty="0" err="1"/>
              <a:t>cpp</a:t>
            </a:r>
            <a:r>
              <a:rPr lang="en-US" i="0" dirty="0"/>
              <a:t>)</a:t>
            </a:r>
          </a:p>
          <a:p>
            <a:pPr marL="987552" lvl="1" indent="-457200">
              <a:lnSpc>
                <a:spcPct val="100000"/>
              </a:lnSpc>
              <a:buFont typeface="+mj-lt"/>
              <a:buAutoNum type="arabicPeriod"/>
            </a:pPr>
            <a:r>
              <a:rPr lang="en-US" i="0" dirty="0"/>
              <a:t>Give it any name you want then click “add”</a:t>
            </a:r>
          </a:p>
          <a:p>
            <a:pPr marL="457200" indent="-457200">
              <a:lnSpc>
                <a:spcPct val="100000"/>
              </a:lnSpc>
              <a:buFont typeface="+mj-lt"/>
              <a:buAutoNum type="arabicPeriod"/>
            </a:pPr>
            <a:endParaRPr lang="en-US" dirty="0"/>
          </a:p>
          <a:p>
            <a:pPr>
              <a:lnSpc>
                <a:spcPct val="100000"/>
              </a:lnSpc>
            </a:pPr>
            <a:r>
              <a:rPr lang="en-US" i="0" dirty="0"/>
              <a:t>NB: Without any source files added, the project will fail to build. </a:t>
            </a:r>
            <a:r>
              <a:rPr lang="en-US" dirty="0"/>
              <a:t>If the wrong program is building make sure the correct source files are added.</a:t>
            </a: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1088818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00000"/>
              </a:lnSpc>
            </a:pPr>
            <a:r>
              <a:rPr lang="en-US" dirty="0"/>
              <a:t>If you did not see any C++ options when in the project creation:</a:t>
            </a:r>
          </a:p>
          <a:p>
            <a:pPr marL="987552" lvl="1" indent="-457200">
              <a:lnSpc>
                <a:spcPct val="150000"/>
              </a:lnSpc>
              <a:buFont typeface="+mj-lt"/>
              <a:buAutoNum type="arabicPeriod"/>
            </a:pPr>
            <a:r>
              <a:rPr lang="en-US" i="0" dirty="0"/>
              <a:t>Open Visual Studio Community</a:t>
            </a:r>
          </a:p>
          <a:p>
            <a:pPr marL="987552" lvl="1" indent="-457200">
              <a:lnSpc>
                <a:spcPct val="150000"/>
              </a:lnSpc>
              <a:buFont typeface="+mj-lt"/>
              <a:buAutoNum type="arabicPeriod"/>
            </a:pPr>
            <a:r>
              <a:rPr lang="en-US" i="0" dirty="0"/>
              <a:t>Click “Continue without code”</a:t>
            </a:r>
          </a:p>
          <a:p>
            <a:pPr marL="987552" lvl="1" indent="-457200">
              <a:lnSpc>
                <a:spcPct val="150000"/>
              </a:lnSpc>
              <a:buFont typeface="+mj-lt"/>
              <a:buAutoNum type="arabicPeriod"/>
            </a:pPr>
            <a:r>
              <a:rPr lang="en-US" i="0" dirty="0"/>
              <a:t>Look at the toolbar (up top) and click Tools &gt; Get Tools and Features</a:t>
            </a:r>
          </a:p>
          <a:p>
            <a:pPr marL="987552" lvl="1" indent="-457200">
              <a:lnSpc>
                <a:spcPct val="150000"/>
              </a:lnSpc>
              <a:buFont typeface="+mj-lt"/>
              <a:buAutoNum type="arabicPeriod"/>
            </a:pPr>
            <a:r>
              <a:rPr lang="en-US" i="0" dirty="0"/>
              <a:t>Say yes and let it load</a:t>
            </a:r>
          </a:p>
          <a:p>
            <a:pPr marL="987552" lvl="1" indent="-457200">
              <a:lnSpc>
                <a:spcPct val="150000"/>
              </a:lnSpc>
              <a:buFont typeface="+mj-lt"/>
              <a:buAutoNum type="arabicPeriod"/>
            </a:pPr>
            <a:r>
              <a:rPr lang="en-US" i="0" dirty="0"/>
              <a:t>Under the tab “Workloads” look for “Desktop and Mobile” then make sure “Desktop Development with C++” is checked and click install</a:t>
            </a:r>
          </a:p>
          <a:p>
            <a:pPr marL="987552" lvl="1" indent="-457200">
              <a:lnSpc>
                <a:spcPct val="100000"/>
              </a:lnSpc>
              <a:buFont typeface="+mj-lt"/>
              <a:buAutoNum type="arabicPeriod"/>
            </a:pP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417659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Getting Started - VS Community</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50000"/>
              </a:lnSpc>
            </a:pPr>
            <a:r>
              <a:rPr lang="en-US" dirty="0"/>
              <a:t>MacOS X users, your getting started is included in the video tutorial.</a:t>
            </a:r>
          </a:p>
          <a:p>
            <a:pPr lvl="1">
              <a:lnSpc>
                <a:spcPct val="150000"/>
              </a:lnSpc>
            </a:pPr>
            <a:r>
              <a:rPr lang="en-US" dirty="0"/>
              <a:t>You can use an online C++ shell at </a:t>
            </a:r>
            <a:r>
              <a:rPr lang="en-US" dirty="0">
                <a:hlinkClick r:id="rId2"/>
              </a:rPr>
              <a:t>https://www.onlinegdb.com/online_c++_compiler</a:t>
            </a:r>
            <a:r>
              <a:rPr lang="en-US" dirty="0"/>
              <a:t> </a:t>
            </a:r>
          </a:p>
          <a:p>
            <a:pPr>
              <a:lnSpc>
                <a:spcPct val="150000"/>
              </a:lnSpc>
            </a:pPr>
            <a:r>
              <a:rPr lang="en-US" i="0" dirty="0"/>
              <a:t>VS Community, remember these two commands</a:t>
            </a:r>
          </a:p>
          <a:p>
            <a:pPr lvl="1">
              <a:lnSpc>
                <a:spcPct val="150000"/>
              </a:lnSpc>
            </a:pPr>
            <a:r>
              <a:rPr lang="en-US" i="0" dirty="0"/>
              <a:t>Build (Ctrl + Shift + B)</a:t>
            </a:r>
          </a:p>
          <a:p>
            <a:pPr lvl="1">
              <a:lnSpc>
                <a:spcPct val="150000"/>
              </a:lnSpc>
            </a:pPr>
            <a:r>
              <a:rPr lang="en-US" i="0" dirty="0"/>
              <a:t>Run </a:t>
            </a:r>
            <a:r>
              <a:rPr lang="en-US" b="1" i="0" dirty="0"/>
              <a:t>without</a:t>
            </a:r>
            <a:r>
              <a:rPr lang="en-US" i="0" dirty="0"/>
              <a:t> debugging (Ctrl + F5)</a:t>
            </a:r>
          </a:p>
          <a:p>
            <a:pPr marL="987552" lvl="1" indent="-457200">
              <a:lnSpc>
                <a:spcPct val="100000"/>
              </a:lnSpc>
              <a:buFont typeface="+mj-lt"/>
              <a:buAutoNum type="arabicPeriod"/>
            </a:pPr>
            <a:endParaRPr lang="en-US" i="0"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Tree>
    <p:extLst>
      <p:ext uri="{BB962C8B-B14F-4D97-AF65-F5344CB8AC3E}">
        <p14:creationId xmlns:p14="http://schemas.microsoft.com/office/powerpoint/2010/main" val="68872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FD9-E96E-4D71-B40C-D37CF47E494C}"/>
              </a:ext>
            </a:extLst>
          </p:cNvPr>
          <p:cNvSpPr>
            <a:spLocks noGrp="1"/>
          </p:cNvSpPr>
          <p:nvPr>
            <p:ph type="title"/>
          </p:nvPr>
        </p:nvSpPr>
        <p:spPr/>
        <p:txBody>
          <a:bodyPr/>
          <a:lstStyle/>
          <a:p>
            <a:r>
              <a:rPr lang="en-TT" dirty="0"/>
              <a:t>Your First Program!</a:t>
            </a:r>
            <a:endParaRPr lang="en-US" dirty="0"/>
          </a:p>
        </p:txBody>
      </p:sp>
      <p:sp>
        <p:nvSpPr>
          <p:cNvPr id="3" name="Content Placeholder 2">
            <a:extLst>
              <a:ext uri="{FF2B5EF4-FFF2-40B4-BE49-F238E27FC236}">
                <a16:creationId xmlns:a16="http://schemas.microsoft.com/office/drawing/2014/main" id="{AFD4EA38-A1B5-4837-B865-E0833B73A707}"/>
              </a:ext>
            </a:extLst>
          </p:cNvPr>
          <p:cNvSpPr>
            <a:spLocks noGrp="1"/>
          </p:cNvSpPr>
          <p:nvPr>
            <p:ph idx="1"/>
          </p:nvPr>
        </p:nvSpPr>
        <p:spPr>
          <a:xfrm>
            <a:off x="1371600" y="1428750"/>
            <a:ext cx="9601200" cy="4343400"/>
          </a:xfrm>
        </p:spPr>
        <p:txBody>
          <a:bodyPr>
            <a:normAutofit/>
          </a:bodyPr>
          <a:lstStyle/>
          <a:p>
            <a:pPr>
              <a:lnSpc>
                <a:spcPct val="150000"/>
              </a:lnSpc>
            </a:pPr>
            <a:r>
              <a:rPr lang="en-US" i="0" dirty="0"/>
              <a:t>Write in the code </a:t>
            </a:r>
            <a:r>
              <a:rPr lang="en-US" dirty="0"/>
              <a:t>below in the .</a:t>
            </a:r>
            <a:r>
              <a:rPr lang="en-US" dirty="0" err="1"/>
              <a:t>cpp</a:t>
            </a:r>
            <a:r>
              <a:rPr lang="en-US" dirty="0"/>
              <a:t> file you created. Then build and run without debugging. Alternatively, just run without debugging (includes the build step)</a:t>
            </a:r>
          </a:p>
          <a:p>
            <a:pPr marL="0" indent="0">
              <a:lnSpc>
                <a:spcPct val="100000"/>
              </a:lnSpc>
              <a:buNone/>
            </a:pPr>
            <a:endParaRPr lang="en-US" dirty="0"/>
          </a:p>
          <a:p>
            <a:pPr marL="987552" lvl="1" indent="-457200">
              <a:buFont typeface="+mj-lt"/>
              <a:buAutoNum type="arabicPeriod"/>
            </a:pPr>
            <a:endParaRPr lang="en-US" dirty="0"/>
          </a:p>
          <a:p>
            <a:pPr marL="987552" lvl="1" indent="-457200">
              <a:buFont typeface="+mj-lt"/>
              <a:buAutoNum type="arabicPeriod"/>
            </a:pPr>
            <a:endParaRPr lang="en-US" dirty="0"/>
          </a:p>
          <a:p>
            <a:pPr lvl="1"/>
            <a:endParaRPr lang="en-US" dirty="0"/>
          </a:p>
          <a:p>
            <a:endParaRPr lang="en-US" dirty="0"/>
          </a:p>
        </p:txBody>
      </p:sp>
      <p:sp>
        <p:nvSpPr>
          <p:cNvPr id="4" name="Rectangle 1">
            <a:extLst>
              <a:ext uri="{FF2B5EF4-FFF2-40B4-BE49-F238E27FC236}">
                <a16:creationId xmlns:a16="http://schemas.microsoft.com/office/drawing/2014/main" id="{B47A80C1-F818-4917-BF31-058963B7655D}"/>
              </a:ext>
            </a:extLst>
          </p:cNvPr>
          <p:cNvSpPr>
            <a:spLocks noChangeArrowheads="1"/>
          </p:cNvSpPr>
          <p:nvPr/>
        </p:nvSpPr>
        <p:spPr bwMode="auto">
          <a:xfrm>
            <a:off x="2900253" y="2747309"/>
            <a:ext cx="6391493"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latin typeface="Consolas" panose="020B0609020204030204" pitchFamily="49" charset="0"/>
              </a:rPr>
              <a:t>#include</a:t>
            </a:r>
            <a:r>
              <a:rPr kumimoji="0" lang="en-US" altLang="en-US" sz="2000" b="0" i="0" u="none" strike="noStrike" cap="none" normalizeH="0" baseline="0" dirty="0">
                <a:ln>
                  <a:noFill/>
                </a:ln>
                <a:solidFill>
                  <a:srgbClr val="E21F1F"/>
                </a:solidFill>
                <a:effectLst/>
                <a:latin typeface="Consolas" panose="020B0609020204030204" pitchFamily="49" charset="0"/>
              </a:rPr>
              <a:t>&lt;</a:t>
            </a:r>
            <a:r>
              <a:rPr kumimoji="0" lang="en-US" altLang="en-US" sz="2000" b="0" i="0" u="none" strike="noStrike" cap="none" normalizeH="0" baseline="0" dirty="0">
                <a:ln>
                  <a:noFill/>
                </a:ln>
                <a:solidFill>
                  <a:srgbClr val="A31515"/>
                </a:solidFill>
                <a:effectLst/>
                <a:latin typeface="Consolas" panose="020B0609020204030204" pitchFamily="49" charset="0"/>
              </a:rPr>
              <a:t>iostream</a:t>
            </a:r>
            <a:r>
              <a:rPr kumimoji="0" lang="en-US" altLang="en-US" sz="2000" b="0" i="0" u="none" strike="noStrike" cap="none" normalizeH="0" baseline="0" dirty="0">
                <a:ln>
                  <a:noFill/>
                </a:ln>
                <a:solidFill>
                  <a:srgbClr val="E21F1F"/>
                </a:solidFill>
                <a:effectLst/>
                <a:latin typeface="Consolas" panose="020B0609020204030204" pitchFamily="49" charset="0"/>
              </a:rPr>
              <a:t>&gt;</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rPr>
              <a:t>int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74531F"/>
                </a:solidFill>
                <a:effectLst/>
                <a:latin typeface="Consolas" panose="020B0609020204030204" pitchFamily="49" charset="0"/>
              </a:rPr>
              <a:t>main</a:t>
            </a:r>
            <a:r>
              <a:rPr kumimoji="0" lang="en-US" altLang="en-US" sz="2000" b="0" i="0" u="none" strike="noStrike" cap="none" normalizeH="0" baseline="0" dirty="0">
                <a:ln>
                  <a:noFill/>
                </a:ln>
                <a:solidFill>
                  <a:srgbClr val="000000"/>
                </a:solidFill>
                <a:effectLst/>
                <a:latin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000000"/>
                </a:solidFill>
                <a:latin typeface="Consolas" panose="020B0609020204030204" pitchFamily="49" charset="0"/>
              </a:rPr>
              <a:t>  </a:t>
            </a:r>
            <a:r>
              <a:rPr lang="en-US" altLang="en-US" sz="2000" dirty="0">
                <a:solidFill>
                  <a:srgbClr val="578857"/>
                </a:solidFill>
                <a:latin typeface="Consolas" panose="020B0609020204030204" pitchFamily="49" charset="0"/>
              </a:rPr>
              <a:t>//Prints Hello World! to the screen</a:t>
            </a:r>
            <a:endParaRPr kumimoji="0" lang="en-US" altLang="en-US" sz="2000" b="0" i="0" u="none" strike="noStrike" cap="none" normalizeH="0" baseline="0" dirty="0">
              <a:ln>
                <a:noFill/>
              </a:ln>
              <a:solidFill>
                <a:srgbClr val="578857"/>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  std::cout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Hello World!</a:t>
            </a:r>
            <a:r>
              <a:rPr kumimoji="0" lang="en-US" altLang="en-US" sz="2000" b="0" i="0" u="none" strike="noStrike" cap="none" normalizeH="0" baseline="0" dirty="0">
                <a:ln>
                  <a:noFill/>
                </a:ln>
                <a:solidFill>
                  <a:srgbClr val="E21F1F"/>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8080"/>
                </a:solidFill>
                <a:effectLst/>
                <a:latin typeface="Consolas" panose="020B0609020204030204" pitchFamily="49" charset="0"/>
              </a:rPr>
              <a:t>&lt;&lt;</a:t>
            </a:r>
            <a:r>
              <a:rPr kumimoji="0" lang="en-US" altLang="en-US" sz="2000" b="0" i="0" u="none" strike="noStrike" cap="none" normalizeH="0" baseline="0" dirty="0">
                <a:ln>
                  <a:noFill/>
                </a:ln>
                <a:solidFill>
                  <a:srgbClr val="000000"/>
                </a:solidFill>
                <a:effectLst/>
                <a:latin typeface="Consolas" panose="020B0609020204030204" pitchFamily="49" charset="0"/>
              </a:rPr>
              <a:t> std::</a:t>
            </a:r>
            <a:r>
              <a:rPr kumimoji="0" lang="en-US" altLang="en-US" sz="2000" b="0" i="0" u="none" strike="noStrike" cap="none" normalizeH="0" baseline="0" dirty="0">
                <a:ln>
                  <a:noFill/>
                </a:ln>
                <a:solidFill>
                  <a:srgbClr val="74531F"/>
                </a:solidFill>
                <a:effectLst/>
                <a:latin typeface="Consolas" panose="020B0609020204030204" pitchFamily="49" charset="0"/>
              </a:rPr>
              <a:t>endl</a:t>
            </a:r>
            <a:r>
              <a:rPr kumimoji="0" lang="en-US" altLang="en-US" sz="20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F08C4"/>
                </a:solidFill>
                <a:effectLst/>
                <a:latin typeface="Consolas" panose="020B0609020204030204" pitchFamily="49" charset="0"/>
              </a:rPr>
              <a:t>  return</a:t>
            </a:r>
            <a:r>
              <a:rPr kumimoji="0" lang="en-US" altLang="en-US" sz="2000" b="0" i="0" u="none" strike="noStrike" cap="none" normalizeH="0" baseline="0" dirty="0">
                <a:ln>
                  <a:noFill/>
                </a:ln>
                <a:solidFill>
                  <a:srgbClr val="000000"/>
                </a:solidFill>
                <a:effectLst/>
                <a:latin typeface="Consolas" panose="020B0609020204030204" pitchFamily="49" charset="0"/>
              </a:rPr>
              <a: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A09284B-26D8-4E31-BD97-EB6919765DE0}"/>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Party Popper on Apple iOS 13.3">
            <a:extLst>
              <a:ext uri="{FF2B5EF4-FFF2-40B4-BE49-F238E27FC236}">
                <a16:creationId xmlns:a16="http://schemas.microsoft.com/office/drawing/2014/main" id="{6C24B197-5234-4134-869C-C36371EBF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100" y="623709"/>
            <a:ext cx="598170" cy="59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44280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491</TotalTime>
  <Words>1324</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Avenir LT Std 35 Light</vt:lpstr>
      <vt:lpstr>Avenir LT Std 55 Roman</vt:lpstr>
      <vt:lpstr>Avenir LT Std 65 Medium</vt:lpstr>
      <vt:lpstr>Consolas</vt:lpstr>
      <vt:lpstr>Franklin Gothic Book</vt:lpstr>
      <vt:lpstr>Crop</vt:lpstr>
      <vt:lpstr>Introduction to C++</vt:lpstr>
      <vt:lpstr>What is C++</vt:lpstr>
      <vt:lpstr>What is C++</vt:lpstr>
      <vt:lpstr>Getting Started - C++</vt:lpstr>
      <vt:lpstr>Getting Started - C++</vt:lpstr>
      <vt:lpstr>Getting Started – VS Community</vt:lpstr>
      <vt:lpstr>Getting Started - VS Community</vt:lpstr>
      <vt:lpstr>Getting Started - VS Community</vt:lpstr>
      <vt:lpstr>Your First Program!</vt:lpstr>
      <vt:lpstr>Whoa, that’s a lot to unpack</vt:lpstr>
      <vt:lpstr>Whoa, that’s a lot to unpack</vt:lpstr>
      <vt:lpstr>Whoa, that’s a lot to unpack</vt:lpstr>
      <vt:lpstr>And that’s a wrap!</vt:lpstr>
      <vt:lpstr>Visual Studio Community Fixes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Simeon Ramjit</dc:creator>
  <cp:lastModifiedBy>Simeon Ramjit</cp:lastModifiedBy>
  <cp:revision>19</cp:revision>
  <dcterms:created xsi:type="dcterms:W3CDTF">2020-01-21T15:22:42Z</dcterms:created>
  <dcterms:modified xsi:type="dcterms:W3CDTF">2020-01-23T02:56:02Z</dcterms:modified>
</cp:coreProperties>
</file>