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6" r:id="rId5"/>
    <p:sldId id="275" r:id="rId6"/>
    <p:sldId id="276" r:id="rId7"/>
    <p:sldId id="284" r:id="rId8"/>
    <p:sldId id="301" r:id="rId9"/>
    <p:sldId id="302" r:id="rId10"/>
    <p:sldId id="303" r:id="rId11"/>
    <p:sldId id="304" r:id="rId12"/>
    <p:sldId id="306" r:id="rId13"/>
    <p:sldId id="299" r:id="rId14"/>
    <p:sldId id="300" r:id="rId15"/>
    <p:sldId id="305" r:id="rId16"/>
    <p:sldId id="30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B278D-D637-4D57-B9AC-A5966CA2893F}" type="datetimeFigureOut">
              <a:rPr lang="en-TT" smtClean="0"/>
              <a:t>22/01/2020</a:t>
            </a:fld>
            <a:endParaRPr lang="en-T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0843E-3E08-484A-AAED-25600D581646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09645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Don’t</a:t>
            </a:r>
            <a:r>
              <a:rPr lang="en-US" baseline="0"/>
              <a:t> forget to introduce yourself and tell them to ask questions and slow you down if </a:t>
            </a:r>
            <a:r>
              <a:rPr lang="en-US" baseline="0" err="1"/>
              <a:t>youre</a:t>
            </a:r>
            <a:r>
              <a:rPr lang="en-US" baseline="0"/>
              <a:t> talking too fast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0E297-CA71-436B-9F9D-AF834DDB3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871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TT"/>
              <a:t>Play Video</a:t>
            </a:r>
          </a:p>
          <a:p>
            <a:pPr marL="228600" indent="-228600">
              <a:buAutoNum type="arabicParenR"/>
            </a:pPr>
            <a:r>
              <a:rPr lang="en-TT"/>
              <a:t>Play game</a:t>
            </a:r>
          </a:p>
          <a:p>
            <a:pPr marL="228600" indent="-228600">
              <a:buAutoNum type="arabicParenR"/>
            </a:pPr>
            <a:r>
              <a:rPr lang="en-TT"/>
              <a:t>Ask if everyone is clear on the rules</a:t>
            </a:r>
          </a:p>
          <a:p>
            <a:pPr marL="228600" indent="-228600">
              <a:buAutoNum type="arabicParenR"/>
            </a:pPr>
            <a:r>
              <a:rPr lang="en-TT"/>
              <a:t>Ask groups to create list of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0E297-CA71-436B-9F9D-AF834DDB3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524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T"/>
              <a:t>How is this different from the algorithm</a:t>
            </a:r>
          </a:p>
          <a:p>
            <a:r>
              <a:rPr lang="en-TT"/>
              <a:t>Create the algorithm</a:t>
            </a:r>
          </a:p>
          <a:p>
            <a:r>
              <a:rPr lang="en-TT"/>
              <a:t>How would the algorithm change if the users had to get a specific value? </a:t>
            </a:r>
            <a:r>
              <a:rPr lang="en-TT" err="1"/>
              <a:t>E.g</a:t>
            </a:r>
            <a:r>
              <a:rPr lang="en-TT"/>
              <a:t> Ludo Snakes and Ladders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8D5CCC-28EC-4384-9600-1B085C7FF88C}" type="slidenum">
              <a:rPr kumimoji="0" lang="en-T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T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701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TT"/>
              <a:t>Play Video</a:t>
            </a:r>
          </a:p>
          <a:p>
            <a:pPr marL="228600" indent="-228600">
              <a:buAutoNum type="arabicParenR"/>
            </a:pPr>
            <a:r>
              <a:rPr lang="en-TT"/>
              <a:t>Play game</a:t>
            </a:r>
          </a:p>
          <a:p>
            <a:pPr marL="228600" indent="-228600">
              <a:buAutoNum type="arabicParenR"/>
            </a:pPr>
            <a:r>
              <a:rPr lang="en-TT"/>
              <a:t>Ask if everyone is clear on the rules</a:t>
            </a:r>
          </a:p>
          <a:p>
            <a:pPr marL="228600" indent="-228600">
              <a:buAutoNum type="arabicParenR"/>
            </a:pPr>
            <a:r>
              <a:rPr lang="en-TT"/>
              <a:t>Ask groups to create list of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0E297-CA71-436B-9F9D-AF834DDB3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929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T"/>
              <a:t>How is this different from the algorithm</a:t>
            </a:r>
          </a:p>
          <a:p>
            <a:r>
              <a:rPr lang="en-TT"/>
              <a:t>Create the algorithm</a:t>
            </a:r>
          </a:p>
          <a:p>
            <a:r>
              <a:rPr lang="en-TT"/>
              <a:t>How would the algorithm change if the users had to get a specific value? </a:t>
            </a:r>
            <a:r>
              <a:rPr lang="en-TT" err="1"/>
              <a:t>E.g</a:t>
            </a:r>
            <a:r>
              <a:rPr lang="en-TT"/>
              <a:t> Ludo Snakes and Ladders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8D5CCC-28EC-4384-9600-1B085C7FF88C}" type="slidenum">
              <a:rPr kumimoji="0" lang="en-T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T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75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T"/>
              <a:t>Create</a:t>
            </a:r>
            <a:r>
              <a:rPr lang="en-TT" baseline="0"/>
              <a:t> an algorithm on how to make a cup of tea.</a:t>
            </a:r>
          </a:p>
          <a:p>
            <a:r>
              <a:rPr lang="en-TT" baseline="0"/>
              <a:t>What do you notice? </a:t>
            </a:r>
          </a:p>
          <a:p>
            <a:r>
              <a:rPr lang="en-TT" baseline="0"/>
              <a:t>- Some steps can come before others but other steps have to be done in sequence</a:t>
            </a:r>
            <a:endParaRPr lang="en-T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0E297-CA71-436B-9F9D-AF834DDB3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003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T"/>
              <a:t>Has anyone ever tried to follow a recipe before?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8D5CCC-28EC-4384-9600-1B085C7FF88C}" type="slidenum">
              <a:rPr kumimoji="0" lang="en-T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T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093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this along with</a:t>
            </a:r>
            <a:r>
              <a:rPr lang="en-US" baseline="0"/>
              <a:t> the slides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0E297-CA71-436B-9F9D-AF834DDB3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43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T"/>
              <a:t>Create</a:t>
            </a:r>
            <a:r>
              <a:rPr lang="en-TT" baseline="0"/>
              <a:t> an algorithm on how to make a cup of tea.</a:t>
            </a:r>
          </a:p>
          <a:p>
            <a:r>
              <a:rPr lang="en-TT" baseline="0"/>
              <a:t>What do you notice? </a:t>
            </a:r>
          </a:p>
          <a:p>
            <a:r>
              <a:rPr lang="en-TT" baseline="0"/>
              <a:t>- Some steps can come before others but other steps have to be done in sequence</a:t>
            </a:r>
            <a:endParaRPr lang="en-T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0E297-CA71-436B-9F9D-AF834DDB3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686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T"/>
              <a:t>Create</a:t>
            </a:r>
            <a:r>
              <a:rPr lang="en-TT" baseline="0"/>
              <a:t> an algorithm on how to make a cup of tea.</a:t>
            </a:r>
          </a:p>
          <a:p>
            <a:r>
              <a:rPr lang="en-TT" baseline="0"/>
              <a:t>What do you notice? </a:t>
            </a:r>
          </a:p>
          <a:p>
            <a:r>
              <a:rPr lang="en-TT" baseline="0"/>
              <a:t>- Some steps can come before others but other steps have to be done in sequence</a:t>
            </a:r>
            <a:endParaRPr lang="en-T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0E297-CA71-436B-9F9D-AF834DDB3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36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T"/>
              <a:t>Create</a:t>
            </a:r>
            <a:r>
              <a:rPr lang="en-TT" baseline="0"/>
              <a:t> an algorithm on how to make a cup of tea.</a:t>
            </a:r>
          </a:p>
          <a:p>
            <a:r>
              <a:rPr lang="en-TT" baseline="0"/>
              <a:t>What do you notice? </a:t>
            </a:r>
          </a:p>
          <a:p>
            <a:r>
              <a:rPr lang="en-TT" baseline="0"/>
              <a:t>- Some steps can come before others but other steps have to be done in sequence</a:t>
            </a:r>
            <a:endParaRPr lang="en-T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0E297-CA71-436B-9F9D-AF834DDB3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666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T"/>
              <a:t>Create</a:t>
            </a:r>
            <a:r>
              <a:rPr lang="en-TT" baseline="0"/>
              <a:t> an algorithm on how to make a cup of tea.</a:t>
            </a:r>
          </a:p>
          <a:p>
            <a:r>
              <a:rPr lang="en-TT" baseline="0"/>
              <a:t>What do you notice? </a:t>
            </a:r>
          </a:p>
          <a:p>
            <a:r>
              <a:rPr lang="en-TT" baseline="0"/>
              <a:t>- Some steps can come before others but other steps have to be done in sequence</a:t>
            </a:r>
            <a:endParaRPr lang="en-T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0E297-CA71-436B-9F9D-AF834DDB3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874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T"/>
              <a:t>How is this different from the algorithm</a:t>
            </a:r>
          </a:p>
          <a:p>
            <a:r>
              <a:rPr lang="en-TT"/>
              <a:t>Create the algorithm</a:t>
            </a:r>
          </a:p>
          <a:p>
            <a:r>
              <a:rPr lang="en-TT"/>
              <a:t>How would the algorithm change if the users had to get a specific value? </a:t>
            </a:r>
            <a:r>
              <a:rPr lang="en-TT" err="1"/>
              <a:t>E.g</a:t>
            </a:r>
            <a:r>
              <a:rPr lang="en-TT"/>
              <a:t> Ludo Snakes and Ladders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8D5CCC-28EC-4384-9600-1B085C7FF88C}" type="slidenum">
              <a:rPr kumimoji="0" lang="en-T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T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39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EA727E7-A36D-4AA0-8747-3A385DB892B5}" type="datetime1">
              <a:rPr lang="en-US" smtClean="0"/>
              <a:t>2020-01-22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9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B556-9000-442D-B175-363A07ACE3E2}" type="datetime1">
              <a:rPr lang="en-US" smtClean="0"/>
              <a:t>2020-01-22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226C-8645-445E-B744-A4521347D56E}" type="datetime1">
              <a:rPr lang="en-US" smtClean="0"/>
              <a:t>2020-01-22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02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BAF0-18FC-4066-8FC4-4643A1E34CAD}" type="datetime1">
              <a:rPr lang="en-US" smtClean="0"/>
              <a:t>2020-01-22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3169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ACDA-5540-4531-82DA-FAE308A97F29}" type="datetime1">
              <a:rPr lang="en-US" smtClean="0"/>
              <a:t>2020-01-22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3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A5B5-B0DA-4F8C-B3D0-4B09B0B64BA4}" type="datetime1">
              <a:rPr lang="en-US" smtClean="0"/>
              <a:t>2020-01-22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62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3F3-37D0-4C6D-BCAF-0010CC27C9F3}" type="datetime1">
              <a:rPr lang="en-US" smtClean="0"/>
              <a:t>2020-01-22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64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4896-653F-44A5-9248-2177450150EE}" type="datetime1">
              <a:rPr lang="en-US" smtClean="0"/>
              <a:t>2020-01-22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1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32AB-143E-4B97-9E8A-A3B62BD6A0EA}" type="datetime1">
              <a:rPr lang="en-US" smtClean="0"/>
              <a:t>2020-01-22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0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D325-E137-4349-8299-E75408FC3FCF}" type="datetime1">
              <a:rPr lang="en-US" smtClean="0"/>
              <a:t>2020-01-22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6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2024-5419-4BA4-AACF-2B8BBDE48041}" type="datetime1">
              <a:rPr lang="en-US" smtClean="0"/>
              <a:t>2020-01-22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7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C00F-2367-4404-B5D2-EC2EF4AC4356}" type="datetime1">
              <a:rPr lang="en-US" smtClean="0"/>
              <a:t>2020-01-22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4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E295-18C4-4F5A-BB6C-09BAA6261F0A}" type="datetime1">
              <a:rPr lang="en-US" smtClean="0"/>
              <a:t>2020-01-22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F92C-4651-4556-84B8-BB2BDC01DFCB}" type="datetime1">
              <a:rPr lang="en-US" smtClean="0"/>
              <a:t>2020-01-22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5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23C3-C587-47BB-9B1C-6FBC1A7EF50D}" type="datetime1">
              <a:rPr lang="en-US" smtClean="0"/>
              <a:t>2020-01-22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0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AEDB-95B8-4194-B172-4F542BF28ECF}" type="datetime1">
              <a:rPr lang="en-US" smtClean="0"/>
              <a:t>2020-01-22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6939-07F4-41C4-B966-1B7A6427B7A7}" type="datetime1">
              <a:rPr lang="en-US" smtClean="0"/>
              <a:t>2020-01-22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4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70AFF-A3F6-48DF-B262-9DC63A41D24A}" type="datetime1">
              <a:rPr lang="en-US" smtClean="0"/>
              <a:t>2020-01-22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67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7725" y="3573050"/>
            <a:ext cx="10176550" cy="1349680"/>
          </a:xfrm>
        </p:spPr>
        <p:txBody>
          <a:bodyPr>
            <a:noAutofit/>
          </a:bodyPr>
          <a:lstStyle/>
          <a:p>
            <a:pPr algn="ctr"/>
            <a:r>
              <a:rPr lang="en-US" sz="5400">
                <a:solidFill>
                  <a:schemeClr val="bg2"/>
                </a:solidFill>
              </a:rPr>
              <a:t>Introduction to Algorithms</a:t>
            </a:r>
            <a:r>
              <a:rPr lang="en-US" sz="5400"/>
              <a:t>	</a:t>
            </a:r>
            <a:br>
              <a:rPr lang="en-US" sz="5400">
                <a:solidFill>
                  <a:schemeClr val="bg1"/>
                </a:solidFill>
              </a:rPr>
            </a:br>
            <a:endParaRPr lang="en-US" sz="5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16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580" y="2699228"/>
            <a:ext cx="8366840" cy="1043139"/>
          </a:xfrm>
        </p:spPr>
        <p:txBody>
          <a:bodyPr>
            <a:noAutofit/>
          </a:bodyPr>
          <a:lstStyle/>
          <a:p>
            <a:pPr algn="ctr"/>
            <a:r>
              <a:rPr lang="en-TT" sz="4800" dirty="0">
                <a:solidFill>
                  <a:schemeClr val="bg2"/>
                </a:solidFill>
              </a:rPr>
              <a:t>Class Activity – Draw A Square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0176D-17DC-45F4-A219-BE2809FF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0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88840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/>
                </a:solidFill>
              </a:rPr>
              <a:t>Draw A 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772439"/>
            <a:ext cx="9905999" cy="5891407"/>
          </a:xfrm>
        </p:spPr>
        <p:txBody>
          <a:bodyPr>
            <a:no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Draw a square of length 100 using the Programming language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2B78C-CFBA-4879-BB2E-5BA97A91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7410" y="6160110"/>
            <a:ext cx="77108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lang="en-US" sz="2800" smtClean="0">
                <a:solidFill>
                  <a:schemeClr val="bg1"/>
                </a:solidFill>
                <a:latin typeface="Tw Cen MT" panose="020B0602020104020603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lang="en-US" sz="2800">
              <a:solidFill>
                <a:schemeClr val="bg1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227484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580" y="2699228"/>
            <a:ext cx="8366840" cy="1043139"/>
          </a:xfrm>
        </p:spPr>
        <p:txBody>
          <a:bodyPr>
            <a:noAutofit/>
          </a:bodyPr>
          <a:lstStyle/>
          <a:p>
            <a:pPr algn="ctr"/>
            <a:r>
              <a:rPr lang="en-TT" sz="4800">
                <a:solidFill>
                  <a:schemeClr val="bg2"/>
                </a:solidFill>
              </a:rPr>
              <a:t>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0176D-17DC-45F4-A219-BE2809FF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609" y="6285945"/>
            <a:ext cx="77108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lang="en-US" sz="2800" smtClean="0">
                <a:solidFill>
                  <a:schemeClr val="bg1"/>
                </a:solidFill>
                <a:latin typeface="Tw Cen MT" panose="020B0602020104020603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lang="en-US" sz="2800">
              <a:solidFill>
                <a:schemeClr val="bg1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210467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88840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2"/>
                </a:solidFill>
              </a:rPr>
              <a:t>Challenges – Part Two</a:t>
            </a:r>
            <a:endParaRPr lang="en-US" sz="4800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772439"/>
            <a:ext cx="9905999" cy="608556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Create algorithms for the following and implement them using Scratch: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Draw a nonagon (Easy)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Draw a star (use length 100) (Medium)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Draw three stars that touch end to end (Challenging)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Draw a box around the star that touches opposite edges of the star (Challenging)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2B78C-CFBA-4879-BB2E-5BA97A91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7410" y="6298721"/>
            <a:ext cx="77108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D506E-489F-413D-88F1-468CA1FC2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585" y="1660840"/>
            <a:ext cx="3053825" cy="265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5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27135"/>
            <a:ext cx="9905998" cy="991096"/>
          </a:xfrm>
        </p:spPr>
        <p:txBody>
          <a:bodyPr>
            <a:normAutofit fontScale="90000"/>
          </a:bodyPr>
          <a:lstStyle/>
          <a:p>
            <a:r>
              <a:rPr lang="en-US" sz="5300">
                <a:solidFill>
                  <a:schemeClr val="bg2"/>
                </a:solidFill>
              </a:rPr>
              <a:t>What is an algorithm?</a:t>
            </a:r>
            <a:br>
              <a:rPr lang="en-US">
                <a:solidFill>
                  <a:schemeClr val="accent3"/>
                </a:solidFill>
              </a:rPr>
            </a:br>
            <a:endParaRPr lang="en-US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919626"/>
            <a:ext cx="9905999" cy="1840264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sz="3900">
                <a:solidFill>
                  <a:schemeClr val="bg1"/>
                </a:solidFill>
              </a:rPr>
              <a:t>A set of steps/instructions sequenced in logical order that when followed exactly solves a problem.</a:t>
            </a:r>
          </a:p>
          <a:p>
            <a:pPr lvl="1"/>
            <a:endParaRPr lang="en-US" sz="360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4098AF9-9692-4597-A87E-2E1B64FD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2941" y="6229838"/>
            <a:ext cx="771089" cy="365125"/>
          </a:xfrm>
        </p:spPr>
        <p:txBody>
          <a:bodyPr/>
          <a:lstStyle/>
          <a:p>
            <a:pPr>
              <a:defRPr/>
            </a:pPr>
            <a:fld id="{6D22F896-40B5-4ADD-8801-0D06FADFA095}" type="slidenum">
              <a:rPr lang="en-US" sz="2800" smtClean="0">
                <a:solidFill>
                  <a:schemeClr val="bg1"/>
                </a:solidFill>
                <a:latin typeface="Tw Cen MT" panose="020B0602020104020603"/>
              </a:rPr>
              <a:pPr>
                <a:defRPr/>
              </a:pPr>
              <a:t>2</a:t>
            </a:fld>
            <a:endParaRPr lang="en-US" sz="2800">
              <a:solidFill>
                <a:schemeClr val="bg1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136166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55537"/>
          </a:xfrm>
        </p:spPr>
        <p:txBody>
          <a:bodyPr>
            <a:normAutofit/>
          </a:bodyPr>
          <a:lstStyle/>
          <a:p>
            <a:r>
              <a:rPr lang="en-TT" sz="4800">
                <a:solidFill>
                  <a:schemeClr val="bg2"/>
                </a:solidFill>
              </a:rPr>
              <a:t>Algorithms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74054"/>
            <a:ext cx="9905999" cy="5064371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chemeClr val="bg1"/>
                </a:solidFill>
              </a:rPr>
              <a:t> </a:t>
            </a:r>
            <a:r>
              <a:rPr lang="en-US" sz="3600">
                <a:solidFill>
                  <a:schemeClr val="accent3"/>
                </a:solidFill>
              </a:rPr>
              <a:t>Algorithmic instructions</a:t>
            </a:r>
            <a:r>
              <a:rPr lang="en-US" sz="3600">
                <a:solidFill>
                  <a:srgbClr val="FF0000"/>
                </a:solidFill>
              </a:rPr>
              <a:t> </a:t>
            </a:r>
            <a:r>
              <a:rPr lang="en-US" sz="3600">
                <a:solidFill>
                  <a:schemeClr val="bg1"/>
                </a:solidFill>
              </a:rPr>
              <a:t>should be easy to interpret and follow. They usually contain: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600">
                <a:solidFill>
                  <a:schemeClr val="bg1"/>
                </a:solidFill>
              </a:rPr>
              <a:t>Input instructions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600">
                <a:solidFill>
                  <a:schemeClr val="bg1"/>
                </a:solidFill>
              </a:rPr>
              <a:t>Processing instructions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600">
                <a:solidFill>
                  <a:schemeClr val="bg1"/>
                </a:solidFill>
              </a:rPr>
              <a:t>Output instructions</a:t>
            </a:r>
          </a:p>
          <a:p>
            <a:endParaRPr lang="en-TT">
              <a:solidFill>
                <a:schemeClr val="bg1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AE8862B-9C1E-42D6-9D4B-F2C4FD4A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2941" y="6229838"/>
            <a:ext cx="771089" cy="365125"/>
          </a:xfrm>
        </p:spPr>
        <p:txBody>
          <a:bodyPr/>
          <a:lstStyle/>
          <a:p>
            <a:pPr>
              <a:defRPr/>
            </a:pPr>
            <a:fld id="{6D22F896-40B5-4ADD-8801-0D06FADFA095}" type="slidenum">
              <a:rPr lang="en-US" sz="2800" smtClean="0">
                <a:solidFill>
                  <a:schemeClr val="bg1"/>
                </a:solidFill>
                <a:latin typeface="Tw Cen MT" panose="020B0602020104020603"/>
              </a:rPr>
              <a:pPr>
                <a:defRPr/>
              </a:pPr>
              <a:t>3</a:t>
            </a:fld>
            <a:endParaRPr lang="en-US" sz="2800">
              <a:solidFill>
                <a:schemeClr val="bg1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187001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49972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2"/>
                </a:solidFill>
              </a:rPr>
              <a:t>Example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28542"/>
            <a:ext cx="9905999" cy="426404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Create an algorithm to find the area of the shape below: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021CD-089C-40CF-88B4-17581DA1DD01}"/>
              </a:ext>
            </a:extLst>
          </p:cNvPr>
          <p:cNvSpPr/>
          <p:nvPr/>
        </p:nvSpPr>
        <p:spPr>
          <a:xfrm>
            <a:off x="2918564" y="3759328"/>
            <a:ext cx="5574082" cy="248015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168DC-2BFA-4854-B014-56A3E9FF9707}"/>
              </a:ext>
            </a:extLst>
          </p:cNvPr>
          <p:cNvSpPr txBox="1"/>
          <p:nvPr/>
        </p:nvSpPr>
        <p:spPr>
          <a:xfrm>
            <a:off x="5250492" y="3189700"/>
            <a:ext cx="1200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10m</a:t>
            </a:r>
            <a:endParaRPr lang="en-TT" sz="360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66B98-93C5-4B9E-A201-32F0310D93D4}"/>
              </a:ext>
            </a:extLst>
          </p:cNvPr>
          <p:cNvSpPr txBox="1"/>
          <p:nvPr/>
        </p:nvSpPr>
        <p:spPr>
          <a:xfrm rot="16200000">
            <a:off x="2254986" y="4676239"/>
            <a:ext cx="88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5m</a:t>
            </a:r>
            <a:endParaRPr lang="en-TT" sz="3600">
              <a:solidFill>
                <a:schemeClr val="bg1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6CD5DEA-9A3D-473C-BCDE-DABDB82D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2941" y="6229838"/>
            <a:ext cx="771089" cy="365125"/>
          </a:xfrm>
        </p:spPr>
        <p:txBody>
          <a:bodyPr/>
          <a:lstStyle/>
          <a:p>
            <a:pPr>
              <a:defRPr/>
            </a:pPr>
            <a:fld id="{6D22F896-40B5-4ADD-8801-0D06FADFA095}" type="slidenum">
              <a:rPr lang="en-US" sz="2800" smtClean="0">
                <a:solidFill>
                  <a:schemeClr val="bg1"/>
                </a:solidFill>
                <a:latin typeface="Tw Cen MT" panose="020B0602020104020603"/>
              </a:rPr>
              <a:pPr>
                <a:defRPr/>
              </a:pPr>
              <a:t>4</a:t>
            </a:fld>
            <a:endParaRPr lang="en-US" sz="2800">
              <a:solidFill>
                <a:schemeClr val="bg1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2944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8" cy="1589742"/>
          </a:xfrm>
        </p:spPr>
        <p:txBody>
          <a:bodyPr>
            <a:normAutofit fontScale="90000"/>
          </a:bodyPr>
          <a:lstStyle/>
          <a:p>
            <a:r>
              <a:rPr lang="en-US" sz="5300">
                <a:solidFill>
                  <a:schemeClr val="bg2"/>
                </a:solidFill>
              </a:rPr>
              <a:t>Ways of representing Algorithms</a:t>
            </a:r>
            <a:br>
              <a:rPr lang="en-US">
                <a:solidFill>
                  <a:schemeClr val="accent3"/>
                </a:solidFill>
              </a:rPr>
            </a:br>
            <a:endParaRPr lang="en-US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80174"/>
            <a:ext cx="9905999" cy="4132527"/>
          </a:xfrm>
        </p:spPr>
        <p:txBody>
          <a:bodyPr>
            <a:normAutofit/>
          </a:bodyPr>
          <a:lstStyle/>
          <a:p>
            <a:pPr lvl="1"/>
            <a:r>
              <a:rPr lang="en-US" sz="3600">
                <a:solidFill>
                  <a:schemeClr val="bg1"/>
                </a:solidFill>
              </a:rPr>
              <a:t>A numbered list:</a:t>
            </a:r>
          </a:p>
          <a:p>
            <a:pPr marL="1257300" lvl="2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TT" sz="3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 length = 10 and let width = 5</a:t>
            </a:r>
          </a:p>
          <a:p>
            <a:pPr marL="1257300" lvl="2" indent="-342900" algn="just">
              <a:lnSpc>
                <a:spcPct val="107000"/>
              </a:lnSpc>
              <a:buFont typeface="+mj-lt"/>
              <a:buAutoNum type="arabicParenR"/>
            </a:pPr>
            <a:endParaRPr lang="en-TT" sz="3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TT" sz="3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formula to calculate area: length x width</a:t>
            </a:r>
          </a:p>
          <a:p>
            <a:pPr marL="1257300" lvl="2" indent="-342900" algn="just">
              <a:lnSpc>
                <a:spcPct val="107000"/>
              </a:lnSpc>
              <a:buFont typeface="+mj-lt"/>
              <a:buAutoNum type="arabicParenR"/>
            </a:pPr>
            <a:endParaRPr lang="en-TT" sz="3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TT" sz="3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 result of calculation as the area</a:t>
            </a:r>
          </a:p>
          <a:p>
            <a:pPr lvl="1"/>
            <a:endParaRPr lang="en-US" sz="3600">
              <a:solidFill>
                <a:schemeClr val="bg1"/>
              </a:solidFill>
            </a:endParaRPr>
          </a:p>
          <a:p>
            <a:pPr lvl="1"/>
            <a:endParaRPr lang="en-US" sz="360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8C587D1-5443-4505-BE7A-B0B07597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2941" y="6229838"/>
            <a:ext cx="771089" cy="365125"/>
          </a:xfrm>
        </p:spPr>
        <p:txBody>
          <a:bodyPr/>
          <a:lstStyle/>
          <a:p>
            <a:pPr>
              <a:defRPr/>
            </a:pPr>
            <a:fld id="{6D22F896-40B5-4ADD-8801-0D06FADFA095}" type="slidenum">
              <a:rPr lang="en-US" sz="2800" smtClean="0">
                <a:solidFill>
                  <a:schemeClr val="bg1"/>
                </a:solidFill>
                <a:latin typeface="Tw Cen MT" panose="020B0602020104020603"/>
              </a:rPr>
              <a:pPr>
                <a:defRPr/>
              </a:pPr>
              <a:t>5</a:t>
            </a:fld>
            <a:endParaRPr lang="en-US" sz="2800">
              <a:solidFill>
                <a:schemeClr val="bg1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223871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8" cy="1589742"/>
          </a:xfrm>
        </p:spPr>
        <p:txBody>
          <a:bodyPr>
            <a:normAutofit fontScale="90000"/>
          </a:bodyPr>
          <a:lstStyle/>
          <a:p>
            <a:r>
              <a:rPr lang="en-US" sz="5300">
                <a:solidFill>
                  <a:schemeClr val="bg2"/>
                </a:solidFill>
              </a:rPr>
              <a:t>Ways of representing Algorithms</a:t>
            </a:r>
            <a:br>
              <a:rPr lang="en-US">
                <a:solidFill>
                  <a:schemeClr val="accent3"/>
                </a:solidFill>
              </a:rPr>
            </a:br>
            <a:endParaRPr lang="en-US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80174"/>
            <a:ext cx="9905999" cy="4877826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3600">
                <a:solidFill>
                  <a:schemeClr val="bg1"/>
                </a:solidFill>
              </a:rPr>
              <a:t>Input, Process Output:</a:t>
            </a:r>
          </a:p>
          <a:p>
            <a:pPr lvl="2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TT" sz="3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INPUT:</a:t>
            </a:r>
          </a:p>
          <a:p>
            <a:pPr lvl="3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TT" sz="3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 length be 10</a:t>
            </a:r>
          </a:p>
          <a:p>
            <a:pPr lvl="3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TT" sz="3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 width be 5</a:t>
            </a:r>
          </a:p>
          <a:p>
            <a:pPr lvl="2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TT" sz="3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PROCCESS:</a:t>
            </a:r>
          </a:p>
          <a:p>
            <a:pPr lvl="3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TT" sz="3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Multiply length by width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TT" sz="3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TT" sz="3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 is the result of the calculation</a:t>
            </a:r>
            <a:endParaRPr lang="en-US" sz="3200">
              <a:solidFill>
                <a:schemeClr val="bg1"/>
              </a:solidFill>
            </a:endParaRPr>
          </a:p>
          <a:p>
            <a:pPr lvl="1"/>
            <a:endParaRPr lang="en-US" sz="360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2EAB59B-BA69-412E-B1C5-3C3DAEC0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2941" y="6229838"/>
            <a:ext cx="771089" cy="365125"/>
          </a:xfrm>
        </p:spPr>
        <p:txBody>
          <a:bodyPr/>
          <a:lstStyle/>
          <a:p>
            <a:pPr>
              <a:defRPr/>
            </a:pPr>
            <a:fld id="{6D22F896-40B5-4ADD-8801-0D06FADFA095}" type="slidenum">
              <a:rPr lang="en-US" sz="2800" smtClean="0">
                <a:solidFill>
                  <a:schemeClr val="bg1"/>
                </a:solidFill>
                <a:latin typeface="Tw Cen MT" panose="020B0602020104020603"/>
              </a:rPr>
              <a:pPr>
                <a:defRPr/>
              </a:pPr>
              <a:t>6</a:t>
            </a:fld>
            <a:endParaRPr lang="en-US" sz="2800">
              <a:solidFill>
                <a:schemeClr val="bg1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274840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73" y="162839"/>
            <a:ext cx="4081942" cy="2199343"/>
          </a:xfrm>
        </p:spPr>
        <p:txBody>
          <a:bodyPr>
            <a:normAutofit fontScale="90000"/>
          </a:bodyPr>
          <a:lstStyle/>
          <a:p>
            <a:r>
              <a:rPr lang="en-US" sz="5300">
                <a:solidFill>
                  <a:schemeClr val="bg2"/>
                </a:solidFill>
              </a:rPr>
              <a:t>Ways of representing Algorithms</a:t>
            </a:r>
            <a:br>
              <a:rPr lang="en-US">
                <a:solidFill>
                  <a:schemeClr val="accent3"/>
                </a:solidFill>
              </a:rPr>
            </a:br>
            <a:endParaRPr lang="en-US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15872"/>
            <a:ext cx="4081941" cy="4132527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3600">
                <a:solidFill>
                  <a:schemeClr val="bg1"/>
                </a:solidFill>
              </a:rPr>
              <a:t>Flow charts</a:t>
            </a:r>
          </a:p>
          <a:p>
            <a:pPr lvl="1"/>
            <a:endParaRPr lang="en-US" sz="3600">
              <a:solidFill>
                <a:schemeClr val="bg1"/>
              </a:solidFill>
            </a:endParaRPr>
          </a:p>
          <a:p>
            <a:pPr lvl="1"/>
            <a:endParaRPr lang="en-US" sz="360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36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(Picture taken from: https://www.smartdraw.com/flowchart/flowchart-symbols.htm, “Flow Chart Symbols”)</a:t>
            </a:r>
          </a:p>
          <a:p>
            <a:pPr lvl="1"/>
            <a:endParaRPr lang="en-TT" sz="3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3600">
              <a:solidFill>
                <a:schemeClr val="bg1"/>
              </a:solidFill>
            </a:endParaRPr>
          </a:p>
          <a:p>
            <a:pPr lvl="1"/>
            <a:endParaRPr lang="en-US" sz="360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22F39-0137-4651-9C88-3882BE4F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F865BE-019C-47E9-A02E-1F12E60CF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052" y="0"/>
            <a:ext cx="6798948" cy="6858000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CC65C4A-B7E9-432B-A39B-D9CA91F5A09B}"/>
              </a:ext>
            </a:extLst>
          </p:cNvPr>
          <p:cNvSpPr txBox="1">
            <a:spLocks/>
          </p:cNvSpPr>
          <p:nvPr/>
        </p:nvSpPr>
        <p:spPr>
          <a:xfrm>
            <a:off x="11224277" y="6288945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D22F896-40B5-4ADD-8801-0D06FADFA095}" type="slidenum">
              <a:rPr lang="en-US" sz="2800" smtClean="0">
                <a:solidFill>
                  <a:schemeClr val="bg1"/>
                </a:solidFill>
                <a:latin typeface="Tw Cen MT" panose="020B0602020104020603"/>
              </a:rPr>
              <a:pPr>
                <a:defRPr/>
              </a:pPr>
              <a:t>7</a:t>
            </a:fld>
            <a:endParaRPr lang="en-US" sz="2800">
              <a:solidFill>
                <a:schemeClr val="bg1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333250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22F39-0137-4651-9C88-3882BE4F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2941" y="6229838"/>
            <a:ext cx="771089" cy="365125"/>
          </a:xfrm>
        </p:spPr>
        <p:txBody>
          <a:bodyPr/>
          <a:lstStyle/>
          <a:p>
            <a:pPr>
              <a:defRPr/>
            </a:pPr>
            <a:fld id="{6D22F896-40B5-4ADD-8801-0D06FADFA095}" type="slidenum">
              <a:rPr lang="en-US" sz="2800" smtClean="0">
                <a:solidFill>
                  <a:schemeClr val="bg1"/>
                </a:solidFill>
                <a:latin typeface="Tw Cen MT" panose="020B0602020104020603"/>
              </a:rPr>
              <a:pPr>
                <a:defRPr/>
              </a:pPr>
              <a:t>8</a:t>
            </a:fld>
            <a:endParaRPr lang="en-US" sz="2800">
              <a:solidFill>
                <a:schemeClr val="bg1"/>
              </a:solidFill>
              <a:latin typeface="Tw Cen MT" panose="020B0602020104020603"/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B2ADDA64-96F7-4177-A0AA-CCD7B3F70F4A}"/>
              </a:ext>
            </a:extLst>
          </p:cNvPr>
          <p:cNvSpPr/>
          <p:nvPr/>
        </p:nvSpPr>
        <p:spPr>
          <a:xfrm>
            <a:off x="5137758" y="117139"/>
            <a:ext cx="1916482" cy="551145"/>
          </a:xfrm>
          <a:prstGeom prst="flowChartTermina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T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E262BAFD-E8EE-4EC6-8088-AFA85AB20888}"/>
              </a:ext>
            </a:extLst>
          </p:cNvPr>
          <p:cNvSpPr/>
          <p:nvPr/>
        </p:nvSpPr>
        <p:spPr>
          <a:xfrm>
            <a:off x="4165624" y="1135814"/>
            <a:ext cx="3860751" cy="1270569"/>
          </a:xfrm>
          <a:prstGeom prst="flowChartInputOutp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T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1B2DB149-5306-4AFE-A7DD-7DACF81D7444}"/>
              </a:ext>
            </a:extLst>
          </p:cNvPr>
          <p:cNvSpPr/>
          <p:nvPr/>
        </p:nvSpPr>
        <p:spPr>
          <a:xfrm>
            <a:off x="4728324" y="2891777"/>
            <a:ext cx="2735349" cy="1270568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T"/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750B0974-DC21-4C27-8873-4C9BBC169810}"/>
              </a:ext>
            </a:extLst>
          </p:cNvPr>
          <p:cNvSpPr/>
          <p:nvPr/>
        </p:nvSpPr>
        <p:spPr>
          <a:xfrm>
            <a:off x="4165622" y="4643334"/>
            <a:ext cx="3860751" cy="1239940"/>
          </a:xfrm>
          <a:prstGeom prst="flowChartInputOutp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T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4975CC40-7A6F-44D7-AA5F-D0960F11189C}"/>
              </a:ext>
            </a:extLst>
          </p:cNvPr>
          <p:cNvSpPr/>
          <p:nvPr/>
        </p:nvSpPr>
        <p:spPr>
          <a:xfrm>
            <a:off x="5139845" y="6136830"/>
            <a:ext cx="1916482" cy="551145"/>
          </a:xfrm>
          <a:prstGeom prst="flowChartTermina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31A0DD-6D68-4F5C-AD58-74501FA59095}"/>
              </a:ext>
            </a:extLst>
          </p:cNvPr>
          <p:cNvSpPr txBox="1"/>
          <p:nvPr/>
        </p:nvSpPr>
        <p:spPr>
          <a:xfrm>
            <a:off x="5322720" y="92955"/>
            <a:ext cx="155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START</a:t>
            </a:r>
            <a:endParaRPr lang="en-TT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83CE5A-EBD9-497C-87C3-0A3A5798AFD2}"/>
              </a:ext>
            </a:extLst>
          </p:cNvPr>
          <p:cNvSpPr txBox="1"/>
          <p:nvPr/>
        </p:nvSpPr>
        <p:spPr>
          <a:xfrm>
            <a:off x="4685980" y="1626814"/>
            <a:ext cx="2830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Let length = 10</a:t>
            </a:r>
            <a:endParaRPr lang="en-TT" sz="3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F0BDEF-F6C6-43C6-B924-8A8DC8B34777}"/>
              </a:ext>
            </a:extLst>
          </p:cNvPr>
          <p:cNvSpPr txBox="1"/>
          <p:nvPr/>
        </p:nvSpPr>
        <p:spPr>
          <a:xfrm>
            <a:off x="4816754" y="1152272"/>
            <a:ext cx="2830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Let width = 5</a:t>
            </a:r>
            <a:endParaRPr lang="en-TT" sz="3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6B686F-9795-4093-80B0-24A5244C5C02}"/>
              </a:ext>
            </a:extLst>
          </p:cNvPr>
          <p:cNvSpPr txBox="1"/>
          <p:nvPr/>
        </p:nvSpPr>
        <p:spPr>
          <a:xfrm>
            <a:off x="4680557" y="2847516"/>
            <a:ext cx="2830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Length x width:</a:t>
            </a:r>
            <a:endParaRPr lang="en-TT" sz="3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7BC2ED-04BC-4EF2-85AA-8A14CB732E2F}"/>
              </a:ext>
            </a:extLst>
          </p:cNvPr>
          <p:cNvSpPr txBox="1"/>
          <p:nvPr/>
        </p:nvSpPr>
        <p:spPr>
          <a:xfrm>
            <a:off x="4680557" y="4936746"/>
            <a:ext cx="2830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Area = 50</a:t>
            </a:r>
            <a:endParaRPr lang="en-TT" sz="3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BD5750-1B58-4AF4-AC62-224E9A2C16C4}"/>
              </a:ext>
            </a:extLst>
          </p:cNvPr>
          <p:cNvSpPr txBox="1"/>
          <p:nvPr/>
        </p:nvSpPr>
        <p:spPr>
          <a:xfrm>
            <a:off x="5322720" y="6120014"/>
            <a:ext cx="155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END</a:t>
            </a:r>
            <a:endParaRPr lang="en-TT" sz="3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B1FA2-0FED-442C-821E-D6BF3A97BADB}"/>
              </a:ext>
            </a:extLst>
          </p:cNvPr>
          <p:cNvSpPr txBox="1"/>
          <p:nvPr/>
        </p:nvSpPr>
        <p:spPr>
          <a:xfrm>
            <a:off x="4632791" y="3433316"/>
            <a:ext cx="2830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5 x 10 = 50</a:t>
            </a:r>
            <a:endParaRPr lang="en-TT" sz="32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208414-A551-458D-ADBE-6D4E008C897C}"/>
              </a:ext>
            </a:extLst>
          </p:cNvPr>
          <p:cNvCxnSpPr>
            <a:cxnSpLocks/>
          </p:cNvCxnSpPr>
          <p:nvPr/>
        </p:nvCxnSpPr>
        <p:spPr>
          <a:xfrm>
            <a:off x="6102756" y="635122"/>
            <a:ext cx="0" cy="5006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5BD99F-E856-4689-8088-9E39B044FF3D}"/>
              </a:ext>
            </a:extLst>
          </p:cNvPr>
          <p:cNvCxnSpPr>
            <a:cxnSpLocks/>
          </p:cNvCxnSpPr>
          <p:nvPr/>
        </p:nvCxnSpPr>
        <p:spPr>
          <a:xfrm>
            <a:off x="6057320" y="2406383"/>
            <a:ext cx="0" cy="5006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F45B26-AE7F-4D02-9DE0-2910B77D6E93}"/>
              </a:ext>
            </a:extLst>
          </p:cNvPr>
          <p:cNvCxnSpPr>
            <a:cxnSpLocks/>
          </p:cNvCxnSpPr>
          <p:nvPr/>
        </p:nvCxnSpPr>
        <p:spPr>
          <a:xfrm>
            <a:off x="6057320" y="4162345"/>
            <a:ext cx="0" cy="5006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29C569-EC74-44C3-9B12-B053D831C05E}"/>
              </a:ext>
            </a:extLst>
          </p:cNvPr>
          <p:cNvCxnSpPr>
            <a:cxnSpLocks/>
          </p:cNvCxnSpPr>
          <p:nvPr/>
        </p:nvCxnSpPr>
        <p:spPr>
          <a:xfrm>
            <a:off x="6095997" y="5883274"/>
            <a:ext cx="0" cy="2687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44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88840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/>
                </a:solidFill>
              </a:rPr>
              <a:t>Challenges – Part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647858"/>
            <a:ext cx="9905999" cy="589140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Create algorithms for the following:</a:t>
            </a:r>
            <a:endParaRPr lang="en-US" sz="28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How many square tiles (length defined by user) will cover the floor of a square room of a certain dimension (Easy)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Finding the Prime Numbers between 1 and 100 using only basic arithmetic (Medium)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Direct a person to walk in a polygon with the number and length of sides defined by the user (Challenging)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2B78C-CFBA-4879-BB2E-5BA97A91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7410" y="6298721"/>
            <a:ext cx="77108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3830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EB6C229EE6BC42B789D11FEDBEA74B" ma:contentTypeVersion="2" ma:contentTypeDescription="Create a new document." ma:contentTypeScope="" ma:versionID="be1c0da2d621c42a81d85e24a495122b">
  <xsd:schema xmlns:xsd="http://www.w3.org/2001/XMLSchema" xmlns:xs="http://www.w3.org/2001/XMLSchema" xmlns:p="http://schemas.microsoft.com/office/2006/metadata/properties" xmlns:ns2="1505ac12-02ab-496d-80da-9474925b9174" targetNamespace="http://schemas.microsoft.com/office/2006/metadata/properties" ma:root="true" ma:fieldsID="5300706edc7b0dd4dad487d49e213cde" ns2:_="">
    <xsd:import namespace="1505ac12-02ab-496d-80da-9474925b91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05ac12-02ab-496d-80da-9474925b91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E141F8-8EF9-4910-B24E-EFE66FCC6B3E}">
  <ds:schemaRefs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1505ac12-02ab-496d-80da-9474925b917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5FA5463-4269-4165-B46B-B6068335B8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67E13C-1C49-46CC-ACF0-915427EE6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05ac12-02ab-496d-80da-9474925b91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702</Words>
  <Application>Microsoft Office PowerPoint</Application>
  <PresentationFormat>Widescreen</PresentationFormat>
  <Paragraphs>129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Tw Cen MT</vt:lpstr>
      <vt:lpstr>Wingdings</vt:lpstr>
      <vt:lpstr>Circuit</vt:lpstr>
      <vt:lpstr>Introduction to Algorithms  </vt:lpstr>
      <vt:lpstr>What is an algorithm? </vt:lpstr>
      <vt:lpstr>Algorithms </vt:lpstr>
      <vt:lpstr>Example problem</vt:lpstr>
      <vt:lpstr>Ways of representing Algorithms </vt:lpstr>
      <vt:lpstr>Ways of representing Algorithms </vt:lpstr>
      <vt:lpstr>Ways of representing Algorithms </vt:lpstr>
      <vt:lpstr>PowerPoint Presentation</vt:lpstr>
      <vt:lpstr>Challenges – Part One</vt:lpstr>
      <vt:lpstr>Class Activity – Draw A Square</vt:lpstr>
      <vt:lpstr>Draw A Square</vt:lpstr>
      <vt:lpstr>Challenges</vt:lpstr>
      <vt:lpstr>Challenges – Part Two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Chris Ash</dc:creator>
  <cp:lastModifiedBy>Simeon Ramjit</cp:lastModifiedBy>
  <cp:revision>2</cp:revision>
  <dcterms:created xsi:type="dcterms:W3CDTF">2019-01-14T09:44:36Z</dcterms:created>
  <dcterms:modified xsi:type="dcterms:W3CDTF">2020-01-22T17:41:02Z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0x010100AFEB6C229EE6BC42B789D11FEDBEA74B</vt:lpwstr>
  </property>
</Properties>
</file>